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63" r:id="rId3"/>
    <p:sldId id="285" r:id="rId4"/>
    <p:sldId id="286" r:id="rId5"/>
    <p:sldId id="282" r:id="rId6"/>
    <p:sldId id="258" r:id="rId7"/>
    <p:sldId id="259" r:id="rId8"/>
    <p:sldId id="260" r:id="rId9"/>
    <p:sldId id="261" r:id="rId10"/>
    <p:sldId id="287" r:id="rId11"/>
    <p:sldId id="295" r:id="rId12"/>
    <p:sldId id="288" r:id="rId13"/>
    <p:sldId id="296" r:id="rId14"/>
    <p:sldId id="290" r:id="rId15"/>
    <p:sldId id="291" r:id="rId16"/>
    <p:sldId id="262" r:id="rId17"/>
    <p:sldId id="281" r:id="rId18"/>
    <p:sldId id="300" r:id="rId19"/>
    <p:sldId id="297" r:id="rId20"/>
    <p:sldId id="283" r:id="rId21"/>
    <p:sldId id="284" r:id="rId22"/>
    <p:sldId id="299" r:id="rId23"/>
    <p:sldId id="301" r:id="rId24"/>
    <p:sldId id="273" r:id="rId25"/>
    <p:sldId id="302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22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39325-321B-4584-9466-7273F3C06FF9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69E82-CC20-4782-866A-D35E9E99A3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640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/>
              <a:t>История Средних веков. Всеобщая история. 6 класс. Абрамов А.В., Рогожкин В.А., </a:t>
            </a:r>
            <a:r>
              <a:rPr lang="ru-RU" sz="1200" b="1" dirty="0" err="1" smtClean="0"/>
              <a:t>Тырин</a:t>
            </a:r>
            <a:r>
              <a:rPr lang="ru-RU" sz="1200" b="1" dirty="0" smtClean="0"/>
              <a:t> С.В. - ред. </a:t>
            </a:r>
            <a:r>
              <a:rPr lang="ru-RU" sz="1200" b="1" dirty="0" err="1" smtClean="0"/>
              <a:t>Мединский</a:t>
            </a:r>
            <a:r>
              <a:rPr lang="ru-RU" sz="1200" b="1" dirty="0" smtClean="0"/>
              <a:t>. Просвещение, 2023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/>
              <a:t>§23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69E82-CC20-4782-866A-D35E9E99A3E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155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4. 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Причины восстания.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Жакерия началась из-за существенного увеличения налогов и сборов со стороны феодалов. Ситуацию также усугубили последствия «чёрной смерти» (эпидемии чумы), поражения французского войска в битве при Пуатье и разорение территории Франции англичанами. В свою очередь восстание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Уота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Тайлера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тоже началось из-за схожих причин – военные неудачи англичан вынудили короля увеличивать налоги для населения, что конечно же привело к массовому народному недовольству. 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Действия восставших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Поскольку участники Жакерии считали главными виновниками своих бед феодалов, то восставшие грабили и уничтожали замки, убивали их хозяев. Схожим образом действовало повстанческое войско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Уота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Тайлера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разоряли замки и монастыри, убивали сборщиков налогов. Отличием было лишь то, что английские повстанцы сохранили веру в «доброго короля» и пытались добиться от него справедливости. Это их и погубило.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Итог восстания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Результаты Жакерии и восстания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Уота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Тайлера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были одинаковыми. Французские и английские власти подавили восстания и крайне жестоко расправились с их участниками.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Жанну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д’Арк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можно считать центральным персонажем всей Столетней войны. Простая крестьянская девушка, не имеющая никакой власти, влиятельных родственников и военного опыта, фактически спасла Французское государство в тот момент, когда ему угрожало окончательное уничтожение и поглощение Англией. Уверенность в том, что её действиями руководит Бог, придала Жанне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д’Арк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решительность и настойчивость. Благодаря этим качествам она сумела убедить короля Карла VII дать ей командование над войсками и позволить освободить Орлеан.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Победа под Орлеаном стала коренным переломом в Столетней войне. Французский народ поднялся на борьбу с английскими захватчиками. А Жанна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д’Арк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стала своеобразным знаменем, вокруг которого объединялся народ. В результате такая невиданная популярность стала вызывать недовольство и опасение со стороны французской знати и даже самого короля. Поэтому, когда народная героиня попала в плен, он ровным счётом ничего не сделал для её освобождения, хотя и был, по сути, обязан ей своим спасением.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Подводя итог, следует подчеркнуть, что несмотря на смерть Жанны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д’Арк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её дело осталось жить. Французы продолжали одерживать победу за победой и постепенно освобождали свои земли от врага и завершили этот процесс в 1453 г. Таким образом, победа Франции в Столетней войне стала возможной благодаря подвигу и самопожертвованию Жанны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д’Арк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69E82-CC20-4782-866A-D35E9E99A3E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441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69E82-CC20-4782-866A-D35E9E99A3E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769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Прочитать пункт 4, ответить на вопросы: 1. В чём проявлялась религиозная нетерпимость в отношении некатолического населения Испании? Вспомните, что такое инквизиция? Какие средства использовали инквизиторы?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69E82-CC20-4782-866A-D35E9E99A3E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769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/>
              <a:t>История Средних веков. Всеобщая история. 6 класс. Абрамов А.В., Рогожкин В.А., </a:t>
            </a:r>
            <a:r>
              <a:rPr lang="ru-RU" sz="1200" b="1" dirty="0" err="1" smtClean="0"/>
              <a:t>Тырин</a:t>
            </a:r>
            <a:r>
              <a:rPr lang="ru-RU" sz="1200" b="1" dirty="0" smtClean="0"/>
              <a:t> С.В. - ред. </a:t>
            </a:r>
            <a:r>
              <a:rPr lang="ru-RU" sz="1200" b="1" dirty="0" err="1" smtClean="0"/>
              <a:t>Мединский</a:t>
            </a:r>
            <a:r>
              <a:rPr lang="ru-RU" sz="1200" b="1" dirty="0" smtClean="0"/>
              <a:t>. Просвещение, 2023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/>
              <a:t>§23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69E82-CC20-4782-866A-D35E9E99A3EA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155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9ED7531E-0110-43BE-9143-FC6C2AE3324C}" type="datetimeFigureOut">
              <a:rPr lang="ru-RU" smtClean="0"/>
              <a:t>14.01.2024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5A1FB634-E12E-4527-9EA7-F82697513A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21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7531E-0110-43BE-9143-FC6C2AE3324C}" type="datetimeFigureOut">
              <a:rPr lang="ru-RU" smtClean="0"/>
              <a:t>14.01.2024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B634-E12E-4527-9EA7-F82697513A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045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ED7531E-0110-43BE-9143-FC6C2AE3324C}" type="datetimeFigureOut">
              <a:rPr lang="ru-RU" smtClean="0"/>
              <a:t>14.01.2024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5A1FB634-E12E-4527-9EA7-F82697513A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836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7531E-0110-43BE-9143-FC6C2AE3324C}" type="datetimeFigureOut">
              <a:rPr lang="ru-RU" smtClean="0"/>
              <a:t>14.01.2024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B634-E12E-4527-9EA7-F82697513A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7668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ED7531E-0110-43BE-9143-FC6C2AE3324C}" type="datetimeFigureOut">
              <a:rPr lang="ru-RU" smtClean="0"/>
              <a:t>14.01.2024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5A1FB634-E12E-4527-9EA7-F82697513A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367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ED7531E-0110-43BE-9143-FC6C2AE3324C}" type="datetimeFigureOut">
              <a:rPr lang="ru-RU" smtClean="0"/>
              <a:t>14.01.2024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5A1FB634-E12E-4527-9EA7-F82697513A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29795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ED7531E-0110-43BE-9143-FC6C2AE3324C}" type="datetimeFigureOut">
              <a:rPr lang="ru-RU" smtClean="0"/>
              <a:t>14.01.2024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5A1FB634-E12E-4527-9EA7-F82697513A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650300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7531E-0110-43BE-9143-FC6C2AE3324C}" type="datetimeFigureOut">
              <a:rPr lang="ru-RU" smtClean="0"/>
              <a:t>14.01.2024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B634-E12E-4527-9EA7-F82697513A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0968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ED7531E-0110-43BE-9143-FC6C2AE3324C}" type="datetimeFigureOut">
              <a:rPr lang="ru-RU" smtClean="0"/>
              <a:t>14.01.2024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5A1FB634-E12E-4527-9EA7-F82697513A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93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7531E-0110-43BE-9143-FC6C2AE3324C}" type="datetimeFigureOut">
              <a:rPr lang="ru-RU" smtClean="0"/>
              <a:t>14.01.2024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B634-E12E-4527-9EA7-F82697513A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310571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ED7531E-0110-43BE-9143-FC6C2AE3324C}" type="datetimeFigureOut">
              <a:rPr lang="ru-RU" smtClean="0"/>
              <a:t>14.01.2024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5A1FB634-E12E-4527-9EA7-F82697513A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30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7531E-0110-43BE-9143-FC6C2AE3324C}" type="datetimeFigureOut">
              <a:rPr lang="ru-RU" smtClean="0"/>
              <a:t>14.01.2024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FB634-E12E-4527-9EA7-F82697513A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927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6049" y="2358532"/>
            <a:ext cx="8679915" cy="1462353"/>
          </a:xfrm>
        </p:spPr>
        <p:txBody>
          <a:bodyPr>
            <a:noAutofit/>
          </a:bodyPr>
          <a:lstStyle/>
          <a:p>
            <a:r>
              <a:rPr lang="ru-RU" b="1" dirty="0" smtClean="0"/>
              <a:t>ТОРЖЕСТВО КОРОЛЕВСКОЙ ВЛАСТИ В ЕВРОПЕ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buClr>
                <a:srgbClr val="F81B02"/>
              </a:buClr>
            </a:pPr>
            <a:r>
              <a:rPr lang="ru-RU" sz="3600" b="1" dirty="0"/>
              <a:t>6 класс. ВСЕОБЩАЯ ИСТОРИЯ. ИСТОРИЯ СРЕДНИХ ВЕКОВ.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67495" y="1143391"/>
            <a:ext cx="78570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ЗАКАТ СРЕДНЕВЕКОВЬЯ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7620" y="6550223"/>
            <a:ext cx="6984380" cy="307777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Автор презентации учитель истории и обществознания Фирсова Ирина Анатольевна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8501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/>
              <a:t>ПЛАН </a:t>
            </a:r>
            <a:br>
              <a:rPr lang="ru-RU" sz="7200" b="1" dirty="0" smtClean="0"/>
            </a:br>
            <a:r>
              <a:rPr lang="ru-RU" sz="7200" b="1" dirty="0" smtClean="0"/>
              <a:t>УРОКА:</a:t>
            </a:r>
            <a:endParaRPr lang="ru-RU" sz="7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80858" y="402772"/>
            <a:ext cx="7250947" cy="6186309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400" dirty="0" smtClean="0"/>
              <a:t>Франция после Столетней войны.</a:t>
            </a:r>
          </a:p>
          <a:p>
            <a:pPr marL="342900" indent="-342900">
              <a:buAutoNum type="arabicPeriod"/>
            </a:pPr>
            <a:r>
              <a:rPr lang="ru-RU" sz="4400" dirty="0" smtClean="0"/>
              <a:t>Королевская власть в Англии.</a:t>
            </a:r>
          </a:p>
          <a:p>
            <a:pPr marL="342900" indent="-342900">
              <a:buAutoNum type="arabicPeriod"/>
            </a:pPr>
            <a:r>
              <a:rPr lang="ru-RU" sz="4400" dirty="0" smtClean="0"/>
              <a:t>Испания и Португалия на завершающем этапе Реконкисты.</a:t>
            </a:r>
          </a:p>
          <a:p>
            <a:pPr marL="342900" indent="-342900">
              <a:buAutoNum type="arabicPeriod"/>
            </a:pPr>
            <a:r>
              <a:rPr lang="ru-RU" sz="4400" dirty="0" smtClean="0"/>
              <a:t>Костры испанской инквизиции.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83030" y="326572"/>
            <a:ext cx="1034142" cy="707886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/>
              <a:t>§23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80260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/>
              <a:t>§23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57943" y="2418291"/>
            <a:ext cx="3331028" cy="2308324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Прочитайте §23, п.1 и ответьте на вопросы: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9486" y="5758542"/>
            <a:ext cx="533400" cy="830997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?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7943" y="5350913"/>
            <a:ext cx="10863942" cy="1384995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Какие отношения связывали Людовика</a:t>
            </a:r>
            <a:r>
              <a:rPr lang="en-US" sz="2800" b="1" dirty="0" smtClean="0">
                <a:solidFill>
                  <a:schemeClr val="tx1"/>
                </a:solidFill>
              </a:rPr>
              <a:t> XI </a:t>
            </a:r>
            <a:r>
              <a:rPr lang="ru-RU" sz="2800" b="1" dirty="0" smtClean="0">
                <a:solidFill>
                  <a:schemeClr val="tx1"/>
                </a:solidFill>
              </a:rPr>
              <a:t>и Карла Смелого?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Какие последствия имела битва при Нанси для королевской власти во Франции? 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86" y="632108"/>
            <a:ext cx="39084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 descr="https://images.squarespace-cdn.com/content/v1/54412118e4b03de3b6796773/1582702191635-Y2ZQPRQWD7KJKK43JODU/Louis.jpg?format=750w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049" y="352159"/>
            <a:ext cx="1483111" cy="16695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6536954" y="-1022006"/>
            <a:ext cx="4471868" cy="1861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4400" b="1" dirty="0" smtClean="0"/>
          </a:p>
          <a:p>
            <a:r>
              <a:rPr lang="ru-RU" sz="4400" b="1" dirty="0" smtClean="0"/>
              <a:t>Карл Смелый</a:t>
            </a:r>
          </a:p>
        </p:txBody>
      </p:sp>
      <p:pic>
        <p:nvPicPr>
          <p:cNvPr id="3076" name="Picture 4" descr="https://topwar.ru/uploads/posts/2016-10/1477574048_17.-la_fuite_de_charles_le_temeraire-yudzhin-burnand-1895-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038" y="936568"/>
            <a:ext cx="6009700" cy="334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07272" y="4541949"/>
            <a:ext cx="4731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Бегство Карла Смелого. Художник Э. </a:t>
            </a:r>
            <a:r>
              <a:rPr lang="ru-RU" dirty="0" err="1" smtClean="0"/>
              <a:t>Бюрнан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3868303" cy="36933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Франция после Столетней войны.</a:t>
            </a:r>
          </a:p>
        </p:txBody>
      </p:sp>
    </p:spTree>
    <p:extLst>
      <p:ext uri="{BB962C8B-B14F-4D97-AF65-F5344CB8AC3E}">
        <p14:creationId xmlns:p14="http://schemas.microsoft.com/office/powerpoint/2010/main" val="243548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317" y="827314"/>
            <a:ext cx="7169452" cy="516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0495"/>
            <a:ext cx="3365408" cy="36933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2. Королевская </a:t>
            </a:r>
            <a:r>
              <a:rPr lang="ru-RU" dirty="0"/>
              <a:t>власть в Англии.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061" y="553999"/>
            <a:ext cx="7297240" cy="546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57943" y="2788405"/>
            <a:ext cx="3331028" cy="156966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Прочитайте §23, п.2  и объясните, кто такие Плантагенеты, Ланкастеры и </a:t>
            </a:r>
            <a:r>
              <a:rPr lang="ru-RU" sz="2400" b="1" dirty="0" err="1" smtClean="0"/>
              <a:t>Йорки</a:t>
            </a:r>
            <a:r>
              <a:rPr lang="ru-RU" sz="2400" b="1" dirty="0" smtClean="0"/>
              <a:t>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6555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0495"/>
            <a:ext cx="3365408" cy="36933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2. Королевская </a:t>
            </a:r>
            <a:r>
              <a:rPr lang="ru-RU" dirty="0"/>
              <a:t>власть в Англии.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7943" y="2548919"/>
            <a:ext cx="3331028" cy="2246769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Прочитайте §23, п.2  и перескажите войну по следующему  плану: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84138" y="396289"/>
            <a:ext cx="6868886" cy="6001643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800" dirty="0" smtClean="0"/>
              <a:t>Название. Хронологические рамки.</a:t>
            </a:r>
          </a:p>
          <a:p>
            <a:pPr marL="342900" indent="-342900">
              <a:buAutoNum type="arabicPeriod"/>
            </a:pPr>
            <a:r>
              <a:rPr lang="ru-RU" sz="4800" dirty="0" smtClean="0"/>
              <a:t>Причины войны.</a:t>
            </a:r>
          </a:p>
          <a:p>
            <a:pPr marL="342900" indent="-342900">
              <a:buAutoNum type="arabicPeriod"/>
            </a:pPr>
            <a:r>
              <a:rPr lang="ru-RU" sz="4800" dirty="0" smtClean="0"/>
              <a:t>Участники войны.</a:t>
            </a:r>
          </a:p>
          <a:p>
            <a:pPr marL="342900" indent="-342900">
              <a:buAutoNum type="arabicPeriod"/>
            </a:pPr>
            <a:r>
              <a:rPr lang="ru-RU" sz="4800" dirty="0" smtClean="0"/>
              <a:t>Выдающиеся личности.</a:t>
            </a:r>
          </a:p>
          <a:p>
            <a:pPr marL="342900" indent="-342900">
              <a:buAutoNum type="arabicPeriod"/>
            </a:pPr>
            <a:r>
              <a:rPr lang="ru-RU" sz="4800" dirty="0" smtClean="0"/>
              <a:t>Итоги войны.</a:t>
            </a:r>
            <a:endParaRPr lang="ru-RU" sz="4800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51" y="5209179"/>
            <a:ext cx="3140611" cy="164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https://upload.wikimedia.org/wikipedia/commons/thumb/8/80/Roses-York_victory.svg/2000px-Roses-York_victory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473" y="379826"/>
            <a:ext cx="2607967" cy="132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93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ktd70\AppData\Local\Packages\Microsoft.Windows.Photos_8wekyb3d8bbwe\TempState\ShareServiceTempFolder\orig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5"/>
          <a:stretch/>
        </p:blipFill>
        <p:spPr bwMode="auto">
          <a:xfrm>
            <a:off x="6553066" y="-64653"/>
            <a:ext cx="5791199" cy="698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upload.wikimedia.org/wikipedia/commons/thumb/8/80/Roses-York_victory.svg/2000px-Roses-York_victory.sv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9581748" y="3884246"/>
            <a:ext cx="591391" cy="60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upload.wikimedia.org/wikipedia/commons/thumb/8/80/Roses-York_victory.svg/2000px-Roses-York_victory.sv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369169" y="3486914"/>
            <a:ext cx="657957" cy="67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upload.wikimedia.org/wikipedia/commons/thumb/8/80/Roses-York_victory.svg/2000px-Roses-York_victory.sv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111885" y="2876393"/>
            <a:ext cx="657957" cy="67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upload.wikimedia.org/wikipedia/commons/thumb/8/80/Roses-York_victory.svg/2000px-Roses-York_victory.sv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9711212" y="2505943"/>
            <a:ext cx="657957" cy="67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upload.wikimedia.org/wikipedia/commons/thumb/8/80/Roses-York_victory.svg/2000px-Roses-York_victory.sv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643729" y="4486873"/>
            <a:ext cx="657957" cy="67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upload.wikimedia.org/wikipedia/commons/thumb/8/80/Roses-York_victory.svg/2000px-Roses-York_victory.sv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325064" y="3816185"/>
            <a:ext cx="657957" cy="67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upload.wikimedia.org/wikipedia/commons/thumb/8/80/Roses-York_victory.svg/2000px-Roses-York_victory.sv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836670" y="4151414"/>
            <a:ext cx="657957" cy="67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upload.wikimedia.org/wikipedia/commons/thumb/8/80/Roses-York_victory.svg/2000px-Roses-York_victory.sv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0862551" y="5133716"/>
            <a:ext cx="591391" cy="60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upload.wikimedia.org/wikipedia/commons/thumb/8/80/Roses-York_victory.svg/2000px-Roses-York_victory.sv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0245279" y="4554704"/>
            <a:ext cx="591391" cy="60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upload.wikimedia.org/wikipedia/commons/thumb/8/80/Roses-York_victory.svg/2000px-Roses-York_victory.sv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9581749" y="5362626"/>
            <a:ext cx="591391" cy="60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upload.wikimedia.org/wikipedia/commons/thumb/8/80/Roses-York_victory.svg/2000px-Roses-York_victory.sv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062651" y="4742232"/>
            <a:ext cx="591391" cy="60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upload.wikimedia.org/wikipedia/commons/thumb/8/80/Roses-York_victory.svg/2000px-Roses-York_victory.sv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268886" y="5762801"/>
            <a:ext cx="591391" cy="60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upload.wikimedia.org/wikipedia/commons/thumb/8/80/Roses-York_victory.svg/2000px-Roses-York_victory.sv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714936" y="3737574"/>
            <a:ext cx="591391" cy="60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upload.wikimedia.org/wikipedia/commons/thumb/8/80/Roses-York_victory.svg/2000px-Roses-York_victory.sv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0369169" y="2915617"/>
            <a:ext cx="591391" cy="60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upload.wikimedia.org/wikipedia/commons/thumb/8/80/Roses-York_victory.svg/2000px-Roses-York_victory.sv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9011491" y="2539858"/>
            <a:ext cx="591391" cy="60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upload.wikimedia.org/wikipedia/commons/thumb/8/80/Roses-York_victory.svg/2000px-Roses-York_victory.sv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0031263" y="1770458"/>
            <a:ext cx="591391" cy="60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upload.wikimedia.org/wikipedia/commons/thumb/8/80/Roses-York_victory.svg/2000px-Roses-York_victory.sv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589984" y="1971147"/>
            <a:ext cx="591391" cy="60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upload.wikimedia.org/wikipedia/commons/thumb/8/80/Roses-York_victory.svg/2000px-Roses-York_victory.sv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564581" y="4340201"/>
            <a:ext cx="591391" cy="60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C:\Users\ktd70\Downloads\6a2a2ca20a54fbb0a6dd13c3d3626a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1" y="55593"/>
            <a:ext cx="5824733" cy="685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94981" y="2543095"/>
            <a:ext cx="9570667" cy="120032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Можно ли считать войну Алой и Белой розы гражданской войной?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9937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/>
              <a:t>А в это время на Руси…</a:t>
            </a:r>
            <a:endParaRPr lang="ru-RU" sz="6000" b="1" dirty="0"/>
          </a:p>
        </p:txBody>
      </p:sp>
      <p:pic>
        <p:nvPicPr>
          <p:cNvPr id="6" name="Picture 2" descr="C:\Users\ktd70\AppData\Local\Packages\Microsoft.Windows.Photos_8wekyb3d8bbwe\TempState\ShareServiceTempFolder\orig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" t="8405"/>
          <a:stretch/>
        </p:blipFill>
        <p:spPr bwMode="auto">
          <a:xfrm>
            <a:off x="4484913" y="609595"/>
            <a:ext cx="4512125" cy="558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69087" y="725752"/>
            <a:ext cx="3635828" cy="535531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1462 – 1505 гг. – правление великого князя московского Ивана</a:t>
            </a:r>
            <a:r>
              <a:rPr lang="en-US" dirty="0" smtClean="0"/>
              <a:t> III </a:t>
            </a:r>
            <a:r>
              <a:rPr lang="ru-RU" dirty="0"/>
              <a:t>Васильевича (отец Ивана </a:t>
            </a:r>
            <a:r>
              <a:rPr lang="en-US" dirty="0"/>
              <a:t>IV </a:t>
            </a:r>
            <a:r>
              <a:rPr lang="ru-RU" dirty="0" smtClean="0"/>
              <a:t>Грозного).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1471 г. – поход </a:t>
            </a:r>
            <a:r>
              <a:rPr lang="ru-RU" dirty="0"/>
              <a:t>Ивана</a:t>
            </a:r>
            <a:r>
              <a:rPr lang="en-US" dirty="0"/>
              <a:t> III </a:t>
            </a:r>
            <a:r>
              <a:rPr lang="ru-RU" dirty="0" smtClean="0"/>
              <a:t> на Новгород, поражение новгородцев на р. </a:t>
            </a:r>
            <a:r>
              <a:rPr lang="ru-RU" dirty="0" err="1" smtClean="0"/>
              <a:t>Шелони</a:t>
            </a:r>
            <a:r>
              <a:rPr lang="ru-RU" dirty="0" smtClean="0"/>
              <a:t>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1478 г. – окончательное присоединение Новгорода Великого к Московскому Великому княжеству.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1480 г. – поход хана Ахмата Большой Орды на Русь. «Стояние на реке Угре». Падение ига.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1485 г. – окончательное присоединение Тверского княжества к Московскому государству.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47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/>
              <a:t>КАРТА:</a:t>
            </a:r>
            <a:endParaRPr lang="ru-RU" sz="7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90056" y="5535545"/>
            <a:ext cx="1019831" cy="707886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/>
              <a:t>§23</a:t>
            </a:r>
            <a:endParaRPr lang="ru-RU" sz="40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7" name="Picture 2" descr="C:\Users\ktd70\OneDrive\Рабочий стол\СРЕДНИЕ ВЕКА. МОИ ПРЕЗЕНТАЦИИ\ГЛАВА 6. Закат СРЕДНЕВЕКОВЬЯ\карта Испания и Португал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114" y="-1"/>
            <a:ext cx="7020560" cy="680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-1"/>
            <a:ext cx="4942114" cy="64633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3. Испания </a:t>
            </a:r>
            <a:r>
              <a:rPr lang="ru-RU" dirty="0"/>
              <a:t>и Португалия на завершающем этапе Реконкисты.</a:t>
            </a:r>
          </a:p>
        </p:txBody>
      </p:sp>
    </p:spTree>
    <p:extLst>
      <p:ext uri="{BB962C8B-B14F-4D97-AF65-F5344CB8AC3E}">
        <p14:creationId xmlns:p14="http://schemas.microsoft.com/office/powerpoint/2010/main" val="282601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/>
              <a:t>Любопытные детали:</a:t>
            </a:r>
            <a:endParaRPr lang="ru-RU" sz="44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205" y="5084100"/>
            <a:ext cx="1927825" cy="19920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0262" y="1696846"/>
            <a:ext cx="684803" cy="461665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§23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-1"/>
            <a:ext cx="4942114" cy="64633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3. Испания </a:t>
            </a:r>
            <a:r>
              <a:rPr lang="ru-RU" dirty="0"/>
              <a:t>и Португалия на завершающем этапе Реконкисты.</a:t>
            </a:r>
          </a:p>
        </p:txBody>
      </p:sp>
      <p:pic>
        <p:nvPicPr>
          <p:cNvPr id="10242" name="Picture 2" descr="https://sun9-19.userapi.com/impg/GWm1Itc3KFVjcKzg7q_jIB76XayZ6DKdwFlUPQ/gIxkTUrDF9E.jpg?size=1076x750&amp;quality=95&amp;sign=acb7ef45414e030eb29b78c53b63423d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86" y="1051272"/>
            <a:ext cx="7214754" cy="502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avatars.dzeninfra.ru/get-zen_doc/10111766/pub_64cbf100d58b4a5e82b9d6e1_64cbfd2eb150f14f2dc3344f/scale_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581" y="1051272"/>
            <a:ext cx="7543307" cy="502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60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mg.tourister.ru/files/2/9/5/2/1/7/1/1/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235977" cy="703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97402" y="6150114"/>
            <a:ext cx="2089033" cy="707886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/>
              <a:t>§23, п.4</a:t>
            </a:r>
            <a:endParaRPr lang="ru-RU" sz="4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1" y="-1"/>
            <a:ext cx="6836229" cy="36933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3. Испания </a:t>
            </a:r>
            <a:r>
              <a:rPr lang="ru-RU" dirty="0"/>
              <a:t>и Португалия на завершающем этапе Реконкисты.</a:t>
            </a:r>
          </a:p>
        </p:txBody>
      </p:sp>
    </p:spTree>
    <p:extLst>
      <p:ext uri="{BB962C8B-B14F-4D97-AF65-F5344CB8AC3E}">
        <p14:creationId xmlns:p14="http://schemas.microsoft.com/office/powerpoint/2010/main" val="128749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3533916" cy="36933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4. Костры </a:t>
            </a:r>
            <a:r>
              <a:rPr lang="ru-RU" dirty="0"/>
              <a:t>испанской инквизиции.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42" y="530180"/>
            <a:ext cx="10502901" cy="5902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2616" y="6488668"/>
            <a:ext cx="756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«Католические короли» </a:t>
            </a:r>
            <a:r>
              <a:rPr lang="ru-RU" dirty="0"/>
              <a:t>изгоняют иудеев из </a:t>
            </a:r>
            <a:r>
              <a:rPr lang="ru-RU" dirty="0" smtClean="0"/>
              <a:t>Испании. Художник С. А. </a:t>
            </a:r>
            <a:r>
              <a:rPr lang="ru-RU" dirty="0" err="1" smtClean="0"/>
              <a:t>Харт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33916" y="691403"/>
            <a:ext cx="2089033" cy="707886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/>
              <a:t>§23, п.4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23612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i.ytimg.com/vi/ILvLaq5dUY4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 r="5933"/>
          <a:stretch/>
        </p:blipFill>
        <p:spPr bwMode="auto">
          <a:xfrm>
            <a:off x="0" y="-478971"/>
            <a:ext cx="12192000" cy="779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0990" y="6053127"/>
            <a:ext cx="10886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Сдача Гранады их испанским величествам Изабелле и Фердинанду. </a:t>
            </a:r>
            <a:r>
              <a:rPr lang="ru-RU" sz="2000" b="1" i="1" dirty="0" smtClean="0">
                <a:solidFill>
                  <a:schemeClr val="bg1"/>
                </a:solidFill>
              </a:rPr>
              <a:t>Художник Ф.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Прадилья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28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ИЗУЧАЕМ ДОКУМЕНТ: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1114" y="337457"/>
            <a:ext cx="7543799" cy="632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i="1" dirty="0" smtClean="0"/>
              <a:t>	«Первым распоряжением св. трибунала был приказ, повелевающий всем светским властям в течение 15 дней арестовать мавров и иудеев, сменивших местожительство, доставить их в Севилью и конфисковать их собственность…Тех из арестованных, кто отказывался признать себя виновным, отлучали от церкви и посылали на костёр. Те же, кто отрекался, отделывались поркой, тюремным заключением, конфискацией имущества и лишением всех прав».</a:t>
            </a:r>
            <a:endParaRPr lang="ru-RU" sz="2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72883" y="348343"/>
            <a:ext cx="3701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Прочитайте отрывок из работы историка И. Р. </a:t>
            </a:r>
            <a:r>
              <a:rPr lang="ru-RU" sz="2000" dirty="0" err="1" smtClean="0"/>
              <a:t>Григулевича</a:t>
            </a:r>
            <a:r>
              <a:rPr lang="ru-RU" sz="2000" dirty="0" smtClean="0"/>
              <a:t> и ответьте на вопросы: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72884" y="4929894"/>
            <a:ext cx="37011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1. Кого испанские инквизиторы подозревали в богоотступничестве?</a:t>
            </a:r>
          </a:p>
          <a:p>
            <a:r>
              <a:rPr lang="ru-RU" sz="2000" dirty="0" smtClean="0"/>
              <a:t>2. Как действовали инквизиторы в отношении еретиков?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49084" y="1713836"/>
            <a:ext cx="684803" cy="461665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§23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9121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/>
              <a:t>Г</a:t>
            </a:r>
            <a:r>
              <a:rPr lang="ru-RU" sz="4800" b="1" dirty="0" smtClean="0"/>
              <a:t>ЛАВНЫЙ ВОПРОС ПАРАГРАФА: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6429" y="803186"/>
            <a:ext cx="6773891" cy="52486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 чём проявилось торжество королевской власти в Англии и Франции, Испании и Португалии?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029" y="326572"/>
            <a:ext cx="1019831" cy="707886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/>
              <a:t>§23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80855" y="368665"/>
            <a:ext cx="7053943" cy="6186309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dirty="0"/>
              <a:t>Торжество королевской власти в Англии и Франции, Испании и Португалии заключалось в существенном ослаблении влияния феодалов и формировании сильных централизованных государств.</a:t>
            </a:r>
          </a:p>
        </p:txBody>
      </p:sp>
    </p:spTree>
    <p:extLst>
      <p:ext uri="{BB962C8B-B14F-4D97-AF65-F5344CB8AC3E}">
        <p14:creationId xmlns:p14="http://schemas.microsoft.com/office/powerpoint/2010/main" val="323457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РЕФЛЕКСИЯ ДЕЯТЕЛЬНОСТИ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40229" y="470318"/>
            <a:ext cx="4215321" cy="461665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МОЯ ЛЕСТНИЦА УСПЕХА</a:t>
            </a:r>
            <a:endParaRPr lang="ru-RU" sz="2400" b="1" dirty="0"/>
          </a:p>
        </p:txBody>
      </p:sp>
      <p:sp>
        <p:nvSpPr>
          <p:cNvPr id="9" name="Стрелка вверх 8"/>
          <p:cNvSpPr/>
          <p:nvPr/>
        </p:nvSpPr>
        <p:spPr>
          <a:xfrm rot="5400000">
            <a:off x="6579980" y="3677848"/>
            <a:ext cx="484632" cy="163155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 rot="5400000">
            <a:off x="8607942" y="2213066"/>
            <a:ext cx="484632" cy="163155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9553777" y="1739188"/>
            <a:ext cx="484632" cy="112288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5400000">
            <a:off x="10634165" y="882050"/>
            <a:ext cx="484632" cy="163155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7484312" y="3129644"/>
            <a:ext cx="484632" cy="112288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>
            <a:off x="5624034" y="4623902"/>
            <a:ext cx="484632" cy="112288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i.pinimg.com/originals/7f/5c/88/7f5c88d4c44fe578fc8370c9b1cb36cd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572" y="1175658"/>
            <a:ext cx="1336205" cy="20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.yapx.cc/Gjfeu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112" y="0"/>
            <a:ext cx="1238737" cy="206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20cents-video.com/userdata/animated-gif/library/Blanc_colin_maillard(1)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BB5C5C"/>
              </a:clrFrom>
              <a:clrTo>
                <a:srgbClr val="BB5C5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935" y="2913313"/>
            <a:ext cx="1361558" cy="186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137314" y="4777306"/>
            <a:ext cx="1589314" cy="1631216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«Ещё блуждаю в потёмках». Надо перечитать.</a:t>
            </a:r>
            <a:endParaRPr lang="ru-RU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076720" y="3435699"/>
            <a:ext cx="1589314" cy="1323439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Тема понятна, но надо повторить.</a:t>
            </a:r>
            <a:endParaRPr lang="ru-RU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0102942" y="2024048"/>
            <a:ext cx="1708057" cy="1323439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Могу всё пересказать, тема ясна и прозрачна.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7470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РЕФЛЕКСИЯ ДЕЯТЕЛЬНОСТИ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83151" y="169235"/>
            <a:ext cx="7608849" cy="6494085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ru-RU" sz="4000" b="1" dirty="0" smtClean="0"/>
              <a:t>Какое событие в теме </a:t>
            </a:r>
            <a:r>
              <a:rPr lang="ru-RU" sz="3600" b="1" dirty="0" smtClean="0"/>
              <a:t>«</a:t>
            </a:r>
            <a:r>
              <a:rPr lang="ru-RU" sz="3600" b="1" dirty="0"/>
              <a:t>ТОРЖЕСТВО КОРОЛЕВСКОЙ ВЛАСТИ В </a:t>
            </a:r>
            <a:r>
              <a:rPr lang="ru-RU" sz="3600" b="1" dirty="0" smtClean="0"/>
              <a:t>ЕВРОПЕ» </a:t>
            </a:r>
            <a:r>
              <a:rPr lang="ru-RU" sz="4000" b="1" dirty="0" smtClean="0"/>
              <a:t>оказалось для вас самым интересным и запоминающимся?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ru-RU" sz="4000" b="1" dirty="0" smtClean="0"/>
              <a:t>Какая историческая личность в этой теме произвела на вас наибольшее впечатление? Почему?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9133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ДОМАШНЕЕ ЗАДАНИЕ: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§ 23 дочитать до конца. </a:t>
            </a:r>
          </a:p>
          <a:p>
            <a:pPr algn="ctr"/>
            <a:r>
              <a:rPr lang="ru-RU" sz="4800" dirty="0" smtClean="0"/>
              <a:t>Вопросы 1 – 5 устно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41825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6049" y="2358532"/>
            <a:ext cx="8679915" cy="1462353"/>
          </a:xfrm>
        </p:spPr>
        <p:txBody>
          <a:bodyPr>
            <a:noAutofit/>
          </a:bodyPr>
          <a:lstStyle/>
          <a:p>
            <a:r>
              <a:rPr lang="ru-RU" b="1" dirty="0" smtClean="0"/>
              <a:t>ТОРЖЕСТВО КОРОЛЕВСКОЙ ВЛАСТИ В ЕВРОПЕ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buClr>
                <a:srgbClr val="F81B02"/>
              </a:buClr>
            </a:pPr>
            <a:r>
              <a:rPr lang="ru-RU" sz="3600" b="1" dirty="0"/>
              <a:t>6 класс. ВСЕОБЩАЯ ИСТОРИЯ. ИСТОРИЯ СРЕДНИХ ВЕКОВ.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67495" y="1143391"/>
            <a:ext cx="78570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ЗАКАТ СРЕДНЕВЕКОВЬЯ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7620" y="6550223"/>
            <a:ext cx="6984380" cy="307777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Автор презентации учитель истории и обществознания Фирсова Ирина Анатольевна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6952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>ПРОВЕРЯЕМДОМАШНЕЕ ЗАДАНИЕ:</a:t>
            </a:r>
            <a:endParaRPr lang="ru-RU" sz="4800" b="1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384649" y="4863557"/>
            <a:ext cx="2403581" cy="1994443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4800" dirty="0" smtClean="0"/>
              <a:t>§ 22 дочитать до конца. </a:t>
            </a:r>
          </a:p>
          <a:p>
            <a:pPr algn="ctr"/>
            <a:r>
              <a:rPr lang="ru-RU" sz="4800" dirty="0" smtClean="0"/>
              <a:t>Вопросы 1 – 5 письменно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5399048" y="0"/>
            <a:ext cx="6253976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1. Рассмотрите иллюстрацию в начале параграфа и назовите виды оружия, которые используют воюющие стороны.</a:t>
            </a:r>
            <a:endParaRPr lang="ru-RU" sz="2400" dirty="0"/>
          </a:p>
        </p:txBody>
      </p:sp>
      <p:pic>
        <p:nvPicPr>
          <p:cNvPr id="4098" name="Picture 2" descr="C:\Users\ktd70\Downloads\scale_120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48" y="1200329"/>
            <a:ext cx="6253976" cy="54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30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/>
              <a:t>ПРОВЕРЯЕМДОМАШНЕЕ ЗАДАНИЕ: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384649" y="4863557"/>
            <a:ext cx="2403581" cy="1994443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4800" dirty="0" smtClean="0"/>
              <a:t>§ 22 дочитать до конца. </a:t>
            </a:r>
          </a:p>
          <a:p>
            <a:pPr algn="ctr"/>
            <a:r>
              <a:rPr lang="ru-RU" sz="4800" dirty="0" smtClean="0"/>
              <a:t>Вопросы 1 – 5 письменно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4569079" y="261257"/>
            <a:ext cx="7422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2</a:t>
            </a:r>
            <a:r>
              <a:rPr lang="ru-RU" sz="2400" dirty="0" smtClean="0"/>
              <a:t>. Определите, сколько лет продолжались боевые действия и мирные передышки Столетней войны?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721472" y="1139317"/>
            <a:ext cx="683915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/>
              <a:t>2. Ответ: </a:t>
            </a:r>
            <a:r>
              <a:rPr lang="ru-RU" sz="1600" dirty="0" smtClean="0"/>
              <a:t>В ходе</a:t>
            </a:r>
            <a:r>
              <a:rPr lang="ru-RU" sz="1600" dirty="0"/>
              <a:t> Столетней войны боевые действия продолжались 61 год, передышки – 55 лет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69079" y="1970314"/>
            <a:ext cx="7422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3. Каковы были цели Англии и Франции накануне Столетней войны? Чьи цели оказались достигнуты?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721472" y="2801310"/>
            <a:ext cx="7422199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/>
              <a:t>3. Ответ: </a:t>
            </a:r>
            <a:r>
              <a:rPr lang="ru-RU" sz="1200" dirty="0"/>
              <a:t>Накануне Столетней войны целью Англии было расширить свои владения во Франции, а также установить контроль над Фландрией. Целью Франции – окончательно изгнать англичан с континента, завершить процесс объединения государства и утвердить свою власть во </a:t>
            </a:r>
            <a:r>
              <a:rPr lang="ru-RU" sz="1200" dirty="0" smtClean="0"/>
              <a:t>Фландрии. </a:t>
            </a:r>
          </a:p>
          <a:p>
            <a:r>
              <a:rPr lang="ru-RU" sz="1200" dirty="0" smtClean="0"/>
              <a:t>По </a:t>
            </a:r>
            <a:r>
              <a:rPr lang="ru-RU" sz="1200" dirty="0"/>
              <a:t>итогам Столетней войны именно Франция достигла поставленной цели, поскольку смогла освободить свою территорию от английских захватчиков, за исключением порта Кале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769800" y="3657600"/>
            <a:ext cx="7422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4. Сравните Жакерию и восстание </a:t>
            </a:r>
            <a:r>
              <a:rPr lang="ru-RU" sz="2400" dirty="0" err="1" smtClean="0"/>
              <a:t>Уота</a:t>
            </a:r>
            <a:r>
              <a:rPr lang="ru-RU" sz="2400" dirty="0" smtClean="0"/>
              <a:t> </a:t>
            </a:r>
            <a:r>
              <a:rPr lang="ru-RU" sz="2400" dirty="0" err="1" smtClean="0"/>
              <a:t>Тайлера</a:t>
            </a:r>
            <a:r>
              <a:rPr lang="ru-RU" sz="2400" dirty="0" smtClean="0"/>
              <a:t> по следующим параметрам: причины восстания, действия восставших, итог.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769801" y="4857929"/>
            <a:ext cx="620299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4. Ответ: см. в заметках к слайду.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769801" y="5323762"/>
            <a:ext cx="7422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5. Дайте характеристику Жанны д</a:t>
            </a:r>
            <a:r>
              <a:rPr lang="en-US" sz="2400" dirty="0" smtClean="0"/>
              <a:t>`</a:t>
            </a:r>
            <a:r>
              <a:rPr lang="ru-RU" sz="2400" dirty="0" err="1" smtClean="0"/>
              <a:t>Арк</a:t>
            </a:r>
            <a:r>
              <a:rPr lang="ru-RU" sz="2400" dirty="0" smtClean="0"/>
              <a:t>, используя факты из её биографии.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769801" y="6174278"/>
            <a:ext cx="620299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5</a:t>
            </a:r>
            <a:r>
              <a:rPr lang="ru-RU" sz="2400" dirty="0" smtClean="0"/>
              <a:t>. Ответ: см. в заметках к слайду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7976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В</a:t>
            </a:r>
            <a:r>
              <a:rPr lang="ru-RU" sz="3600" b="1" dirty="0" smtClean="0"/>
              <a:t>СПОМИНАЕМ: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ПЛАНТАГЕНЕТЫ</a:t>
            </a:r>
          </a:p>
          <a:p>
            <a:r>
              <a:rPr lang="ru-RU" sz="4800" b="1" dirty="0" smtClean="0"/>
              <a:t>Еретик</a:t>
            </a:r>
          </a:p>
          <a:p>
            <a:r>
              <a:rPr lang="ru-RU" sz="4800" b="1" dirty="0" smtClean="0"/>
              <a:t>Инквизиция</a:t>
            </a:r>
          </a:p>
          <a:p>
            <a:r>
              <a:rPr lang="ru-RU" sz="4800" b="1" dirty="0" smtClean="0"/>
              <a:t>РЕКОНКИСТА</a:t>
            </a:r>
          </a:p>
          <a:p>
            <a:r>
              <a:rPr lang="ru-RU" sz="4800" b="1" dirty="0" smtClean="0"/>
              <a:t>Томас Торквемада</a:t>
            </a:r>
            <a:endParaRPr lang="ru-RU" sz="4800" b="1" dirty="0"/>
          </a:p>
        </p:txBody>
      </p:sp>
      <p:pic>
        <p:nvPicPr>
          <p:cNvPr id="1026" name="Picture 2" descr="https://i.pinimg.com/736x/14/85/44/1485443f9c9c88c37493708d2625cd5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058" y="2777830"/>
            <a:ext cx="1816628" cy="210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2453" y="6117770"/>
            <a:ext cx="3830729" cy="64633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i="1" dirty="0" smtClean="0"/>
              <a:t>ОТВОЁВЫВАНИЕ</a:t>
            </a:r>
            <a:endParaRPr lang="ru-RU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62453" y="5166639"/>
            <a:ext cx="4016164" cy="64633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i="1" dirty="0" smtClean="0"/>
              <a:t>Суд над еретиками</a:t>
            </a:r>
            <a:endParaRPr lang="ru-RU" sz="36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3286" y="232005"/>
            <a:ext cx="6629400" cy="830997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Ч</a:t>
            </a:r>
            <a:r>
              <a:rPr lang="ru-RU" sz="2400" b="1" dirty="0" smtClean="0"/>
              <a:t>еловек</a:t>
            </a:r>
            <a:r>
              <a:rPr lang="ru-RU" sz="2400" b="1" dirty="0"/>
              <a:t>, который отходит от </a:t>
            </a:r>
            <a:r>
              <a:rPr lang="ru-RU" sz="2400" b="1" dirty="0" smtClean="0"/>
              <a:t>общепринятого </a:t>
            </a:r>
            <a:r>
              <a:rPr lang="ru-RU" sz="2400" b="1" dirty="0"/>
              <a:t>в обществе религиозного учения</a:t>
            </a:r>
            <a:r>
              <a:rPr lang="ru-RU" sz="24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62712" y="6082368"/>
            <a:ext cx="4725974" cy="64633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i="1" dirty="0" smtClean="0"/>
              <a:t>Испанский инквизитор</a:t>
            </a:r>
            <a:endParaRPr lang="ru-RU" sz="3600" i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0172058" y="1655944"/>
            <a:ext cx="1127313" cy="112188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570514" y="1063002"/>
            <a:ext cx="1763486" cy="118588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4478617" y="3559629"/>
            <a:ext cx="881743" cy="184545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4293182" y="4634755"/>
            <a:ext cx="1204104" cy="184545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/>
          <p:nvPr/>
        </p:nvCxnSpPr>
        <p:spPr>
          <a:xfrm rot="16200000" flipV="1">
            <a:off x="6453299" y="5919285"/>
            <a:ext cx="1013700" cy="605130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48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/>
              <a:t>Г</a:t>
            </a:r>
            <a:r>
              <a:rPr lang="ru-RU" sz="4800" b="1" dirty="0" smtClean="0"/>
              <a:t>ЛАВНЫЙ ВОПРОС ПАРАГРАФА: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6429" y="803186"/>
            <a:ext cx="6773891" cy="52486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 чём проявилось торжество королевской власти в Англии и Франции, Испании и Португалии?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029" y="326572"/>
            <a:ext cx="1019831" cy="707886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/>
              <a:t>§23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74647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1" y="2349925"/>
            <a:ext cx="3625610" cy="2456442"/>
          </a:xfrm>
        </p:spPr>
        <p:txBody>
          <a:bodyPr>
            <a:normAutofit/>
          </a:bodyPr>
          <a:lstStyle/>
          <a:p>
            <a:r>
              <a:rPr lang="ru-RU" b="1" dirty="0" smtClean="0"/>
              <a:t>ИСТОРИЧЕСКИЕ ЛИЧНОСТИ: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6304" y="544286"/>
            <a:ext cx="7030010" cy="5738794"/>
          </a:xfrm>
        </p:spPr>
        <p:txBody>
          <a:bodyPr>
            <a:normAutofit fontScale="92500" lnSpcReduction="10000"/>
          </a:bodyPr>
          <a:lstStyle/>
          <a:p>
            <a:endParaRPr lang="ru-RU" sz="4400" b="1" dirty="0" smtClean="0"/>
          </a:p>
          <a:p>
            <a:r>
              <a:rPr lang="ru-RU" sz="4400" b="1" dirty="0" smtClean="0"/>
              <a:t>Генрих </a:t>
            </a:r>
            <a:r>
              <a:rPr lang="en-US" sz="4400" b="1" dirty="0" smtClean="0"/>
              <a:t>VII </a:t>
            </a:r>
            <a:r>
              <a:rPr lang="ru-RU" sz="4400" b="1" dirty="0" smtClean="0"/>
              <a:t>Тюдор</a:t>
            </a:r>
          </a:p>
          <a:p>
            <a:r>
              <a:rPr lang="ru-RU" sz="4400" b="1" dirty="0" smtClean="0"/>
              <a:t>Джон </a:t>
            </a:r>
            <a:r>
              <a:rPr lang="ru-RU" sz="4400" b="1" dirty="0" err="1" smtClean="0"/>
              <a:t>Уиклиф</a:t>
            </a:r>
            <a:endParaRPr lang="ru-RU" sz="4400" b="1" dirty="0" smtClean="0"/>
          </a:p>
          <a:p>
            <a:r>
              <a:rPr lang="ru-RU" sz="4400" b="1" dirty="0" smtClean="0"/>
              <a:t>Изабелла Кастильская</a:t>
            </a:r>
          </a:p>
          <a:p>
            <a:r>
              <a:rPr lang="ru-RU" sz="4400" b="1" dirty="0" smtClean="0"/>
              <a:t>Людовик </a:t>
            </a:r>
            <a:r>
              <a:rPr lang="en-US" sz="4400" b="1" dirty="0" smtClean="0"/>
              <a:t>XI </a:t>
            </a:r>
            <a:endParaRPr lang="ru-RU" sz="4400" b="1" dirty="0" smtClean="0"/>
          </a:p>
          <a:p>
            <a:r>
              <a:rPr lang="ru-RU" sz="4400" b="1" dirty="0" smtClean="0"/>
              <a:t>Томас Торквемада</a:t>
            </a:r>
          </a:p>
          <a:p>
            <a:r>
              <a:rPr lang="ru-RU" sz="4400" b="1" dirty="0" smtClean="0"/>
              <a:t>Фернандо Арагонский</a:t>
            </a:r>
          </a:p>
          <a:p>
            <a:endParaRPr lang="ru-RU" sz="54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83029" y="326572"/>
            <a:ext cx="1019831" cy="707886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/>
              <a:t>§23</a:t>
            </a:r>
            <a:endParaRPr lang="ru-RU" sz="4000" b="1" dirty="0"/>
          </a:p>
        </p:txBody>
      </p:sp>
      <p:pic>
        <p:nvPicPr>
          <p:cNvPr id="2050" name="Picture 2" descr="https://www.historic-uk.com/wp-content/uploads/2018/11/henry-vi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1" r="27001"/>
          <a:stretch/>
        </p:blipFill>
        <p:spPr bwMode="auto">
          <a:xfrm>
            <a:off x="10535247" y="83902"/>
            <a:ext cx="1589314" cy="15554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get-music-misc/29541/track.74045415.khwh4kj5.og/m1000x10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659" y="1239493"/>
            <a:ext cx="1512468" cy="15124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pinimg.com/originals/c3/cd/78/c3cd782ff641f4e9739ce64f0903cd2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104" y="2318346"/>
            <a:ext cx="1480457" cy="14804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mages.squarespace-cdn.com/content/v1/54412118e4b03de3b6796773/1582702191635-Y2ZQPRQWD7KJKK43JODU/Louis.jpg?format=750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31" y="3168271"/>
            <a:ext cx="1120234" cy="12610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avatars.dzeninfra.ru/get-zen_doc/5219020/pub_63a022f3ae9eb16025955eef_63a0246384ad8f2247edd247/scale_1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765" y="3698159"/>
            <a:ext cx="1475882" cy="14623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upload.wikimedia.org/wikipedia/commons/0/01/Fernando_el_Cat%C3%B3lico_%28Ayuntamiento_de_Sevilla%2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127" y="4880512"/>
            <a:ext cx="1387433" cy="17635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92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ОСНОВНЫЕ ДАТЫ: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6429" y="283029"/>
            <a:ext cx="7358742" cy="6313713"/>
          </a:xfrm>
        </p:spPr>
        <p:txBody>
          <a:bodyPr>
            <a:normAutofit fontScale="92500" lnSpcReduction="20000"/>
          </a:bodyPr>
          <a:lstStyle/>
          <a:p>
            <a:r>
              <a:rPr lang="ru-RU" sz="4400" dirty="0" smtClean="0"/>
              <a:t>1455 </a:t>
            </a:r>
            <a:r>
              <a:rPr lang="ru-RU" sz="3900" dirty="0" smtClean="0"/>
              <a:t>начало войны Алой и Белой розы</a:t>
            </a:r>
            <a:endParaRPr lang="ru-RU" sz="3600" dirty="0" smtClean="0"/>
          </a:p>
          <a:p>
            <a:r>
              <a:rPr lang="ru-RU" sz="4400" dirty="0" smtClean="0"/>
              <a:t>1479 </a:t>
            </a:r>
            <a:r>
              <a:rPr lang="ru-RU" sz="3900" dirty="0" smtClean="0"/>
              <a:t>образование единого Испанского королевства</a:t>
            </a:r>
            <a:endParaRPr lang="ru-RU" sz="4400" dirty="0" smtClean="0"/>
          </a:p>
          <a:p>
            <a:r>
              <a:rPr lang="ru-RU" sz="4400" dirty="0" smtClean="0"/>
              <a:t>1485 </a:t>
            </a:r>
            <a:r>
              <a:rPr lang="ru-RU" sz="3900" dirty="0" smtClean="0"/>
              <a:t>завершение </a:t>
            </a:r>
            <a:r>
              <a:rPr lang="ru-RU" sz="3900" dirty="0"/>
              <a:t>войны Алой и Белой розы</a:t>
            </a:r>
            <a:endParaRPr lang="ru-RU" sz="3600" dirty="0"/>
          </a:p>
          <a:p>
            <a:r>
              <a:rPr lang="ru-RU" sz="4400" dirty="0" smtClean="0"/>
              <a:t>1492 завоевание </a:t>
            </a:r>
            <a:r>
              <a:rPr lang="ru-RU" sz="4400" dirty="0" err="1" smtClean="0"/>
              <a:t>Гранадского</a:t>
            </a:r>
            <a:r>
              <a:rPr lang="ru-RU" sz="4400" dirty="0" smtClean="0"/>
              <a:t> эмирата. Завершение Реконкисты.</a:t>
            </a:r>
            <a:endParaRPr lang="ru-RU" sz="3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83030" y="326572"/>
            <a:ext cx="1034142" cy="707886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/>
              <a:t>§23</a:t>
            </a:r>
            <a:endParaRPr lang="ru-RU" sz="40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70114" y="6542314"/>
            <a:ext cx="11451772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416630" y="6215743"/>
            <a:ext cx="0" cy="5551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54830" y="6215743"/>
            <a:ext cx="0" cy="5551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701144" y="6210301"/>
            <a:ext cx="0" cy="5551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136573" y="6215743"/>
            <a:ext cx="0" cy="5551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98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ПОНЯТИЯ: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8446" y="803186"/>
            <a:ext cx="6551039" cy="5248622"/>
          </a:xfrm>
        </p:spPr>
        <p:txBody>
          <a:bodyPr>
            <a:normAutofit fontScale="92500" lnSpcReduction="20000"/>
          </a:bodyPr>
          <a:lstStyle/>
          <a:p>
            <a:endParaRPr lang="ru-RU" sz="6000" i="1" dirty="0" smtClean="0"/>
          </a:p>
          <a:p>
            <a:r>
              <a:rPr lang="ru-RU" sz="6000" b="1" i="1" dirty="0" smtClean="0"/>
              <a:t>АУТОДАФЕ</a:t>
            </a:r>
          </a:p>
          <a:p>
            <a:r>
              <a:rPr lang="ru-RU" sz="6000" b="1" dirty="0" smtClean="0"/>
              <a:t>Плантагенеты</a:t>
            </a:r>
          </a:p>
          <a:p>
            <a:r>
              <a:rPr lang="ru-RU" sz="6000" b="1" dirty="0" smtClean="0"/>
              <a:t>Ланкастеры</a:t>
            </a:r>
          </a:p>
          <a:p>
            <a:r>
              <a:rPr lang="ru-RU" sz="6000" b="1" dirty="0" err="1" smtClean="0"/>
              <a:t>Йорки</a:t>
            </a:r>
            <a:endParaRPr lang="ru-RU" sz="6000" b="1" dirty="0" smtClean="0"/>
          </a:p>
          <a:p>
            <a:endParaRPr lang="ru-RU" sz="60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83029" y="326572"/>
            <a:ext cx="11419857" cy="646331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/>
              <a:t>Учебник,  стр.258 – 265 словарь понятий и терминов</a:t>
            </a:r>
            <a:endParaRPr lang="ru-RU" sz="36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9470571" y="972903"/>
            <a:ext cx="1328059" cy="92121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авая фигурная скобка 10"/>
          <p:cNvSpPr/>
          <p:nvPr/>
        </p:nvSpPr>
        <p:spPr>
          <a:xfrm>
            <a:off x="10559142" y="2939143"/>
            <a:ext cx="424543" cy="2449285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1092543" y="3809842"/>
            <a:ext cx="849913" cy="584775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/>
              <a:t>§23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6739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Атлас</Template>
  <TotalTime>263</TotalTime>
  <Words>1324</Words>
  <Application>Microsoft Office PowerPoint</Application>
  <PresentationFormat>Произвольный</PresentationFormat>
  <Paragraphs>142</Paragraphs>
  <Slides>25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Atlas</vt:lpstr>
      <vt:lpstr>ТОРЖЕСТВО КОРОЛЕВСКОЙ ВЛАСТИ В ЕВРОПЕ</vt:lpstr>
      <vt:lpstr>Презентация PowerPoint</vt:lpstr>
      <vt:lpstr>ПРОВЕРЯЕМДОМАШНЕЕ ЗАДАНИЕ:</vt:lpstr>
      <vt:lpstr>ПРОВЕРЯЕМДОМАШНЕЕ ЗАДАНИЕ:</vt:lpstr>
      <vt:lpstr>ВСПОМИНАЕМ:</vt:lpstr>
      <vt:lpstr>ГЛАВНЫЙ ВОПРОС ПАРАГРАФА:</vt:lpstr>
      <vt:lpstr>ИСТОРИЧЕСКИЕ ЛИЧНОСТИ:</vt:lpstr>
      <vt:lpstr>ОСНОВНЫЕ ДАТЫ:</vt:lpstr>
      <vt:lpstr>ПОНЯТИЯ:</vt:lpstr>
      <vt:lpstr>ПЛАН  УРОКА:</vt:lpstr>
      <vt:lpstr>§23</vt:lpstr>
      <vt:lpstr>Презентация PowerPoint</vt:lpstr>
      <vt:lpstr>Презентация PowerPoint</vt:lpstr>
      <vt:lpstr>Презентация PowerPoint</vt:lpstr>
      <vt:lpstr>А в это время на Руси…</vt:lpstr>
      <vt:lpstr>КАРТА:</vt:lpstr>
      <vt:lpstr>Любопытные детали:</vt:lpstr>
      <vt:lpstr>Презентация PowerPoint</vt:lpstr>
      <vt:lpstr>Презентация PowerPoint</vt:lpstr>
      <vt:lpstr>ИЗУЧАЕМ ДОКУМЕНТ:</vt:lpstr>
      <vt:lpstr>ГЛАВНЫЙ ВОПРОС ПАРАГРАФА:</vt:lpstr>
      <vt:lpstr>РЕФЛЕКСИЯ ДЕЯТЕЛЬНОСТИ</vt:lpstr>
      <vt:lpstr>РЕФЛЕКСИЯ ДЕЯТЕЛЬНОСТИ</vt:lpstr>
      <vt:lpstr>ДОМАШНЕЕ ЗАДАНИЕ:</vt:lpstr>
      <vt:lpstr>ТОРЖЕСТВО КОРОЛЕВСКОЙ ВЛАСТИ В ЕВРОПЕ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Торжество королевской власти в Европе</dc:title>
  <dc:creator>Фирсова И. А.</dc:creator>
  <cp:keywords>6классисториясреднихвеков</cp:keywords>
  <cp:lastModifiedBy>Лев Фирсов</cp:lastModifiedBy>
  <cp:revision>39</cp:revision>
  <dcterms:created xsi:type="dcterms:W3CDTF">2023-09-15T12:16:39Z</dcterms:created>
  <dcterms:modified xsi:type="dcterms:W3CDTF">2024-01-14T14:24:08Z</dcterms:modified>
</cp:coreProperties>
</file>