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06" r:id="rId3"/>
    <p:sldId id="274" r:id="rId4"/>
    <p:sldId id="308" r:id="rId5"/>
    <p:sldId id="300" r:id="rId6"/>
    <p:sldId id="296" r:id="rId7"/>
    <p:sldId id="318" r:id="rId8"/>
    <p:sldId id="294" r:id="rId9"/>
    <p:sldId id="307" r:id="rId10"/>
    <p:sldId id="297" r:id="rId11"/>
    <p:sldId id="298" r:id="rId12"/>
    <p:sldId id="309" r:id="rId13"/>
    <p:sldId id="314" r:id="rId14"/>
    <p:sldId id="311" r:id="rId15"/>
    <p:sldId id="316" r:id="rId16"/>
    <p:sldId id="317" r:id="rId17"/>
    <p:sldId id="280" r:id="rId18"/>
    <p:sldId id="276" r:id="rId19"/>
    <p:sldId id="284" r:id="rId20"/>
    <p:sldId id="285" r:id="rId21"/>
    <p:sldId id="286" r:id="rId22"/>
    <p:sldId id="287" r:id="rId23"/>
    <p:sldId id="288" r:id="rId24"/>
    <p:sldId id="289" r:id="rId25"/>
    <p:sldId id="270" r:id="rId26"/>
    <p:sldId id="281" r:id="rId27"/>
    <p:sldId id="282" r:id="rId28"/>
    <p:sldId id="269" r:id="rId29"/>
  </p:sldIdLst>
  <p:sldSz cx="12192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73925910076457835"/>
          <c:h val="0.72521979456424412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rgbClr val="5B9BD5"/>
            </a:solidFill>
            <a:ln>
              <a:noFill/>
            </a:ln>
          </c:spPr>
          <c:invertIfNegative val="0"/>
          <c:cat>
            <c:strLit>
              <c:ptCount val="10"/>
              <c:pt idx="0">
                <c:v>Москва</c:v>
              </c:pt>
              <c:pt idx="1">
                <c:v>Красндораский край</c:v>
              </c:pt>
              <c:pt idx="2">
                <c:v>Московсая область</c:v>
              </c:pt>
              <c:pt idx="3">
                <c:v>Санкт-Петербург</c:v>
              </c:pt>
              <c:pt idx="4">
                <c:v>Республика Крым</c:v>
              </c:pt>
              <c:pt idx="5">
                <c:v>Республика Татарстан</c:v>
              </c:pt>
              <c:pt idx="6">
                <c:v>Тюменская область</c:v>
              </c:pt>
              <c:pt idx="7">
                <c:v>Ленинградская область</c:v>
              </c:pt>
              <c:pt idx="8">
                <c:v>Свердлоская область</c:v>
              </c:pt>
              <c:pt idx="9">
                <c:v>Республика Башкортостан</c:v>
              </c:pt>
            </c:strLit>
          </c:cat>
          <c:val>
            <c:numLit>
              <c:formatCode>General</c:formatCode>
              <c:ptCount val="10"/>
              <c:pt idx="0">
                <c:v>10388303</c:v>
              </c:pt>
              <c:pt idx="1">
                <c:v>8069907</c:v>
              </c:pt>
              <c:pt idx="2">
                <c:v>4586111</c:v>
              </c:pt>
              <c:pt idx="3">
                <c:v>3835825</c:v>
              </c:pt>
              <c:pt idx="4">
                <c:v>2308769</c:v>
              </c:pt>
              <c:pt idx="5">
                <c:v>2228082</c:v>
              </c:pt>
              <c:pt idx="6">
                <c:v>1624451</c:v>
              </c:pt>
              <c:pt idx="7">
                <c:v>1062413</c:v>
              </c:pt>
              <c:pt idx="8">
                <c:v>1532558</c:v>
              </c:pt>
              <c:pt idx="9">
                <c:v>1239294</c:v>
              </c:pt>
            </c:numLit>
          </c:val>
        </c:ser>
        <c:ser>
          <c:idx val="1"/>
          <c:order val="1"/>
          <c:tx>
            <c:v>2020</c:v>
          </c:tx>
          <c:spPr>
            <a:solidFill>
              <a:srgbClr val="ED7D31"/>
            </a:solidFill>
            <a:ln>
              <a:noFill/>
            </a:ln>
          </c:spPr>
          <c:invertIfNegative val="0"/>
          <c:cat>
            <c:strLit>
              <c:ptCount val="10"/>
              <c:pt idx="0">
                <c:v>Москва</c:v>
              </c:pt>
              <c:pt idx="1">
                <c:v>Красндораский край</c:v>
              </c:pt>
              <c:pt idx="2">
                <c:v>Московсая область</c:v>
              </c:pt>
              <c:pt idx="3">
                <c:v>Санкт-Петербург</c:v>
              </c:pt>
              <c:pt idx="4">
                <c:v>Республика Крым</c:v>
              </c:pt>
              <c:pt idx="5">
                <c:v>Республика Татарстан</c:v>
              </c:pt>
              <c:pt idx="6">
                <c:v>Тюменская область</c:v>
              </c:pt>
              <c:pt idx="7">
                <c:v>Ленинградская область</c:v>
              </c:pt>
              <c:pt idx="8">
                <c:v>Свердлоская область</c:v>
              </c:pt>
              <c:pt idx="9">
                <c:v>Республика Башкортостан</c:v>
              </c:pt>
            </c:strLit>
          </c:cat>
          <c:val>
            <c:numLit>
              <c:formatCode>General</c:formatCode>
              <c:ptCount val="10"/>
              <c:pt idx="0">
                <c:v>6232571</c:v>
              </c:pt>
              <c:pt idx="1">
                <c:v>6221507</c:v>
              </c:pt>
              <c:pt idx="2">
                <c:v>2906713</c:v>
              </c:pt>
              <c:pt idx="3">
                <c:v>2777133</c:v>
              </c:pt>
              <c:pt idx="4">
                <c:v>1915709</c:v>
              </c:pt>
              <c:pt idx="5">
                <c:v>1423917</c:v>
              </c:pt>
              <c:pt idx="6">
                <c:v>1079325</c:v>
              </c:pt>
              <c:pt idx="7">
                <c:v>953320</c:v>
              </c:pt>
              <c:pt idx="8">
                <c:v>952364</c:v>
              </c:pt>
              <c:pt idx="9">
                <c:v>884279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175424"/>
        <c:axId val="117140864"/>
      </c:barChart>
      <c:valAx>
        <c:axId val="117140864"/>
        <c:scaling>
          <c:orientation val="minMax"/>
        </c:scaling>
        <c:delete val="1"/>
        <c:axPos val="l"/>
        <c:majorGridlines>
          <c:spPr>
            <a:ln w="6345">
              <a:solidFill>
                <a:srgbClr val="898989"/>
              </a:solidFill>
              <a:prstDash val="solid"/>
              <a:round/>
            </a:ln>
          </c:spPr>
        </c:majorGridlines>
        <c:numFmt formatCode="&quot; &quot;#,##0.00&quot;   &quot;;&quot;-&quot;#,##0.00&quot;   &quot;;&quot; -&quot;00&quot;   &quot;;&quot; &quot;" sourceLinked="0"/>
        <c:majorTickMark val="cross"/>
        <c:minorTickMark val="cross"/>
        <c:tickLblPos val="nextTo"/>
        <c:crossAx val="117175424"/>
        <c:crosses val="autoZero"/>
        <c:crossBetween val="between"/>
      </c:valAx>
      <c:catAx>
        <c:axId val="117175424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1714086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774424664308266"/>
          <c:y val="0.81300915397018292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ru-RU" sz="10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0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autoTitleDeleted val="1"/>
    <c:view3D>
      <c:rotX val="28"/>
      <c:rotY val="0"/>
      <c:rAngAx val="0"/>
      <c:perspective val="46"/>
    </c:view3D>
    <c:floor>
      <c:thickness val="0"/>
      <c:spPr>
        <a:noFill/>
        <a:ln w="6345">
          <a:solidFill>
            <a:srgbClr val="898989"/>
          </a:solidFill>
          <a:prstDash val="solid"/>
          <a:round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pie3DChart>
        <c:varyColors val="1"/>
        <c:ser>
          <c:idx val="0"/>
          <c:order val="0"/>
          <c:tx>
            <c:v>Продажи</c:v>
          </c:tx>
          <c:dPt>
            <c:idx val="0"/>
            <c:bubble3D val="0"/>
            <c:spPr>
              <a:solidFill>
                <a:srgbClr val="5B9BD5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A5A5A5"/>
              </a:solidFill>
              <a:ln>
                <a:noFill/>
              </a:ln>
            </c:spPr>
          </c:dPt>
          <c:cat>
            <c:strLit>
              <c:ptCount val="3"/>
              <c:pt idx="0">
                <c:v>Республика Чувашия</c:v>
              </c:pt>
              <c:pt idx="1">
                <c:v>Курорты Краснодарского края и Крым</c:v>
              </c:pt>
              <c:pt idx="2">
                <c:v>За границу</c:v>
              </c:pt>
            </c:strLit>
          </c:cat>
          <c:val>
            <c:numLit>
              <c:formatCode>General</c:formatCode>
              <c:ptCount val="3"/>
              <c:pt idx="0">
                <c:v>3</c:v>
              </c:pt>
              <c:pt idx="1">
                <c:v>7</c:v>
              </c:pt>
              <c:pt idx="2">
                <c:v>33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67337251321845648"/>
          <c:y val="0.49630527267947128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ru-RU"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8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74FCAED-37C0-4F29-BC7B-0227A8E45270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80817C4-C443-462A-B3F4-25F52A7B6D4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3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8A345E-242E-41E4-B805-66A507E47355}" type="slidenum">
              <a:t>1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39BDE4-3244-4024-B076-23B72C52B19B}" type="slidenum">
              <a:t>9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30C960-CD1A-4C0A-A0DE-561B29C2BDC9}" type="slidenum">
              <a:t>21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830D93-8C4E-4B8F-9034-8CF48D2DEEB4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DE631D-A9FA-414A-BBB7-0D139B9A057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6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5EB47-D6C3-4FA3-8307-67F4250658D9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C945EF-E0E0-40D3-B6EC-9FE8976639A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7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F9F18-5269-496A-BCFD-3E3EE019DF60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E3B49F-3EB3-4FB3-BA30-FDF49B43970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4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755755-6E72-40AF-8064-3A2B7758F183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91D35E-938C-4DF5-B525-78D23CD9FBE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5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43AB0D-6BC6-454E-AB02-CD1DC599A288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2FCB2-7567-44AE-9AFC-DF1A0D66C69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4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6C283-6315-46C5-97BE-23A2BFFA8160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BDF92A-E4E4-40E6-AE00-CAFE595CE3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36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5AA33F-3A8C-4FC7-86C2-4699804C6132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B63F-3321-4DC9-A042-0C77F0CDB7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6120DA-E102-4DF3-A9D6-C592C3770B77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592E8A-909F-478D-AAF6-BD70471563B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0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3CA279-615C-4A50-8CF5-2F874D0CAB9B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5152F8-6523-4AD6-B329-A41112B8447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5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BE14BF-3149-43E3-AB68-322FE41CB7F5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9C1161-E0A2-432B-B008-7C3568DFABA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7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EBA6B-B834-4647-92B3-E7F7EC483F7F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279AA1-D9B5-4E2E-A897-A6B0D82E330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EC552E3-53CB-42D2-BB1C-FD736DAEAEB5}" type="datetime1">
              <a:rPr lang="ru-RU"/>
              <a:pPr lvl="0"/>
              <a:t>27.04.2024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6DD69CA-A090-4E6A-A81A-1BB703CA93A9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yberleninka.ru/article/n/territorialnyy-analiz-rekreatsionnyh-istoriko-kulturnyh-resursov-chuvashskoy-respubliki" TargetMode="External"/><Relationship Id="rId3" Type="http://schemas.openxmlformats.org/officeDocument/2006/relationships/hyperlink" Target="https://cyberleninka.ru/article/n/perspektivy-razvitiya-turistskogo-klastera-i-turizma-v-respublike-chuvashiya" TargetMode="External"/><Relationship Id="rId7" Type="http://schemas.openxmlformats.org/officeDocument/2006/relationships/hyperlink" Target="https://cyberleninka.ru/article/n/analiz-razvitiya-turistsko-rekreatsionnogo-kompleksa-chuvashskoy-respubliki" TargetMode="External"/><Relationship Id="rId2" Type="http://schemas.openxmlformats.org/officeDocument/2006/relationships/hyperlink" Target="https://cyberleninka.ru/article/n/strategii-ustoychivogo-razvitiya-infrastrukturnogo-potentsiala-destinatsii-selskogo-turiz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article/n/innovatsionnye-biznes-protsessy-uspeshnogo-razvitiya-ekologicheskogo-turizma-chuvashii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cyberleninka.ru/article/n/napravleniya-prodvizheniya-turisticheskih-uslug-na-rynke-chuvashskoy-respubliki" TargetMode="External"/><Relationship Id="rId10" Type="http://schemas.openxmlformats.org/officeDocument/2006/relationships/hyperlink" Target="https://cyberleninka.ru/article/n/innovatsionnye-puti-razvitiya-ekologicheskogo-turizma-chuvashii" TargetMode="External"/><Relationship Id="rId4" Type="http://schemas.openxmlformats.org/officeDocument/2006/relationships/hyperlink" Target="https://cyberleninka.ru/article/n/vazhnost-selskogo-turizma-dlya-ekonomicheskogo-razvitiya-selskih-territoriy-chuvashii" TargetMode="External"/><Relationship Id="rId9" Type="http://schemas.openxmlformats.org/officeDocument/2006/relationships/hyperlink" Target="https://cyberleninka.ru/article/n/kompleksnaya-otsenka-obektov-ekologicheskogo-turizma-v-chuvashskoy-respublik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cs.cntd.ru/document/40608067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4000"/>
              <a:t>Чувашия туристическая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63" y="1499744"/>
            <a:ext cx="8670889" cy="500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99" y="5351242"/>
            <a:ext cx="1506757" cy="150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915" y="332484"/>
            <a:ext cx="1139141" cy="11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825627"/>
            <a:ext cx="4509299" cy="4351336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538" y="365129"/>
            <a:ext cx="4709205" cy="413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459" y="365129"/>
            <a:ext cx="3715472" cy="5954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825627"/>
            <a:ext cx="5007007" cy="4351336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107" y="1825627"/>
            <a:ext cx="5369695" cy="435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88818" y="0"/>
            <a:ext cx="10515600" cy="1325559"/>
          </a:xfrm>
        </p:spPr>
        <p:txBody>
          <a:bodyPr/>
          <a:lstStyle/>
          <a:p>
            <a:pPr lvl="0"/>
            <a:r>
              <a:rPr lang="ru-RU" b="1"/>
              <a:t>Круизный туризм</a:t>
            </a: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291940" y="1325559"/>
            <a:ext cx="6512621" cy="3886401"/>
          </a:xfrm>
        </p:spPr>
        <p:txBody>
          <a:bodyPr/>
          <a:lstStyle/>
          <a:p>
            <a:pPr lvl="0"/>
            <a:r>
              <a:rPr lang="ru-RU" sz="1800"/>
              <a:t>Речной круизный туризм является преобладающим направлением в Чувашии. Основной туристический поток из России и других стран проходит через </a:t>
            </a:r>
            <a:r>
              <a:rPr lang="ru-RU" sz="1800" u="sng"/>
              <a:t>Чебоксарский речной порт.</a:t>
            </a:r>
            <a:endParaRPr lang="ru-RU" sz="1800"/>
          </a:p>
          <a:p>
            <a:pPr lvl="0"/>
            <a:r>
              <a:rPr lang="ru-RU" sz="1800"/>
              <a:t>Количество круизных туристов возрастает за счет увеличения количества заходов туристских теплоходов в </a:t>
            </a:r>
            <a:r>
              <a:rPr lang="ru-RU" sz="1800" u="sng"/>
              <a:t>Чебоксарский речной порт</a:t>
            </a:r>
            <a:r>
              <a:rPr lang="ru-RU" sz="1800"/>
              <a:t>. В 2006 году данный порт принял 268 теплоходов, в 2007 году — 312, в 2008 году — 314. В 2009 году порт принял 370 туристских теплоходов с общим количеством экскурсантов 64 тысячи, включая 670 иностранных граждан. В 2012 году наблюдалось падение показателей, но число заходов в порт продолжает держаться на уровне 350—390.</a:t>
            </a:r>
          </a:p>
          <a:p>
            <a:pPr lvl="0"/>
            <a:r>
              <a:rPr lang="ru-RU" sz="1800"/>
              <a:t>Развитие круизного направления дало стимул роста туристской инфраструктуры </a:t>
            </a:r>
            <a:r>
              <a:rPr lang="ru-RU" sz="1800" u="sng"/>
              <a:t>Козловского</a:t>
            </a:r>
            <a:r>
              <a:rPr lang="ru-RU" sz="1800"/>
              <a:t> и Марийск</a:t>
            </a:r>
            <a:r>
              <a:rPr lang="ru-RU" sz="1800" u="sng"/>
              <a:t>о-Посадского</a:t>
            </a:r>
            <a:r>
              <a:rPr lang="ru-RU" sz="1800"/>
              <a:t> районов, в которых созданы круизные «зеленые стоянки» после выхода теплоходов из Чебоксарского речного порта. В 2012 году город </a:t>
            </a:r>
            <a:r>
              <a:rPr lang="ru-RU" sz="1800" u="sng"/>
              <a:t>Мариинский Посад</a:t>
            </a:r>
            <a:r>
              <a:rPr lang="ru-RU" sz="1800"/>
              <a:t> и Мариинско-Посадский район посетили 62 тысяси экскурсантов и туристов. </a:t>
            </a:r>
          </a:p>
          <a:p>
            <a:pPr lvl="0"/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611" y="817153"/>
            <a:ext cx="3955694" cy="247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58" y="3767629"/>
            <a:ext cx="45720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899" y="236765"/>
            <a:ext cx="1088785" cy="108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197452"/>
          </a:xfrm>
        </p:spPr>
        <p:txBody>
          <a:bodyPr/>
          <a:lstStyle/>
          <a:p>
            <a:pPr lvl="0"/>
            <a:r>
              <a:rPr lang="ru-RU" b="1">
                <a:solidFill>
                  <a:srgbClr val="FFFFFF"/>
                </a:solidFill>
              </a:rPr>
              <a:t>Родные просторы</a:t>
            </a:r>
            <a:r>
              <a:rPr lang="ru-RU">
                <a:solidFill>
                  <a:srgbClr val="FFFFFF"/>
                </a:solidFill>
              </a:rPr>
              <a:t> РлРОдРодные просторы </a:t>
            </a:r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203771"/>
            <a:ext cx="9486415" cy="497319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3" y="925976"/>
            <a:ext cx="4653024" cy="531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078" y="925976"/>
            <a:ext cx="3067290" cy="531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369" y="925976"/>
            <a:ext cx="3765627" cy="5312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/>
              <a:t>Паломнический туризм</a:t>
            </a:r>
            <a:r>
              <a:rPr lang="ru-RU" i="1"/>
              <a:t> 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4875" y="1170624"/>
            <a:ext cx="9564578" cy="858191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ru-RU" sz="2200"/>
              <a:t>В Чувашии для паломников доступны следующие места: святые источники в с. Абашево Чебоксарского района, святые источники «Семиключье», собор Тихвинского женского монастыря, собор Введения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35" y="2309390"/>
            <a:ext cx="2826126" cy="197088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72209" y="2219605"/>
            <a:ext cx="2918133" cy="174900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465" y="3665335"/>
            <a:ext cx="2740676" cy="182711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11"/>
          <p:cNvSpPr/>
          <p:nvPr/>
        </p:nvSpPr>
        <p:spPr>
          <a:xfrm>
            <a:off x="8092" y="4457892"/>
            <a:ext cx="3239710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Святые источники в с. Абашево Чебоксарского района</a:t>
            </a:r>
          </a:p>
        </p:txBody>
      </p:sp>
      <p:pic>
        <p:nvPicPr>
          <p:cNvPr id="8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925" y="3574042"/>
            <a:ext cx="2608783" cy="18300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13"/>
          <p:cNvSpPr/>
          <p:nvPr/>
        </p:nvSpPr>
        <p:spPr>
          <a:xfrm>
            <a:off x="3677058" y="5691893"/>
            <a:ext cx="2418944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Святые источники «Семиключье»</a:t>
            </a:r>
          </a:p>
        </p:txBody>
      </p:sp>
      <p:sp>
        <p:nvSpPr>
          <p:cNvPr id="10" name="Прямоугольник 14"/>
          <p:cNvSpPr/>
          <p:nvPr/>
        </p:nvSpPr>
        <p:spPr>
          <a:xfrm>
            <a:off x="6473604" y="4165887"/>
            <a:ext cx="2511664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собор Тихвинского женского монастыря</a:t>
            </a:r>
          </a:p>
        </p:txBody>
      </p:sp>
      <p:sp>
        <p:nvSpPr>
          <p:cNvPr id="11" name="Прямоугольник 15"/>
          <p:cNvSpPr/>
          <p:nvPr/>
        </p:nvSpPr>
        <p:spPr>
          <a:xfrm>
            <a:off x="9679216" y="5830397"/>
            <a:ext cx="177119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собор Введения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722" y="485281"/>
            <a:ext cx="1205407" cy="1205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976" y="1825627"/>
            <a:ext cx="4872938" cy="4351336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38" y="1825627"/>
            <a:ext cx="4652064" cy="435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2985" y="370981"/>
            <a:ext cx="10515600" cy="1325559"/>
          </a:xfrm>
        </p:spPr>
        <p:txBody>
          <a:bodyPr/>
          <a:lstStyle/>
          <a:p>
            <a:pPr lvl="0"/>
            <a:r>
              <a:rPr lang="ru-RU" sz="3600" i="1"/>
              <a:t>Статистика туристов размещенных в коллективных средствах размещения</a:t>
            </a: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</p:nvPr>
        </p:nvGraphicFramePr>
        <p:xfrm>
          <a:off x="712985" y="2562587"/>
          <a:ext cx="10515600" cy="435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280" y="1447696"/>
            <a:ext cx="2197769" cy="219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169" y="3926305"/>
            <a:ext cx="1909011" cy="190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7989" y="182788"/>
            <a:ext cx="1301191" cy="1301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472022" y="518647"/>
            <a:ext cx="1128388" cy="847210"/>
            <a:chOff x="472022" y="518647"/>
            <a:chExt cx="1128388" cy="847210"/>
          </a:xfrm>
        </p:grpSpPr>
        <p:sp>
          <p:nvSpPr>
            <p:cNvPr id="3" name="Freeform 5"/>
            <p:cNvSpPr/>
            <p:nvPr/>
          </p:nvSpPr>
          <p:spPr>
            <a:xfrm>
              <a:off x="472022" y="770473"/>
              <a:ext cx="675348" cy="595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5"/>
                <a:gd name="f7" fmla="val 692"/>
                <a:gd name="f8" fmla="val 225"/>
                <a:gd name="f9" fmla="val 207"/>
                <a:gd name="f10" fmla="val 185"/>
                <a:gd name="f11" fmla="val 680"/>
                <a:gd name="f12" fmla="val 177"/>
                <a:gd name="f13" fmla="val 665"/>
                <a:gd name="f14" fmla="val 9"/>
                <a:gd name="f15" fmla="val 374"/>
                <a:gd name="f16" fmla="val 358"/>
                <a:gd name="f17" fmla="val 334"/>
                <a:gd name="f18" fmla="val 318"/>
                <a:gd name="f19" fmla="val 27"/>
                <a:gd name="f20" fmla="val 12"/>
                <a:gd name="f21" fmla="val 561"/>
                <a:gd name="f22" fmla="val 578"/>
                <a:gd name="f23" fmla="val 600"/>
                <a:gd name="f24" fmla="val 609"/>
                <a:gd name="f25" fmla="val 777"/>
                <a:gd name="f26" fmla="+- 0 0 -90"/>
                <a:gd name="f27" fmla="*/ f3 1 785"/>
                <a:gd name="f28" fmla="*/ f4 1 692"/>
                <a:gd name="f29" fmla="+- f7 0 f5"/>
                <a:gd name="f30" fmla="+- f6 0 f5"/>
                <a:gd name="f31" fmla="*/ f26 f0 1"/>
                <a:gd name="f32" fmla="*/ f30 1 785"/>
                <a:gd name="f33" fmla="*/ f29 1 692"/>
                <a:gd name="f34" fmla="*/ 225 f30 1"/>
                <a:gd name="f35" fmla="*/ 692 f29 1"/>
                <a:gd name="f36" fmla="*/ 177 f30 1"/>
                <a:gd name="f37" fmla="*/ 665 f29 1"/>
                <a:gd name="f38" fmla="*/ 9 f30 1"/>
                <a:gd name="f39" fmla="*/ 374 f29 1"/>
                <a:gd name="f40" fmla="*/ 318 f29 1"/>
                <a:gd name="f41" fmla="*/ 27 f29 1"/>
                <a:gd name="f42" fmla="*/ 0 f29 1"/>
                <a:gd name="f43" fmla="*/ 561 f30 1"/>
                <a:gd name="f44" fmla="*/ 609 f30 1"/>
                <a:gd name="f45" fmla="*/ 777 f30 1"/>
                <a:gd name="f46" fmla="*/ f31 1 f2"/>
                <a:gd name="f47" fmla="*/ f34 1 785"/>
                <a:gd name="f48" fmla="*/ f35 1 692"/>
                <a:gd name="f49" fmla="*/ f36 1 785"/>
                <a:gd name="f50" fmla="*/ f37 1 692"/>
                <a:gd name="f51" fmla="*/ f38 1 785"/>
                <a:gd name="f52" fmla="*/ f39 1 692"/>
                <a:gd name="f53" fmla="*/ f40 1 692"/>
                <a:gd name="f54" fmla="*/ f41 1 692"/>
                <a:gd name="f55" fmla="*/ f42 1 692"/>
                <a:gd name="f56" fmla="*/ f43 1 785"/>
                <a:gd name="f57" fmla="*/ f44 1 785"/>
                <a:gd name="f58" fmla="*/ f45 1 785"/>
                <a:gd name="f59" fmla="*/ 0 1 f32"/>
                <a:gd name="f60" fmla="*/ f6 1 f32"/>
                <a:gd name="f61" fmla="*/ 0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3"/>
                <a:gd name="f71" fmla="*/ f54 1 f33"/>
                <a:gd name="f72" fmla="*/ f55 1 f33"/>
                <a:gd name="f73" fmla="*/ f56 1 f32"/>
                <a:gd name="f74" fmla="*/ f57 1 f32"/>
                <a:gd name="f75" fmla="*/ f58 1 f32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8 1"/>
                <a:gd name="f87" fmla="*/ f71 f28 1"/>
                <a:gd name="f88" fmla="*/ f72 f28 1"/>
                <a:gd name="f89" fmla="*/ f73 f27 1"/>
                <a:gd name="f90" fmla="*/ f74 f27 1"/>
                <a:gd name="f91" fmla="*/ f75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4" y="f86"/>
                </a:cxn>
                <a:cxn ang="f63">
                  <a:pos x="f82" y="f87"/>
                </a:cxn>
                <a:cxn ang="f63">
                  <a:pos x="f80" y="f88"/>
                </a:cxn>
                <a:cxn ang="f63">
                  <a:pos x="f89" y="f88"/>
                </a:cxn>
                <a:cxn ang="f63">
                  <a:pos x="f90" y="f87"/>
                </a:cxn>
                <a:cxn ang="f63">
                  <a:pos x="f91" y="f86"/>
                </a:cxn>
                <a:cxn ang="f63">
                  <a:pos x="f91" y="f85"/>
                </a:cxn>
                <a:cxn ang="f63">
                  <a:pos x="f90" y="f83"/>
                </a:cxn>
                <a:cxn ang="f63">
                  <a:pos x="f89" y="f81"/>
                </a:cxn>
                <a:cxn ang="f63">
                  <a:pos x="f80" y="f81"/>
                </a:cxn>
              </a:cxnLst>
              <a:rect l="f76" t="f79" r="f77" b="f78"/>
              <a:pathLst>
                <a:path w="785" h="692">
                  <a:moveTo>
                    <a:pt x="f8" y="f7"/>
                  </a:moveTo>
                  <a:cubicBezTo>
                    <a:pt x="f9" y="f7"/>
                    <a:pt x="f10" y="f11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5" y="f16"/>
                    <a:pt x="f5" y="f17"/>
                    <a:pt x="f14" y="f18"/>
                  </a:cubicBezTo>
                  <a:cubicBezTo>
                    <a:pt x="f12" y="f19"/>
                    <a:pt x="f12" y="f19"/>
                    <a:pt x="f12" y="f19"/>
                  </a:cubicBezTo>
                  <a:cubicBezTo>
                    <a:pt x="f10" y="f20"/>
                    <a:pt x="f9" y="f5"/>
                    <a:pt x="f8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22" y="f5"/>
                    <a:pt x="f23" y="f20"/>
                    <a:pt x="f24" y="f19"/>
                  </a:cubicBezTo>
                  <a:cubicBezTo>
                    <a:pt x="f25" y="f18"/>
                    <a:pt x="f25" y="f18"/>
                    <a:pt x="f25" y="f18"/>
                  </a:cubicBezTo>
                  <a:cubicBezTo>
                    <a:pt x="f6" y="f17"/>
                    <a:pt x="f6" y="f16"/>
                    <a:pt x="f25" y="f15"/>
                  </a:cubicBezTo>
                  <a:cubicBezTo>
                    <a:pt x="f24" y="f13"/>
                    <a:pt x="f24" y="f13"/>
                    <a:pt x="f24" y="f13"/>
                  </a:cubicBezTo>
                  <a:cubicBezTo>
                    <a:pt x="f23" y="f11"/>
                    <a:pt x="f22" y="f7"/>
                    <a:pt x="f21" y="f7"/>
                  </a:cubicBezTo>
                  <a:lnTo>
                    <a:pt x="f8" y="f7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5"/>
            <p:cNvSpPr/>
            <p:nvPr/>
          </p:nvSpPr>
          <p:spPr>
            <a:xfrm>
              <a:off x="1049914" y="518647"/>
              <a:ext cx="550496" cy="4853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5"/>
                <a:gd name="f7" fmla="val 692"/>
                <a:gd name="f8" fmla="val 225"/>
                <a:gd name="f9" fmla="val 207"/>
                <a:gd name="f10" fmla="val 185"/>
                <a:gd name="f11" fmla="val 680"/>
                <a:gd name="f12" fmla="val 177"/>
                <a:gd name="f13" fmla="val 665"/>
                <a:gd name="f14" fmla="val 9"/>
                <a:gd name="f15" fmla="val 374"/>
                <a:gd name="f16" fmla="val 358"/>
                <a:gd name="f17" fmla="val 334"/>
                <a:gd name="f18" fmla="val 318"/>
                <a:gd name="f19" fmla="val 27"/>
                <a:gd name="f20" fmla="val 12"/>
                <a:gd name="f21" fmla="val 561"/>
                <a:gd name="f22" fmla="val 578"/>
                <a:gd name="f23" fmla="val 600"/>
                <a:gd name="f24" fmla="val 609"/>
                <a:gd name="f25" fmla="val 777"/>
                <a:gd name="f26" fmla="+- 0 0 -90"/>
                <a:gd name="f27" fmla="*/ f3 1 785"/>
                <a:gd name="f28" fmla="*/ f4 1 692"/>
                <a:gd name="f29" fmla="+- f7 0 f5"/>
                <a:gd name="f30" fmla="+- f6 0 f5"/>
                <a:gd name="f31" fmla="*/ f26 f0 1"/>
                <a:gd name="f32" fmla="*/ f30 1 785"/>
                <a:gd name="f33" fmla="*/ f29 1 692"/>
                <a:gd name="f34" fmla="*/ 225 f30 1"/>
                <a:gd name="f35" fmla="*/ 692 f29 1"/>
                <a:gd name="f36" fmla="*/ 177 f30 1"/>
                <a:gd name="f37" fmla="*/ 665 f29 1"/>
                <a:gd name="f38" fmla="*/ 9 f30 1"/>
                <a:gd name="f39" fmla="*/ 374 f29 1"/>
                <a:gd name="f40" fmla="*/ 318 f29 1"/>
                <a:gd name="f41" fmla="*/ 27 f29 1"/>
                <a:gd name="f42" fmla="*/ 0 f29 1"/>
                <a:gd name="f43" fmla="*/ 561 f30 1"/>
                <a:gd name="f44" fmla="*/ 609 f30 1"/>
                <a:gd name="f45" fmla="*/ 777 f30 1"/>
                <a:gd name="f46" fmla="*/ f31 1 f2"/>
                <a:gd name="f47" fmla="*/ f34 1 785"/>
                <a:gd name="f48" fmla="*/ f35 1 692"/>
                <a:gd name="f49" fmla="*/ f36 1 785"/>
                <a:gd name="f50" fmla="*/ f37 1 692"/>
                <a:gd name="f51" fmla="*/ f38 1 785"/>
                <a:gd name="f52" fmla="*/ f39 1 692"/>
                <a:gd name="f53" fmla="*/ f40 1 692"/>
                <a:gd name="f54" fmla="*/ f41 1 692"/>
                <a:gd name="f55" fmla="*/ f42 1 692"/>
                <a:gd name="f56" fmla="*/ f43 1 785"/>
                <a:gd name="f57" fmla="*/ f44 1 785"/>
                <a:gd name="f58" fmla="*/ f45 1 785"/>
                <a:gd name="f59" fmla="*/ 0 1 f32"/>
                <a:gd name="f60" fmla="*/ f6 1 f32"/>
                <a:gd name="f61" fmla="*/ 0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3"/>
                <a:gd name="f71" fmla="*/ f54 1 f33"/>
                <a:gd name="f72" fmla="*/ f55 1 f33"/>
                <a:gd name="f73" fmla="*/ f56 1 f32"/>
                <a:gd name="f74" fmla="*/ f57 1 f32"/>
                <a:gd name="f75" fmla="*/ f58 1 f32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8 1"/>
                <a:gd name="f87" fmla="*/ f71 f28 1"/>
                <a:gd name="f88" fmla="*/ f72 f28 1"/>
                <a:gd name="f89" fmla="*/ f73 f27 1"/>
                <a:gd name="f90" fmla="*/ f74 f27 1"/>
                <a:gd name="f91" fmla="*/ f75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4" y="f86"/>
                </a:cxn>
                <a:cxn ang="f63">
                  <a:pos x="f82" y="f87"/>
                </a:cxn>
                <a:cxn ang="f63">
                  <a:pos x="f80" y="f88"/>
                </a:cxn>
                <a:cxn ang="f63">
                  <a:pos x="f89" y="f88"/>
                </a:cxn>
                <a:cxn ang="f63">
                  <a:pos x="f90" y="f87"/>
                </a:cxn>
                <a:cxn ang="f63">
                  <a:pos x="f91" y="f86"/>
                </a:cxn>
                <a:cxn ang="f63">
                  <a:pos x="f91" y="f85"/>
                </a:cxn>
                <a:cxn ang="f63">
                  <a:pos x="f90" y="f83"/>
                </a:cxn>
                <a:cxn ang="f63">
                  <a:pos x="f89" y="f81"/>
                </a:cxn>
                <a:cxn ang="f63">
                  <a:pos x="f80" y="f81"/>
                </a:cxn>
              </a:cxnLst>
              <a:rect l="f76" t="f79" r="f77" b="f78"/>
              <a:pathLst>
                <a:path w="785" h="692">
                  <a:moveTo>
                    <a:pt x="f8" y="f7"/>
                  </a:moveTo>
                  <a:cubicBezTo>
                    <a:pt x="f9" y="f7"/>
                    <a:pt x="f10" y="f11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5" y="f16"/>
                    <a:pt x="f5" y="f17"/>
                    <a:pt x="f14" y="f18"/>
                  </a:cubicBezTo>
                  <a:cubicBezTo>
                    <a:pt x="f12" y="f19"/>
                    <a:pt x="f12" y="f19"/>
                    <a:pt x="f12" y="f19"/>
                  </a:cubicBezTo>
                  <a:cubicBezTo>
                    <a:pt x="f10" y="f20"/>
                    <a:pt x="f9" y="f5"/>
                    <a:pt x="f8" y="f5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22" y="f5"/>
                    <a:pt x="f23" y="f20"/>
                    <a:pt x="f24" y="f19"/>
                  </a:cubicBezTo>
                  <a:cubicBezTo>
                    <a:pt x="f25" y="f18"/>
                    <a:pt x="f25" y="f18"/>
                    <a:pt x="f25" y="f18"/>
                  </a:cubicBezTo>
                  <a:cubicBezTo>
                    <a:pt x="f6" y="f17"/>
                    <a:pt x="f6" y="f16"/>
                    <a:pt x="f25" y="f15"/>
                  </a:cubicBezTo>
                  <a:cubicBezTo>
                    <a:pt x="f24" y="f13"/>
                    <a:pt x="f24" y="f13"/>
                    <a:pt x="f24" y="f13"/>
                  </a:cubicBezTo>
                  <a:cubicBezTo>
                    <a:pt x="f23" y="f11"/>
                    <a:pt x="f22" y="f7"/>
                    <a:pt x="f21" y="f7"/>
                  </a:cubicBezTo>
                  <a:lnTo>
                    <a:pt x="f8" y="f7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422" y="454731"/>
            <a:ext cx="7737552" cy="578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" descr="Изображение выглядит как текст, зна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20" y="3491343"/>
            <a:ext cx="2856512" cy="285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717" y="298140"/>
            <a:ext cx="1553858" cy="1553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88818" y="0"/>
            <a:ext cx="10515600" cy="1325559"/>
          </a:xfrm>
        </p:spPr>
        <p:txBody>
          <a:bodyPr/>
          <a:lstStyle/>
          <a:p>
            <a:pPr lvl="0"/>
            <a:r>
              <a:rPr lang="ru-RU" b="1"/>
              <a:t>Круизный туризм</a:t>
            </a: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291940" y="1325559"/>
            <a:ext cx="6512621" cy="3886401"/>
          </a:xfrm>
        </p:spPr>
        <p:txBody>
          <a:bodyPr/>
          <a:lstStyle/>
          <a:p>
            <a:pPr lvl="0"/>
            <a:r>
              <a:rPr lang="ru-RU" sz="1800"/>
              <a:t>Речной круизный туризм является преобладающим направлением в Чувашии. Основной туристический поток из России и других стран проходит через </a:t>
            </a:r>
            <a:r>
              <a:rPr lang="ru-RU" sz="1800" u="sng"/>
              <a:t>Чебоксарский речной порт.</a:t>
            </a:r>
            <a:endParaRPr lang="ru-RU" sz="1800"/>
          </a:p>
          <a:p>
            <a:pPr lvl="0"/>
            <a:r>
              <a:rPr lang="ru-RU" sz="1800"/>
              <a:t>Количество круизных туристов возрастает за счет увеличения количества заходов туристских теплоходов в </a:t>
            </a:r>
            <a:r>
              <a:rPr lang="ru-RU" sz="1800" u="sng"/>
              <a:t>Чебоксарский речной порт</a:t>
            </a:r>
            <a:r>
              <a:rPr lang="ru-RU" sz="1800"/>
              <a:t>. В 2006 году данный порт принял 268 теплоходов, в 2007 году — 312, в 2008 году — 314. В 2009 году порт принял 370 туристских теплоходов с общим количеством экскурсантов 64 тысячи, включая 670 иностранных граждан. В 2012 году наблюдалось падение показателей, но число заходов в порт продолжает держаться на уровне 350—390.</a:t>
            </a:r>
          </a:p>
          <a:p>
            <a:pPr lvl="0"/>
            <a:r>
              <a:rPr lang="ru-RU" sz="1800"/>
              <a:t>Развитие круизного направления дало стимул роста туристской инфраструктуры </a:t>
            </a:r>
            <a:r>
              <a:rPr lang="ru-RU" sz="1800" u="sng"/>
              <a:t>Козловского</a:t>
            </a:r>
            <a:r>
              <a:rPr lang="ru-RU" sz="1800"/>
              <a:t> и Марийск</a:t>
            </a:r>
            <a:r>
              <a:rPr lang="ru-RU" sz="1800" u="sng"/>
              <a:t>о-Посадского</a:t>
            </a:r>
            <a:r>
              <a:rPr lang="ru-RU" sz="1800"/>
              <a:t> районов, в которых созданы круизные «зеленые стоянки» после выхода теплоходов из Чебоксарского речного порта. В 2012 году город </a:t>
            </a:r>
            <a:r>
              <a:rPr lang="ru-RU" sz="1800" u="sng"/>
              <a:t>Мариинский Посад</a:t>
            </a:r>
            <a:r>
              <a:rPr lang="ru-RU" sz="1800"/>
              <a:t> и Мариинско-Посадский район посетили 62 тысяси экскурсантов и туристов. </a:t>
            </a:r>
          </a:p>
          <a:p>
            <a:pPr lvl="0"/>
            <a:endParaRPr lang="ru-RU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611" y="817153"/>
            <a:ext cx="3955694" cy="247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58" y="3767629"/>
            <a:ext cx="45720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899" y="236765"/>
            <a:ext cx="1088785" cy="108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41248" y="474143"/>
            <a:ext cx="10515590" cy="1197864"/>
          </a:xfrm>
        </p:spPr>
        <p:txBody>
          <a:bodyPr/>
          <a:lstStyle/>
          <a:p>
            <a:pPr lvl="0"/>
            <a:r>
              <a:rPr lang="ru-RU"/>
              <a:t>Цели и задачи:</a:t>
            </a:r>
          </a:p>
        </p:txBody>
      </p:sp>
      <p:sp>
        <p:nvSpPr>
          <p:cNvPr id="3" name="!!Line"/>
          <p:cNvSpPr>
            <a:spLocks noMove="1" noResize="1"/>
          </p:cNvSpPr>
          <p:nvPr/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r="541" b="1"/>
          <a:stretch>
            <a:fillRect/>
          </a:stretch>
        </p:blipFill>
        <p:spPr>
          <a:xfrm>
            <a:off x="835148" y="2002115"/>
            <a:ext cx="6215789" cy="4171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7"/>
          <p:cNvSpPr txBox="1">
            <a:spLocks noGrp="1"/>
          </p:cNvSpPr>
          <p:nvPr>
            <p:ph idx="1"/>
          </p:nvPr>
        </p:nvSpPr>
        <p:spPr>
          <a:xfrm>
            <a:off x="7533311" y="1498838"/>
            <a:ext cx="4411349" cy="4171565"/>
          </a:xfrm>
        </p:spPr>
        <p:txBody>
          <a:bodyPr anchor="ctr"/>
          <a:lstStyle/>
          <a:p>
            <a:pPr lvl="0"/>
            <a:r>
              <a:rPr lang="en-US" sz="1600" b="1" i="1">
                <a:cs typeface="Calibri"/>
              </a:rPr>
              <a:t>Цель</a:t>
            </a:r>
            <a:r>
              <a:rPr lang="en-US" sz="1600" b="1">
                <a:cs typeface="Calibri"/>
              </a:rPr>
              <a:t> работы: </a:t>
            </a:r>
          </a:p>
          <a:p>
            <a:pPr marL="800100" lvl="1" indent="-342900">
              <a:buAutoNum type="arabicPeriod"/>
            </a:pPr>
            <a:r>
              <a:rPr lang="en-US" sz="1600">
                <a:cs typeface="Calibri"/>
              </a:rPr>
              <a:t>Выявить </a:t>
            </a:r>
            <a:r>
              <a:rPr lang="ru-RU" sz="1600">
                <a:cs typeface="Calibri"/>
              </a:rPr>
              <a:t>развитие </a:t>
            </a:r>
            <a:r>
              <a:rPr lang="en-US" sz="1600">
                <a:cs typeface="Calibri"/>
              </a:rPr>
              <a:t>тури</a:t>
            </a:r>
            <a:r>
              <a:rPr lang="ru-RU" sz="1600">
                <a:cs typeface="Calibri"/>
              </a:rPr>
              <a:t>стической отрасли </a:t>
            </a:r>
            <a:r>
              <a:rPr lang="en-US" sz="1600">
                <a:cs typeface="Calibri"/>
              </a:rPr>
              <a:t>в </a:t>
            </a:r>
            <a:r>
              <a:rPr lang="ru-RU" sz="1600">
                <a:cs typeface="Calibri"/>
              </a:rPr>
              <a:t>Чувашии</a:t>
            </a:r>
            <a:r>
              <a:rPr lang="en-US" sz="1600">
                <a:cs typeface="Calibri"/>
              </a:rPr>
              <a:t>.</a:t>
            </a:r>
          </a:p>
          <a:p>
            <a:pPr lvl="0"/>
            <a:r>
              <a:rPr lang="en-US" sz="1600" b="1" i="1">
                <a:cs typeface="Calibri"/>
              </a:rPr>
              <a:t>Задачи </a:t>
            </a:r>
            <a:r>
              <a:rPr lang="en-US" sz="1600" b="1">
                <a:cs typeface="Calibri"/>
              </a:rPr>
              <a:t>проекта</a:t>
            </a:r>
            <a:r>
              <a:rPr lang="en-US" sz="1600">
                <a:cs typeface="Calibri"/>
              </a:rPr>
              <a:t>: </a:t>
            </a:r>
          </a:p>
          <a:p>
            <a:pPr marL="800100" lvl="1" indent="-342900">
              <a:buAutoNum type="arabicPeriod"/>
            </a:pPr>
            <a:r>
              <a:rPr lang="en-US" sz="1600">
                <a:cs typeface="Calibri"/>
              </a:rPr>
              <a:t>Определить  позиционарование</a:t>
            </a:r>
            <a:r>
              <a:rPr lang="ru-RU" sz="1600">
                <a:cs typeface="Calibri"/>
              </a:rPr>
              <a:t> Чувашии</a:t>
            </a:r>
            <a:r>
              <a:rPr lang="en-US" sz="1600">
                <a:cs typeface="Calibri"/>
              </a:rPr>
              <a:t> на </a:t>
            </a:r>
            <a:r>
              <a:rPr lang="ru-RU" sz="1600">
                <a:cs typeface="Calibri"/>
              </a:rPr>
              <a:t>российском </a:t>
            </a:r>
            <a:r>
              <a:rPr lang="en-US" sz="1600">
                <a:cs typeface="Calibri"/>
              </a:rPr>
              <a:t>туристическом рынке;</a:t>
            </a:r>
          </a:p>
          <a:p>
            <a:pPr marL="800100" lvl="1" indent="-342900">
              <a:buAutoNum type="arabicPeriod"/>
            </a:pPr>
            <a:r>
              <a:rPr lang="en-US" sz="1600">
                <a:cs typeface="Calibri"/>
              </a:rPr>
              <a:t>Определить заинтересованность россиян в путешествиях по своей стране</a:t>
            </a:r>
            <a:r>
              <a:rPr lang="ru-RU" sz="1600">
                <a:cs typeface="Calibri"/>
              </a:rPr>
              <a:t>, республике</a:t>
            </a:r>
            <a:r>
              <a:rPr lang="en-US" sz="1600">
                <a:cs typeface="Calibri"/>
              </a:rPr>
              <a:t>;</a:t>
            </a:r>
          </a:p>
          <a:p>
            <a:pPr marL="800100" lvl="1" indent="-342900">
              <a:buAutoNum type="arabicPeriod"/>
            </a:pPr>
            <a:r>
              <a:rPr lang="en-US" sz="1600">
                <a:cs typeface="Calibri"/>
              </a:rPr>
              <a:t>Научиться любить свою Родину;</a:t>
            </a:r>
          </a:p>
          <a:p>
            <a:pPr marL="800100" lvl="1" indent="-342900">
              <a:buAutoNum type="arabicPeriod"/>
            </a:pPr>
            <a:r>
              <a:rPr lang="en-US" sz="1600">
                <a:cs typeface="Calibri"/>
              </a:rPr>
              <a:t>Воспитывать чувство причастности к благополучию </a:t>
            </a:r>
            <a:r>
              <a:rPr lang="ru-RU" sz="1600">
                <a:cs typeface="Calibri"/>
              </a:rPr>
              <a:t>к </a:t>
            </a:r>
            <a:r>
              <a:rPr lang="en-US" sz="1600">
                <a:cs typeface="Calibri"/>
              </a:rPr>
              <a:t>природе</a:t>
            </a:r>
            <a:r>
              <a:rPr lang="en-US" sz="1600">
                <a:solidFill>
                  <a:srgbClr val="FFFFFF"/>
                </a:solidFill>
                <a:cs typeface="Calibri"/>
              </a:rPr>
              <a:t> </a:t>
            </a:r>
          </a:p>
          <a:p>
            <a:pPr marL="800100" lvl="1" indent="-342900">
              <a:buAutoNum type="arabicPeriod"/>
            </a:pPr>
            <a:endParaRPr lang="en-US" sz="16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903" y="282933"/>
            <a:ext cx="1024694" cy="102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184385" y="549709"/>
            <a:ext cx="8982690" cy="881783"/>
          </a:xfrm>
        </p:spPr>
        <p:txBody>
          <a:bodyPr/>
          <a:lstStyle/>
          <a:p>
            <a:pPr lvl="0" algn="r"/>
            <a:r>
              <a:rPr lang="ru-RU" sz="3600" b="1"/>
              <a:t>Событийный </a:t>
            </a:r>
            <a:r>
              <a:rPr lang="ru-RU" sz="3200" b="1"/>
              <a:t>туризм</a:t>
            </a:r>
            <a:endParaRPr lang="ru-RU" sz="3600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6965871" y="1659370"/>
            <a:ext cx="4185062" cy="4351336"/>
          </a:xfrm>
        </p:spPr>
        <p:txBody>
          <a:bodyPr/>
          <a:lstStyle/>
          <a:p>
            <a:pPr lvl="0" algn="r"/>
            <a:r>
              <a:rPr lang="ru-RU" sz="1800"/>
              <a:t>В 2018 году проект «В гости к Хель Мучи», созданный по традициям чувашского новогоднего праздника Сурхури получил гран-при в номинации «Детское туристическое событие» на национальной премии «Russian Event Awards», которая является отраслевой наградой и присуждается по итогам открытого конкурса проектов за достижения в области развития индустрии событийного туризма. В этом же году проект « В гости к Хель Мучи» получил Гран-При Всероссийской туристской премии «Маршрут года» в номинации «Лучший детский туристический маршрут».</a:t>
            </a:r>
          </a:p>
          <a:p>
            <a:pPr lvl="0" algn="r"/>
            <a:endParaRPr lang="ru-RU" sz="180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43" y="787042"/>
            <a:ext cx="4572000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28" y="3157706"/>
            <a:ext cx="3806967" cy="285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43" y="4690753"/>
            <a:ext cx="1960747" cy="196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361" y="303087"/>
            <a:ext cx="1128406" cy="1128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127622"/>
            <a:ext cx="10515600" cy="1325559"/>
          </a:xfrm>
        </p:spPr>
        <p:txBody>
          <a:bodyPr anchorCtr="1"/>
          <a:lstStyle/>
          <a:p>
            <a:pPr lvl="0" algn="ctr"/>
            <a:r>
              <a:rPr lang="ru-RU" sz="3200" b="1"/>
              <a:t>Этнотнокультурный туризм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1769418" y="790398"/>
            <a:ext cx="8907490" cy="4351336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1500"/>
              <a:t>В рамках федеральной целевой программы «Развитие внутреннего и въездного туризма в Российской Федерации (2011−2018 годы)» с 2013 года в Чувашии развивается проект туристско-рекреационного кластера «</a:t>
            </a:r>
            <a:r>
              <a:rPr lang="ru-RU" sz="1500" u="sng"/>
              <a:t>Этническая Чувашия</a:t>
            </a:r>
            <a:r>
              <a:rPr lang="ru-RU" sz="1500"/>
              <a:t>», который включает в себя строительство в </a:t>
            </a:r>
            <a:r>
              <a:rPr lang="ru-RU" sz="1500" u="sng"/>
              <a:t>Чебоксарском районе</a:t>
            </a:r>
            <a:r>
              <a:rPr lang="ru-RU" sz="1500"/>
              <a:t> этноэкологического комплекса «Ясна»</a:t>
            </a:r>
          </a:p>
          <a:p>
            <a:pPr marL="0" lvl="0" indent="0" algn="just">
              <a:buNone/>
            </a:pPr>
            <a:r>
              <a:rPr lang="ru-RU" sz="1500"/>
              <a:t>В этноэкологическом комплексе «Ясна» принимаются туристы в форме однодневных экскурсий, туров выходного дня, многодневных туров. Предлагаются гостевые программы включающие: календарные и народные праздники (в гости к «Хель Мучи», «Масленица (Çăварни)», «Акатуй», «Уяв»); программу «Этническая деревня» представляющую национальные чувашские традиции, обычаи, фольклор и кухню; экскурсионно-образовательные туры, состоящие из этнографических и экологических квестов.</a:t>
            </a:r>
          </a:p>
          <a:p>
            <a:pPr marL="0" lvl="0" indent="0" algn="just">
              <a:buNone/>
            </a:pPr>
            <a:r>
              <a:rPr lang="ru-RU" sz="1500"/>
              <a:t>В </a:t>
            </a:r>
            <a:r>
              <a:rPr lang="ru-RU" sz="1500" u="sng"/>
              <a:t>Приволжском сельском поселени</a:t>
            </a:r>
            <a:r>
              <a:rPr lang="ru-RU" sz="1500"/>
              <a:t>и Мариинско-Посадского района действует проект «Кушниковские шалаши», в котором сохранена атмосфера крестьянского уклада жизни вольных волгарей. Семейный маршрут «Кушниковские шалаши» на Международном форуме «Сельский туризм в России» в 2012 году был награждён золотой медалью. На территории комплекса туристы живут в шалашах, занимаются рыбалкой на берегу Волги, собирают ягоды и грибы, участвуют в народных праздниках «Берёзка», «Ночь Ивана Купалы».</a:t>
            </a:r>
          </a:p>
          <a:p>
            <a:pPr lvl="0" algn="r"/>
            <a:endParaRPr lang="ru-RU" sz="150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56" y="4243401"/>
            <a:ext cx="9991557" cy="234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245" y="284488"/>
            <a:ext cx="1011820" cy="101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33253"/>
            <a:ext cx="10515600" cy="620520"/>
          </a:xfrm>
        </p:spPr>
        <p:txBody>
          <a:bodyPr/>
          <a:lstStyle/>
          <a:p>
            <a:pPr lvl="0"/>
            <a:r>
              <a:rPr lang="ru-RU" sz="4000" b="1"/>
              <a:t>Сельский туризм 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38" y="3656036"/>
            <a:ext cx="4356347" cy="289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33" y="1183800"/>
            <a:ext cx="4342348" cy="28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66" y="3656036"/>
            <a:ext cx="4485836" cy="279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846" y="783211"/>
            <a:ext cx="3538938" cy="236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93" y="1979118"/>
            <a:ext cx="3503029" cy="233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1829" y="333253"/>
            <a:ext cx="1143201" cy="11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/>
              <a:t>Паломнический туризм</a:t>
            </a:r>
            <a:r>
              <a:rPr lang="ru-RU" i="1"/>
              <a:t> 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4875" y="1170624"/>
            <a:ext cx="9564578" cy="858191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ru-RU" sz="2200"/>
              <a:t>В Чувашии для паломников доступны следующие места: святые источники в с. Абашево Чебоксарского района, святые источники «Семиключье», собор Тихвинского женского монастыря, собор Введения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35" y="2309390"/>
            <a:ext cx="2826126" cy="197088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72209" y="2219605"/>
            <a:ext cx="2918133" cy="174900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465" y="3665335"/>
            <a:ext cx="2740676" cy="182711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11"/>
          <p:cNvSpPr/>
          <p:nvPr/>
        </p:nvSpPr>
        <p:spPr>
          <a:xfrm>
            <a:off x="8092" y="4457892"/>
            <a:ext cx="3239710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Святые источники в с. Абашево Чебоксарского района</a:t>
            </a:r>
          </a:p>
        </p:txBody>
      </p:sp>
      <p:pic>
        <p:nvPicPr>
          <p:cNvPr id="8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925" y="3574042"/>
            <a:ext cx="2608783" cy="18300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13"/>
          <p:cNvSpPr/>
          <p:nvPr/>
        </p:nvSpPr>
        <p:spPr>
          <a:xfrm>
            <a:off x="3677058" y="5691893"/>
            <a:ext cx="2418944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Святые источники «Семиключье»</a:t>
            </a:r>
          </a:p>
        </p:txBody>
      </p:sp>
      <p:sp>
        <p:nvSpPr>
          <p:cNvPr id="10" name="Прямоугольник 14"/>
          <p:cNvSpPr/>
          <p:nvPr/>
        </p:nvSpPr>
        <p:spPr>
          <a:xfrm>
            <a:off x="6473604" y="4165887"/>
            <a:ext cx="2511664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собор Тихвинского женского монастыря</a:t>
            </a:r>
          </a:p>
        </p:txBody>
      </p:sp>
      <p:sp>
        <p:nvSpPr>
          <p:cNvPr id="11" name="Прямоугольник 15"/>
          <p:cNvSpPr/>
          <p:nvPr/>
        </p:nvSpPr>
        <p:spPr>
          <a:xfrm>
            <a:off x="9679216" y="5830397"/>
            <a:ext cx="177119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собор Введения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722" y="485281"/>
            <a:ext cx="1205407" cy="1205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ru-RU" sz="4000" b="1"/>
              <a:t>Лечебно-оздоровительный туризм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228600" y="1449388"/>
            <a:ext cx="7924793" cy="4351336"/>
          </a:xfrm>
        </p:spPr>
        <p:txBody>
          <a:bodyPr/>
          <a:lstStyle/>
          <a:p>
            <a:pPr lvl="0"/>
            <a:r>
              <a:rPr lang="ru-RU"/>
              <a:t>В Чувашии имеется более 30 оздоровительных центров, санаториев и домов отдыха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7" y="2514883"/>
            <a:ext cx="3108036" cy="207073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6" y="3528505"/>
            <a:ext cx="3167115" cy="211421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05" y="2514883"/>
            <a:ext cx="3144978" cy="191140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301" y="4706947"/>
            <a:ext cx="1477277" cy="14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60" y="4992523"/>
            <a:ext cx="1300395" cy="13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107" y="447059"/>
            <a:ext cx="1243620" cy="1243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Социологический опрос учащихся и учителей</a:t>
            </a:r>
          </a:p>
        </p:txBody>
      </p:sp>
      <p:graphicFrame>
        <p:nvGraphicFramePr>
          <p:cNvPr id="3" name="Объект 4"/>
          <p:cNvGraphicFramePr>
            <a:graphicFrameLocks noGrp="1"/>
          </p:cNvGraphicFramePr>
          <p:nvPr>
            <p:ph idx="1"/>
          </p:nvPr>
        </p:nvGraphicFramePr>
        <p:xfrm>
          <a:off x="421510" y="2324103"/>
          <a:ext cx="10515600" cy="435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305" y="1865001"/>
            <a:ext cx="2073237" cy="207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158" y="493053"/>
            <a:ext cx="1219196" cy="121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Вывод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ru-RU"/>
              <a:t>Таким образом мы выяснили, что в связи с глубоким влиянием пандемии на туристическую отрасль вынужденно вырос интерес к развитию внутреннего туризма со стороны государства и бизнеса.</a:t>
            </a:r>
          </a:p>
          <a:p>
            <a:pPr lvl="1">
              <a:lnSpc>
                <a:spcPct val="80000"/>
              </a:lnSpc>
            </a:pPr>
            <a:r>
              <a:rPr lang="ru-RU"/>
              <a:t>Был запущен новый проект « Туризм и индустрия гостеприимства» . который рассчитан на период 2021-2030гг.</a:t>
            </a:r>
          </a:p>
          <a:p>
            <a:pPr lvl="1">
              <a:lnSpc>
                <a:spcPct val="80000"/>
              </a:lnSpc>
            </a:pPr>
            <a:r>
              <a:rPr lang="ru-RU"/>
              <a:t>Принята «Стратегия развития туризма в Российской Федерации до 2035 г.»</a:t>
            </a:r>
          </a:p>
          <a:p>
            <a:pPr lvl="1">
              <a:lnSpc>
                <a:spcPct val="80000"/>
              </a:lnSpc>
            </a:pPr>
            <a:r>
              <a:rPr lang="ru-RU"/>
              <a:t>Правительством РФ утверждена Концепция Федеральной целевой программы. </a:t>
            </a:r>
            <a:r>
              <a:rPr lang="ru-RU" b="1"/>
              <a:t>«…. </a:t>
            </a:r>
            <a:r>
              <a:rPr lang="ru-RU" b="1" i="1"/>
              <a:t>Одной из наиболее эффективных мер поддержки отрасли, которые были приняты, стала в 2020-2021гг.государственная программа туристического кешбека- возврат российским туристам на карту « Мир» 20% стоимости тура по России.»</a:t>
            </a:r>
          </a:p>
          <a:p>
            <a:pPr lvl="1">
              <a:lnSpc>
                <a:spcPct val="80000"/>
              </a:lnSpc>
            </a:pPr>
            <a:endParaRPr lang="ru-RU"/>
          </a:p>
          <a:p>
            <a:pPr lvl="0">
              <a:lnSpc>
                <a:spcPct val="80000"/>
              </a:lnSpc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41" y="361956"/>
            <a:ext cx="1034972" cy="103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Ресурсы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838203" y="1690689"/>
            <a:ext cx="11112502" cy="5029200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ru-RU" sz="1500" i="1"/>
              <a:t>Кушнаренко Е.П.</a:t>
            </a:r>
            <a:r>
              <a:rPr lang="ru-RU" sz="1500"/>
              <a:t> </a:t>
            </a:r>
            <a:r>
              <a:rPr lang="ru-RU" sz="1500">
                <a:hlinkClick r:id="rId2"/>
              </a:rPr>
              <a:t>Стратегии устойчивого развития инфраструктурного потенциала дестинации сельского туризма</a:t>
            </a:r>
            <a:r>
              <a:rPr lang="ru-RU" sz="1500"/>
              <a:t> // Социально-экономические науки и гуманитарные исследования. — 2015.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Лебедева Т. Е., Прохорова М. П.</a:t>
            </a:r>
            <a:r>
              <a:rPr lang="ru-RU" sz="1500"/>
              <a:t> </a:t>
            </a:r>
            <a:r>
              <a:rPr lang="ru-RU" sz="1500">
                <a:hlinkClick r:id="rId3"/>
              </a:rPr>
              <a:t>Перспективы развития туристского кластера и туризма в республике Чувашия</a:t>
            </a:r>
            <a:r>
              <a:rPr lang="ru-RU" sz="1500"/>
              <a:t> // Инновационная экономика: перспективы развития и совершенствования. — 2019. — № 2 (36). — С. 295—301.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Никитина О.А., Кушнаренко Е.П.</a:t>
            </a:r>
            <a:r>
              <a:rPr lang="ru-RU" sz="1500"/>
              <a:t> </a:t>
            </a:r>
            <a:r>
              <a:rPr lang="ru-RU" sz="1500">
                <a:hlinkClick r:id="rId4"/>
              </a:rPr>
              <a:t>Важность сельского туризма для экономического развития сельских территорий Чувашии</a:t>
            </a:r>
            <a:r>
              <a:rPr lang="ru-RU" sz="1500"/>
              <a:t> // Актуальные вопросы экономических наук. — 2009. — С. 131—134.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Рябинина Э. Н., Иванова Н. А.</a:t>
            </a:r>
            <a:r>
              <a:rPr lang="ru-RU" sz="1500"/>
              <a:t> </a:t>
            </a:r>
            <a:r>
              <a:rPr lang="ru-RU" sz="1500">
                <a:hlinkClick r:id="rId5"/>
              </a:rPr>
              <a:t>Направления продвижения туристических услуг на рынке Чувашской Республики</a:t>
            </a:r>
            <a:r>
              <a:rPr lang="ru-RU" sz="1500"/>
              <a:t> // Oeconomia et Jus. — 2015. — № 2. — С. 21—26.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Рябинина Э. Н., Цапулина Ф. Х.</a:t>
            </a:r>
            <a:r>
              <a:rPr lang="ru-RU" sz="1500"/>
              <a:t> </a:t>
            </a:r>
            <a:r>
              <a:rPr lang="ru-RU" sz="1500">
                <a:hlinkClick r:id="rId6"/>
              </a:rPr>
              <a:t>Инновационные бизнес-процессы успешного развития экологического туризма Чувашии</a:t>
            </a:r>
            <a:r>
              <a:rPr lang="ru-RU" sz="1500"/>
              <a:t> // Вестник Чувашского университета. — 2013. — № 4. — С. 390—394.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Семенов В. Л., Сидорова Н. А.</a:t>
            </a:r>
            <a:r>
              <a:rPr lang="ru-RU" sz="1500"/>
              <a:t> </a:t>
            </a:r>
            <a:r>
              <a:rPr lang="ru-RU" sz="1500">
                <a:hlinkClick r:id="rId7"/>
              </a:rPr>
              <a:t>Анализ развития туристско-рекреационного комплекса Чувашской Республики</a:t>
            </a:r>
            <a:r>
              <a:rPr lang="ru-RU" sz="1500"/>
              <a:t> // Вестник Чувашского университета. — 2013. — С. 399—403.</a:t>
            </a:r>
          </a:p>
          <a:p>
            <a:pPr lvl="0">
              <a:lnSpc>
                <a:spcPct val="70000"/>
              </a:lnSpc>
            </a:pPr>
            <a:r>
              <a:rPr lang="ru-RU" sz="1500"/>
              <a:t>Сидорова Н. А. Формирование маркетинговой стратегии повышения конкурентоспособности туристско-рекреационного комплекса региона: на материалах Чувашской Республики: автореф. дис. … канд. экон. наук. Чебоксары, 2009. 24 с.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Трифонова З. А., Ростовцева М. М.</a:t>
            </a:r>
            <a:r>
              <a:rPr lang="ru-RU" sz="1500"/>
              <a:t> </a:t>
            </a:r>
            <a:r>
              <a:rPr lang="ru-RU" sz="1500">
                <a:hlinkClick r:id="rId8"/>
              </a:rPr>
              <a:t>Территориальный анализ рекреационных историко-культурных ресурсов Чувашской республики</a:t>
            </a:r>
            <a:r>
              <a:rPr lang="ru-RU" sz="1500"/>
              <a:t> // Вестник Чувашского университета. — 2014. — № 1. — С. 237—244.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Трифонова З. А., Трифонова М. М.</a:t>
            </a:r>
            <a:r>
              <a:rPr lang="ru-RU" sz="1500"/>
              <a:t> </a:t>
            </a:r>
            <a:r>
              <a:rPr lang="ru-RU" sz="1500">
                <a:hlinkClick r:id="rId9"/>
              </a:rPr>
              <a:t>Комплексная оценка объектов экологического туризма в Чувашской Республике</a:t>
            </a:r>
            <a:r>
              <a:rPr lang="ru-RU" sz="1500"/>
              <a:t> // Вестник Томского государственного университета. — 2009. — С. 304—306.</a:t>
            </a:r>
          </a:p>
          <a:p>
            <a:pPr lvl="0">
              <a:lnSpc>
                <a:spcPct val="70000"/>
              </a:lnSpc>
            </a:pPr>
            <a:r>
              <a:rPr lang="ru-RU" sz="1500" i="1"/>
              <a:t>Цапулина Ф. Х., Тихонова С. В.</a:t>
            </a:r>
            <a:r>
              <a:rPr lang="ru-RU" sz="1500"/>
              <a:t> </a:t>
            </a:r>
            <a:r>
              <a:rPr lang="ru-RU" sz="1500">
                <a:hlinkClick r:id="rId10"/>
              </a:rPr>
              <a:t>Инновационные пути развития экологического туризма Чувашии</a:t>
            </a:r>
            <a:r>
              <a:rPr lang="ru-RU" sz="1500"/>
              <a:t> // Вестник Чувашского университета. — 2013.</a:t>
            </a:r>
          </a:p>
          <a:p>
            <a:pPr marL="0" lvl="0" indent="0">
              <a:lnSpc>
                <a:spcPct val="70000"/>
              </a:lnSpc>
              <a:buNone/>
            </a:pPr>
            <a:endParaRPr lang="ru-RU" sz="16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917" y="213512"/>
            <a:ext cx="1170788" cy="117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 </a:t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/>
          <a:srcRect r="-3" b="15063"/>
          <a:stretch>
            <a:fillRect/>
          </a:stretch>
        </p:blipFill>
        <p:spPr>
          <a:xfrm>
            <a:off x="4117524" y="9"/>
            <a:ext cx="807448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10"/>
          <p:cNvSpPr>
            <a:spLocks noMove="1" noResize="1"/>
          </p:cNvSpPr>
          <p:nvPr/>
        </p:nvSpPr>
        <p:spPr>
          <a:xfrm flipV="1">
            <a:off x="0" y="-475"/>
            <a:ext cx="7859798" cy="68584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859800"/>
              <a:gd name="f7" fmla="val 6858478"/>
              <a:gd name="f8" fmla="val 435245"/>
              <a:gd name="f9" fmla="val 435505"/>
              <a:gd name="f10" fmla="val 6857916"/>
              <a:gd name="f11" fmla="val 3611620"/>
              <a:gd name="f12" fmla="val 4677848"/>
              <a:gd name="f13" fmla="val 4683425"/>
              <a:gd name="f14" fmla="+- 0 0 -90"/>
              <a:gd name="f15" fmla="*/ f3 1 7859800"/>
              <a:gd name="f16" fmla="*/ f4 1 6858478"/>
              <a:gd name="f17" fmla="+- f7 0 f5"/>
              <a:gd name="f18" fmla="+- f6 0 f5"/>
              <a:gd name="f19" fmla="*/ f14 f0 1"/>
              <a:gd name="f20" fmla="*/ f18 1 7859800"/>
              <a:gd name="f21" fmla="*/ f17 1 6858478"/>
              <a:gd name="f22" fmla="*/ 7859800 f18 1"/>
              <a:gd name="f23" fmla="*/ 6858478 f17 1"/>
              <a:gd name="f24" fmla="*/ 435245 f18 1"/>
              <a:gd name="f25" fmla="*/ 435505 f18 1"/>
              <a:gd name="f26" fmla="*/ 6857916 f17 1"/>
              <a:gd name="f27" fmla="*/ 0 f18 1"/>
              <a:gd name="f28" fmla="*/ 0 f17 1"/>
              <a:gd name="f29" fmla="*/ 3611620 f18 1"/>
              <a:gd name="f30" fmla="*/ 4677848 f18 1"/>
              <a:gd name="f31" fmla="*/ 4683425 f18 1"/>
              <a:gd name="f32" fmla="*/ f19 1 f2"/>
              <a:gd name="f33" fmla="*/ f22 1 7859800"/>
              <a:gd name="f34" fmla="*/ f23 1 6858478"/>
              <a:gd name="f35" fmla="*/ f24 1 7859800"/>
              <a:gd name="f36" fmla="*/ f25 1 7859800"/>
              <a:gd name="f37" fmla="*/ f26 1 6858478"/>
              <a:gd name="f38" fmla="*/ f27 1 7859800"/>
              <a:gd name="f39" fmla="*/ f28 1 6858478"/>
              <a:gd name="f40" fmla="*/ f29 1 7859800"/>
              <a:gd name="f41" fmla="*/ f30 1 7859800"/>
              <a:gd name="f42" fmla="*/ f31 1 7859800"/>
              <a:gd name="f43" fmla="*/ f5 1 f20"/>
              <a:gd name="f44" fmla="*/ f6 1 f20"/>
              <a:gd name="f45" fmla="*/ f5 1 f21"/>
              <a:gd name="f46" fmla="*/ f7 1 f21"/>
              <a:gd name="f47" fmla="+- f32 0 f1"/>
              <a:gd name="f48" fmla="*/ f33 1 f20"/>
              <a:gd name="f49" fmla="*/ f34 1 f21"/>
              <a:gd name="f50" fmla="*/ f35 1 f20"/>
              <a:gd name="f51" fmla="*/ f36 1 f20"/>
              <a:gd name="f52" fmla="*/ f37 1 f21"/>
              <a:gd name="f53" fmla="*/ f38 1 f20"/>
              <a:gd name="f54" fmla="*/ f39 1 f21"/>
              <a:gd name="f55" fmla="*/ f40 1 f20"/>
              <a:gd name="f56" fmla="*/ f41 1 f20"/>
              <a:gd name="f57" fmla="*/ f42 1 f20"/>
              <a:gd name="f58" fmla="*/ f43 f15 1"/>
              <a:gd name="f59" fmla="*/ f44 f15 1"/>
              <a:gd name="f60" fmla="*/ f46 f16 1"/>
              <a:gd name="f61" fmla="*/ f45 f16 1"/>
              <a:gd name="f62" fmla="*/ f48 f15 1"/>
              <a:gd name="f63" fmla="*/ f49 f16 1"/>
              <a:gd name="f64" fmla="*/ f50 f15 1"/>
              <a:gd name="f65" fmla="*/ f51 f15 1"/>
              <a:gd name="f66" fmla="*/ f52 f16 1"/>
              <a:gd name="f67" fmla="*/ f53 f15 1"/>
              <a:gd name="f68" fmla="*/ f54 f16 1"/>
              <a:gd name="f69" fmla="*/ f55 f15 1"/>
              <a:gd name="f70" fmla="*/ f56 f15 1"/>
              <a:gd name="f71" fmla="*/ f57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62" y="f63"/>
              </a:cxn>
              <a:cxn ang="f47">
                <a:pos x="f64" y="f63"/>
              </a:cxn>
              <a:cxn ang="f47">
                <a:pos x="f65" y="f66"/>
              </a:cxn>
              <a:cxn ang="f47">
                <a:pos x="f67" y="f66"/>
              </a:cxn>
              <a:cxn ang="f47">
                <a:pos x="f67" y="f68"/>
              </a:cxn>
              <a:cxn ang="f47">
                <a:pos x="f69" y="f68"/>
              </a:cxn>
              <a:cxn ang="f47">
                <a:pos x="f70" y="f68"/>
              </a:cxn>
              <a:cxn ang="f47">
                <a:pos x="f71" y="f68"/>
              </a:cxn>
            </a:cxnLst>
            <a:rect l="f58" t="f61" r="f59" b="f60"/>
            <a:pathLst>
              <a:path w="7859800" h="6858478">
                <a:moveTo>
                  <a:pt x="f6" y="f7"/>
                </a:moveTo>
                <a:lnTo>
                  <a:pt x="f8" y="f7"/>
                </a:lnTo>
                <a:lnTo>
                  <a:pt x="f9" y="f10"/>
                </a:lnTo>
                <a:lnTo>
                  <a:pt x="f5" y="f10"/>
                </a:lnTo>
                <a:lnTo>
                  <a:pt x="f5" y="f5"/>
                </a:lnTo>
                <a:lnTo>
                  <a:pt x="f11" y="f5"/>
                </a:lnTo>
                <a:lnTo>
                  <a:pt x="f12" y="f5"/>
                </a:lnTo>
                <a:lnTo>
                  <a:pt x="f13" y="f5"/>
                </a:lnTo>
                <a:close/>
              </a:path>
            </a:pathLst>
          </a:custGeom>
          <a:solidFill>
            <a:srgbClr val="262626">
              <a:alpha val="7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2"/>
          <p:cNvSpPr>
            <a:spLocks noMove="1" noResize="1"/>
          </p:cNvSpPr>
          <p:nvPr/>
        </p:nvSpPr>
        <p:spPr>
          <a:xfrm flipV="1">
            <a:off x="0" y="-475"/>
            <a:ext cx="7431173" cy="68584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431174"/>
              <a:gd name="f7" fmla="val 6858478"/>
              <a:gd name="f8" fmla="val 6619"/>
              <a:gd name="f9" fmla="val 6879"/>
              <a:gd name="f10" fmla="val 6857916"/>
              <a:gd name="f11" fmla="val 3182994"/>
              <a:gd name="f12" fmla="val 4249222"/>
              <a:gd name="f13" fmla="val 4254799"/>
              <a:gd name="f14" fmla="+- 0 0 -90"/>
              <a:gd name="f15" fmla="*/ f3 1 7431174"/>
              <a:gd name="f16" fmla="*/ f4 1 6858478"/>
              <a:gd name="f17" fmla="+- f7 0 f5"/>
              <a:gd name="f18" fmla="+- f6 0 f5"/>
              <a:gd name="f19" fmla="*/ f14 f0 1"/>
              <a:gd name="f20" fmla="*/ f18 1 7431174"/>
              <a:gd name="f21" fmla="*/ f17 1 6858478"/>
              <a:gd name="f22" fmla="*/ 7431174 f18 1"/>
              <a:gd name="f23" fmla="*/ 6858478 f17 1"/>
              <a:gd name="f24" fmla="*/ 6619 f18 1"/>
              <a:gd name="f25" fmla="*/ 6879 f18 1"/>
              <a:gd name="f26" fmla="*/ 6857916 f17 1"/>
              <a:gd name="f27" fmla="*/ 0 f18 1"/>
              <a:gd name="f28" fmla="*/ 0 f17 1"/>
              <a:gd name="f29" fmla="*/ 3182994 f18 1"/>
              <a:gd name="f30" fmla="*/ 4249222 f18 1"/>
              <a:gd name="f31" fmla="*/ 4254799 f18 1"/>
              <a:gd name="f32" fmla="*/ f19 1 f2"/>
              <a:gd name="f33" fmla="*/ f22 1 7431174"/>
              <a:gd name="f34" fmla="*/ f23 1 6858478"/>
              <a:gd name="f35" fmla="*/ f24 1 7431174"/>
              <a:gd name="f36" fmla="*/ f25 1 7431174"/>
              <a:gd name="f37" fmla="*/ f26 1 6858478"/>
              <a:gd name="f38" fmla="*/ f27 1 7431174"/>
              <a:gd name="f39" fmla="*/ f28 1 6858478"/>
              <a:gd name="f40" fmla="*/ f29 1 7431174"/>
              <a:gd name="f41" fmla="*/ f30 1 7431174"/>
              <a:gd name="f42" fmla="*/ f31 1 7431174"/>
              <a:gd name="f43" fmla="*/ f5 1 f20"/>
              <a:gd name="f44" fmla="*/ f6 1 f20"/>
              <a:gd name="f45" fmla="*/ f5 1 f21"/>
              <a:gd name="f46" fmla="*/ f7 1 f21"/>
              <a:gd name="f47" fmla="+- f32 0 f1"/>
              <a:gd name="f48" fmla="*/ f33 1 f20"/>
              <a:gd name="f49" fmla="*/ f34 1 f21"/>
              <a:gd name="f50" fmla="*/ f35 1 f20"/>
              <a:gd name="f51" fmla="*/ f36 1 f20"/>
              <a:gd name="f52" fmla="*/ f37 1 f21"/>
              <a:gd name="f53" fmla="*/ f38 1 f20"/>
              <a:gd name="f54" fmla="*/ f39 1 f21"/>
              <a:gd name="f55" fmla="*/ f40 1 f20"/>
              <a:gd name="f56" fmla="*/ f41 1 f20"/>
              <a:gd name="f57" fmla="*/ f42 1 f20"/>
              <a:gd name="f58" fmla="*/ f43 f15 1"/>
              <a:gd name="f59" fmla="*/ f44 f15 1"/>
              <a:gd name="f60" fmla="*/ f46 f16 1"/>
              <a:gd name="f61" fmla="*/ f45 f16 1"/>
              <a:gd name="f62" fmla="*/ f48 f15 1"/>
              <a:gd name="f63" fmla="*/ f49 f16 1"/>
              <a:gd name="f64" fmla="*/ f50 f15 1"/>
              <a:gd name="f65" fmla="*/ f51 f15 1"/>
              <a:gd name="f66" fmla="*/ f52 f16 1"/>
              <a:gd name="f67" fmla="*/ f53 f15 1"/>
              <a:gd name="f68" fmla="*/ f54 f16 1"/>
              <a:gd name="f69" fmla="*/ f55 f15 1"/>
              <a:gd name="f70" fmla="*/ f56 f15 1"/>
              <a:gd name="f71" fmla="*/ f57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62" y="f63"/>
              </a:cxn>
              <a:cxn ang="f47">
                <a:pos x="f64" y="f63"/>
              </a:cxn>
              <a:cxn ang="f47">
                <a:pos x="f65" y="f66"/>
              </a:cxn>
              <a:cxn ang="f47">
                <a:pos x="f67" y="f66"/>
              </a:cxn>
              <a:cxn ang="f47">
                <a:pos x="f67" y="f68"/>
              </a:cxn>
              <a:cxn ang="f47">
                <a:pos x="f69" y="f68"/>
              </a:cxn>
              <a:cxn ang="f47">
                <a:pos x="f70" y="f68"/>
              </a:cxn>
              <a:cxn ang="f47">
                <a:pos x="f71" y="f68"/>
              </a:cxn>
            </a:cxnLst>
            <a:rect l="f58" t="f61" r="f59" b="f60"/>
            <a:pathLst>
              <a:path w="7431174" h="6858478">
                <a:moveTo>
                  <a:pt x="f6" y="f7"/>
                </a:moveTo>
                <a:lnTo>
                  <a:pt x="f8" y="f7"/>
                </a:lnTo>
                <a:lnTo>
                  <a:pt x="f9" y="f10"/>
                </a:lnTo>
                <a:lnTo>
                  <a:pt x="f5" y="f10"/>
                </a:lnTo>
                <a:lnTo>
                  <a:pt x="f5" y="f5"/>
                </a:lnTo>
                <a:lnTo>
                  <a:pt x="f11" y="f5"/>
                </a:lnTo>
                <a:lnTo>
                  <a:pt x="f12" y="f5"/>
                </a:lnTo>
                <a:lnTo>
                  <a:pt x="f13" y="f5"/>
                </a:lnTo>
                <a:close/>
              </a:path>
            </a:pathLst>
          </a:custGeom>
          <a:solidFill>
            <a:srgbClr val="26262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804672" y="365129"/>
            <a:ext cx="5266157" cy="1325559"/>
          </a:xfrm>
        </p:spPr>
        <p:txBody>
          <a:bodyPr/>
          <a:lstStyle/>
          <a:p>
            <a:pPr lvl="0"/>
            <a:r>
              <a:rPr lang="ru-RU">
                <a:solidFill>
                  <a:srgbClr val="FFFFFF"/>
                </a:solidFill>
              </a:rPr>
              <a:t>Актуальность</a:t>
            </a:r>
          </a:p>
        </p:txBody>
      </p:sp>
      <p:sp>
        <p:nvSpPr>
          <p:cNvPr id="6" name="Content Placeholder 7"/>
          <p:cNvSpPr txBox="1">
            <a:spLocks noGrp="1"/>
          </p:cNvSpPr>
          <p:nvPr>
            <p:ph idx="1"/>
          </p:nvPr>
        </p:nvSpPr>
        <p:spPr>
          <a:xfrm>
            <a:off x="804672" y="2022597"/>
            <a:ext cx="3941502" cy="4154356"/>
          </a:xfrm>
        </p:spPr>
        <p:txBody>
          <a:bodyPr/>
          <a:lstStyle/>
          <a:p>
            <a:pPr lvl="0"/>
            <a:r>
              <a:rPr lang="ru-RU">
                <a:solidFill>
                  <a:srgbClr val="FFFFFF"/>
                </a:solidFill>
              </a:rPr>
              <a:t>Определить влияние внешних экономических процессов на развитие туризма в Чувашии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11" y="365129"/>
            <a:ext cx="1103223" cy="110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124309" y="0"/>
            <a:ext cx="10515600" cy="1325559"/>
          </a:xfrm>
        </p:spPr>
        <p:txBody>
          <a:bodyPr/>
          <a:lstStyle/>
          <a:p>
            <a:pPr lvl="0"/>
            <a:r>
              <a:rPr lang="ru-RU" sz="4000" i="1"/>
              <a:t>Развитие туризма в Чувашской Республике</a:t>
            </a:r>
            <a:r>
              <a:rPr lang="ru-RU" sz="4000"/>
              <a:t/>
            </a:r>
            <a:br>
              <a:rPr lang="ru-RU" sz="4000"/>
            </a:br>
            <a:r>
              <a:rPr lang="ru-RU" sz="4000"/>
              <a:t> 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840123" y="662775"/>
            <a:ext cx="9044540" cy="4351336"/>
          </a:xfrm>
        </p:spPr>
        <p:txBody>
          <a:bodyPr/>
          <a:lstStyle/>
          <a:p>
            <a:pPr lvl="0" algn="ctr">
              <a:lnSpc>
                <a:spcPct val="80000"/>
              </a:lnSpc>
            </a:pPr>
            <a:r>
              <a:rPr lang="ru-RU" sz="900" b="1">
                <a:solidFill>
                  <a:srgbClr val="444444"/>
                </a:solidFill>
                <a:latin typeface="Arial" pitchFamily="34"/>
              </a:rPr>
              <a:t>КАБИНЕТ МИНИСТРОВ ЧУВАШСКОЙ РЕСПУБЛИКИ</a:t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>РАСПОРЯЖЕНИЕ</a:t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>от 22 июля 2021 года N 619-р</a:t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900" b="1">
                <a:solidFill>
                  <a:srgbClr val="444444"/>
                </a:solidFill>
                <a:latin typeface="Arial" pitchFamily="34"/>
              </a:rPr>
            </a:br>
            <a:r>
              <a:rPr lang="ru-RU" sz="900" b="1">
                <a:solidFill>
                  <a:srgbClr val="444444"/>
                </a:solidFill>
                <a:latin typeface="Arial" pitchFamily="34"/>
              </a:rPr>
              <a:t>[Об утверждении Концепции развития туризма в Чувашской Республике до 2030 года]</a:t>
            </a:r>
          </a:p>
          <a:p>
            <a:pPr lvl="0" algn="ctr">
              <a:lnSpc>
                <a:spcPct val="80000"/>
              </a:lnSpc>
            </a:pPr>
            <a:r>
              <a:rPr lang="ru-RU" sz="900">
                <a:solidFill>
                  <a:srgbClr val="444444"/>
                </a:solidFill>
                <a:latin typeface="Arial" pitchFamily="34"/>
              </a:rPr>
              <a:t>(с изменениями на 6 июня 2022 года)</a:t>
            </a:r>
          </a:p>
          <a:p>
            <a:pPr lvl="0" algn="ctr">
              <a:lnSpc>
                <a:spcPct val="80000"/>
              </a:lnSpc>
            </a:pPr>
            <a:r>
              <a:rPr lang="ru-RU" sz="900">
                <a:solidFill>
                  <a:srgbClr val="444444"/>
                </a:solidFill>
                <a:latin typeface="Arial" pitchFamily="34"/>
              </a:rPr>
              <a:t>(в ред. </a:t>
            </a:r>
            <a:r>
              <a:rPr lang="ru-RU" sz="900">
                <a:solidFill>
                  <a:srgbClr val="3451A0"/>
                </a:solidFill>
                <a:latin typeface="Arial" pitchFamily="34"/>
                <a:hlinkClick r:id="rId2"/>
              </a:rPr>
              <a:t>Распоряжения Кабинета Министров Чувашской Республики от 06.06.2022 N 549-р</a:t>
            </a:r>
            <a:r>
              <a:rPr lang="ru-RU" sz="900">
                <a:solidFill>
                  <a:srgbClr val="444444"/>
                </a:solidFill>
                <a:latin typeface="Arial" pitchFamily="34"/>
              </a:rPr>
              <a:t>)</a:t>
            </a:r>
          </a:p>
          <a:p>
            <a:pPr lvl="0">
              <a:lnSpc>
                <a:spcPct val="30000"/>
              </a:lnSpc>
            </a:pPr>
            <a:endParaRPr lang="en-US" sz="200" b="1"/>
          </a:p>
          <a:p>
            <a:pPr marL="0" lvl="0" indent="0">
              <a:lnSpc>
                <a:spcPct val="80000"/>
              </a:lnSpc>
              <a:buNone/>
            </a:pPr>
            <a:r>
              <a:rPr lang="ru-RU" sz="900" b="1"/>
              <a:t>Согласно документу, одними из важнейших задач развития туризма в регионе будут:</a:t>
            </a:r>
            <a:endParaRPr lang="en-US" sz="900" b="1"/>
          </a:p>
          <a:p>
            <a:pPr lvl="0">
              <a:lnSpc>
                <a:spcPct val="80000"/>
              </a:lnSpc>
            </a:pPr>
            <a:r>
              <a:rPr lang="ru-RU" sz="900"/>
              <a:t>1. Развитие туристской и обеспечивающей инфраструктуры (транспорт, коммуникации, средства размещения, доступность связи).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2. Продвижение туристских продуктов под единым брендом Чувашской Республики.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3. Создание условий для обеспечения доступности туристского продукта , ориентированного на все категории населения, в том числе на людей с ОВЗ.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4. Развитие системы планирования туристско-рекреационных территорий Чувашской Республики.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5. Создание благоприятных условий для предпринимательской и инвестиционной деятельности в туристской индустрии региона.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6. Совершенствование системы подготовки кадров  в сфере туризма.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7. Цифровизация туристской индустрии Чувашской Республики.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8. Совершенствование систему управления и государственной поддержки туристской индустрии.</a:t>
            </a:r>
          </a:p>
          <a:p>
            <a:pPr lvl="0">
              <a:lnSpc>
                <a:spcPct val="80000"/>
              </a:lnSpc>
            </a:pPr>
            <a:r>
              <a:rPr lang="ru-RU" sz="900"/>
              <a:t>Развитие туристской индустрии Чувашской Республики будет способствовать достижению стратегических целей развития республики в целом, включая обеспечение занятости населения, повышение его благосостояния и качества жизни. Говорится в документе. </a:t>
            </a:r>
          </a:p>
          <a:p>
            <a:pPr marL="0" lvl="0" indent="0" algn="just">
              <a:lnSpc>
                <a:spcPct val="10000"/>
              </a:lnSpc>
              <a:buNone/>
            </a:pPr>
            <a:r>
              <a:rPr lang="ru-RU" sz="800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800">
                <a:solidFill>
                  <a:srgbClr val="444444"/>
                </a:solidFill>
                <a:latin typeface="Arial" pitchFamily="34"/>
              </a:rPr>
            </a:br>
            <a:r>
              <a:rPr lang="ru-RU" sz="800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800">
                <a:solidFill>
                  <a:srgbClr val="444444"/>
                </a:solidFill>
                <a:latin typeface="Arial" pitchFamily="34"/>
              </a:rPr>
            </a:br>
            <a:r>
              <a:rPr lang="ru-RU" sz="800">
                <a:solidFill>
                  <a:srgbClr val="444444"/>
                </a:solidFill>
                <a:latin typeface="Arial" pitchFamily="34"/>
              </a:rPr>
              <a:t/>
            </a:r>
            <a:br>
              <a:rPr lang="ru-RU" sz="800">
                <a:solidFill>
                  <a:srgbClr val="444444"/>
                </a:solidFill>
                <a:latin typeface="Arial" pitchFamily="34"/>
              </a:rPr>
            </a:br>
            <a:r>
              <a:rPr lang="ru-RU" sz="800">
                <a:solidFill>
                  <a:srgbClr val="1F4E79"/>
                </a:solidFill>
              </a:rPr>
              <a:t/>
            </a:r>
            <a:br>
              <a:rPr lang="ru-RU" sz="800">
                <a:solidFill>
                  <a:srgbClr val="1F4E79"/>
                </a:solidFill>
              </a:rPr>
            </a:br>
            <a:endParaRPr lang="ru-RU" sz="800">
              <a:solidFill>
                <a:srgbClr val="1F4E79"/>
              </a:solidFill>
            </a:endParaRPr>
          </a:p>
          <a:p>
            <a:pPr lvl="0">
              <a:lnSpc>
                <a:spcPct val="10000"/>
              </a:lnSpc>
            </a:pPr>
            <a:endParaRPr lang="ru-RU" sz="10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256" y="4643250"/>
            <a:ext cx="2214749" cy="22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831" y="852659"/>
            <a:ext cx="1277069" cy="127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46" y="1150050"/>
            <a:ext cx="1346518" cy="1346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5" y="2767523"/>
            <a:ext cx="10516514" cy="132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76" y="0"/>
            <a:ext cx="12341373" cy="726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690689"/>
            <a:ext cx="5000259" cy="5167310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107" y="1690689"/>
            <a:ext cx="5369695" cy="4987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291" y="1825627"/>
            <a:ext cx="4960711" cy="4351336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48" y="1758153"/>
            <a:ext cx="4883554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825627"/>
            <a:ext cx="5145904" cy="4351336"/>
          </a:xfr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57" y="1825627"/>
            <a:ext cx="5324350" cy="435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127622"/>
            <a:ext cx="10515600" cy="1325559"/>
          </a:xfrm>
        </p:spPr>
        <p:txBody>
          <a:bodyPr anchorCtr="1"/>
          <a:lstStyle/>
          <a:p>
            <a:pPr lvl="0" algn="ctr"/>
            <a:r>
              <a:rPr lang="ru-RU" sz="3200" b="1"/>
              <a:t>Этнотнокультурный туризм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1769418" y="790398"/>
            <a:ext cx="8907490" cy="4351336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1500"/>
              <a:t>В рамках федеральной целевой программы «Развитие внутреннего и въездного туризма в Российской Федерации (2011−2018 годы)» с 2013 года в Чувашии развивается проект туристско-рекреационного кластера «</a:t>
            </a:r>
            <a:r>
              <a:rPr lang="ru-RU" sz="1500" u="sng"/>
              <a:t>Этническая Чувашия</a:t>
            </a:r>
            <a:r>
              <a:rPr lang="ru-RU" sz="1500"/>
              <a:t>», который включает в себя строительство в </a:t>
            </a:r>
            <a:r>
              <a:rPr lang="ru-RU" sz="1500" u="sng"/>
              <a:t>Чебоксарском районе</a:t>
            </a:r>
            <a:r>
              <a:rPr lang="ru-RU" sz="1500"/>
              <a:t> этноэкологического комплекса «Ясна»</a:t>
            </a:r>
          </a:p>
          <a:p>
            <a:pPr marL="0" lvl="0" indent="0" algn="just">
              <a:buNone/>
            </a:pPr>
            <a:r>
              <a:rPr lang="ru-RU" sz="1500"/>
              <a:t>В этноэкологическом комплексе «Ясна» принимаются туристы в форме однодневных экскурсий, туров выходного дня, многодневных туров. Предлагаются гостевые программы включающие: календарные и народные праздники (в гости к «Хель Мучи», «Масленица (Çăварни)», «Акатуй», «Уяв»); программу «Этническая деревня» представляющую национальные чувашские традиции, обычаи, фольклор и кухню; экскурсионно-образовательные туры, состоящие из этнографических и экологических квестов.</a:t>
            </a:r>
          </a:p>
          <a:p>
            <a:pPr marL="0" lvl="0" indent="0" algn="just">
              <a:buNone/>
            </a:pPr>
            <a:r>
              <a:rPr lang="ru-RU" sz="1500"/>
              <a:t>В </a:t>
            </a:r>
            <a:r>
              <a:rPr lang="ru-RU" sz="1500" u="sng"/>
              <a:t>Приволжском сельском поселени</a:t>
            </a:r>
            <a:r>
              <a:rPr lang="ru-RU" sz="1500"/>
              <a:t>и Мариинско-Посадского района действует проект «Кушниковские шалаши», в котором сохранена атмосфера крестьянского уклада жизни вольных волгарей. Семейный маршрут «Кушниковские шалаши» на Международном форуме «Сельский туризм в России» в 2012 году был награждён золотой медалью. На территории комплекса туристы живут в шалашах, занимаются рыбалкой на берегу Волги, собирают ягоды и грибы, участвуют в народных праздниках «Берёзка», «Ночь Ивана Купалы».</a:t>
            </a:r>
          </a:p>
          <a:p>
            <a:pPr lvl="0" algn="r"/>
            <a:endParaRPr lang="ru-RU" sz="150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56" y="4243401"/>
            <a:ext cx="9991557" cy="234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245" y="284488"/>
            <a:ext cx="1011820" cy="101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413</Words>
  <Application>Microsoft Office PowerPoint</Application>
  <PresentationFormat>Экран (4:3)</PresentationFormat>
  <Paragraphs>83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Чувашия туристическая</vt:lpstr>
      <vt:lpstr>Цели и задачи:</vt:lpstr>
      <vt:lpstr>Актуальность</vt:lpstr>
      <vt:lpstr>Развитие туризма в Чувашской Республике  </vt:lpstr>
      <vt:lpstr>Презентация PowerPoint</vt:lpstr>
      <vt:lpstr>Презентация PowerPoint</vt:lpstr>
      <vt:lpstr>Презентация PowerPoint</vt:lpstr>
      <vt:lpstr>Презентация PowerPoint</vt:lpstr>
      <vt:lpstr>Этнотнокультурный туризм </vt:lpstr>
      <vt:lpstr>Презентация PowerPoint</vt:lpstr>
      <vt:lpstr>Презентация PowerPoint</vt:lpstr>
      <vt:lpstr>Круизный туризм</vt:lpstr>
      <vt:lpstr>Родные просторы РлРОдРодные просторы </vt:lpstr>
      <vt:lpstr>Презентация PowerPoint</vt:lpstr>
      <vt:lpstr>Паломнический туризм  </vt:lpstr>
      <vt:lpstr>Презентация PowerPoint</vt:lpstr>
      <vt:lpstr>Статистика туристов размещенных в коллективных средствах размещения</vt:lpstr>
      <vt:lpstr>Презентация PowerPoint</vt:lpstr>
      <vt:lpstr>Круизный туризм</vt:lpstr>
      <vt:lpstr>Событийный туризм</vt:lpstr>
      <vt:lpstr>Этнотнокультурный туризм </vt:lpstr>
      <vt:lpstr>Сельский туризм </vt:lpstr>
      <vt:lpstr>Паломнический туризм  </vt:lpstr>
      <vt:lpstr>Лечебно-оздоровительный туризм</vt:lpstr>
      <vt:lpstr>Социологический опрос учащихся и учителей</vt:lpstr>
      <vt:lpstr>Вывод</vt:lpstr>
      <vt:lpstr>Ресурсы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264</cp:revision>
  <dcterms:created xsi:type="dcterms:W3CDTF">2023-01-26T20:30:43Z</dcterms:created>
  <dcterms:modified xsi:type="dcterms:W3CDTF">2024-04-27T12:25:08Z</dcterms:modified>
</cp:coreProperties>
</file>