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4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1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45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1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6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1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5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6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2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77211-F37C-437E-8544-326BC21319D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737698-A3CA-41F0-BE6F-666684B3C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9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93800"/>
            <a:ext cx="7766936" cy="1816100"/>
          </a:xfrm>
        </p:spPr>
        <p:txBody>
          <a:bodyPr/>
          <a:lstStyle/>
          <a:p>
            <a:pPr algn="ctr"/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1800" y="4050833"/>
            <a:ext cx="3898900" cy="1096899"/>
          </a:xfrm>
        </p:spPr>
        <p:txBody>
          <a:bodyPr/>
          <a:lstStyle/>
          <a:p>
            <a:r>
              <a:rPr lang="ru-RU" dirty="0" smtClean="0"/>
              <a:t>МБОУ гимназия №1 города Белово</a:t>
            </a:r>
          </a:p>
          <a:p>
            <a:r>
              <a:rPr lang="ru-RU" dirty="0" smtClean="0"/>
              <a:t>Попова Е.А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thumbs.dreamstime.com/b/%D0%B7%D0%B0%D0%BF%D0%B0-%D0%B8%D1%80%D0%B5%D0%BA%D1%86%D0%B8%D0%BE%D0%BD%D0%BD%D0%BE%D0%B3%D0%BE-%D0%B7%D0%BD%D0%B0%D0%BA%D0%B0-%D0%B2%D0%BE%D1%81%D1%82%D0%BE%D1%87%D0%BD%D1%8B%D0%B9-61769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0"/>
            <a:ext cx="67818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5023"/>
              </p:ext>
            </p:extLst>
          </p:nvPr>
        </p:nvGraphicFramePr>
        <p:xfrm>
          <a:off x="444502" y="165100"/>
          <a:ext cx="10134598" cy="6438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14">
                  <a:extLst>
                    <a:ext uri="{9D8B030D-6E8A-4147-A177-3AD203B41FA5}">
                      <a16:colId xmlns:a16="http://schemas.microsoft.com/office/drawing/2014/main" val="1016319188"/>
                    </a:ext>
                  </a:extLst>
                </a:gridCol>
                <a:gridCol w="4970542">
                  <a:extLst>
                    <a:ext uri="{9D8B030D-6E8A-4147-A177-3AD203B41FA5}">
                      <a16:colId xmlns:a16="http://schemas.microsoft.com/office/drawing/2014/main" val="2854261095"/>
                    </a:ext>
                  </a:extLst>
                </a:gridCol>
                <a:gridCol w="1331454">
                  <a:extLst>
                    <a:ext uri="{9D8B030D-6E8A-4147-A177-3AD203B41FA5}">
                      <a16:colId xmlns:a16="http://schemas.microsoft.com/office/drawing/2014/main" val="3983894285"/>
                    </a:ext>
                  </a:extLst>
                </a:gridCol>
                <a:gridCol w="1314407">
                  <a:extLst>
                    <a:ext uri="{9D8B030D-6E8A-4147-A177-3AD203B41FA5}">
                      <a16:colId xmlns:a16="http://schemas.microsoft.com/office/drawing/2014/main" val="3099073939"/>
                    </a:ext>
                  </a:extLst>
                </a:gridCol>
                <a:gridCol w="1819781">
                  <a:extLst>
                    <a:ext uri="{9D8B030D-6E8A-4147-A177-3AD203B41FA5}">
                      <a16:colId xmlns:a16="http://schemas.microsoft.com/office/drawing/2014/main" val="3937225289"/>
                    </a:ext>
                  </a:extLst>
                </a:gridCol>
              </a:tblGrid>
              <a:tr h="58535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Statement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True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False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Not stated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55399"/>
                  </a:ext>
                </a:extLst>
              </a:tr>
              <a:tr h="175606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majority of the population in Japan have migrated to cities.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899331"/>
                  </a:ext>
                </a:extLst>
              </a:tr>
              <a:tr h="117070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Italians don’t love to chat over a coffee.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132310"/>
                  </a:ext>
                </a:extLst>
              </a:tr>
              <a:tr h="117070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The Italian lifestyle is slow and relaxed.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920878"/>
                  </a:ext>
                </a:extLst>
              </a:tr>
              <a:tr h="175606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 the average American Family typically the father spends around 9-10 hours a day at work.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98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2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618248"/>
            <a:ext cx="4978400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ts val="16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dynamic pause.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 left, right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 up look down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 around.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 at your nose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 at that rose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Close your eyes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Open, wink and smile.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Your eyes are happy again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https://shareslide.ru/img/thumbs/25ae7fa222c4d6bc33050430a9b2659e-800x.jpg"/>
          <p:cNvSpPr>
            <a:spLocks noChangeAspect="1" noChangeArrowheads="1"/>
          </p:cNvSpPr>
          <p:nvPr/>
        </p:nvSpPr>
        <p:spPr bwMode="auto">
          <a:xfrm flipH="1">
            <a:off x="109856" y="-144463"/>
            <a:ext cx="4571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1268" name="Picture 4" descr="https://trafaret-decor.ru/sites/default/files/animatepeoples/%D0%A1%D0%BC%D0%B0%D0%B9%D0%BB%D0%B8%D0%BA%D0%B8/96301910_9f4833fa6cbc9d06d457782ac6a9cded_800.gif.pagespeed.ce._zCaUgBI2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1" y="160338"/>
            <a:ext cx="6635750" cy="641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2559531"/>
            <a:ext cx="8750300" cy="334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4000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Global trends (2</a:t>
            </a:r>
            <a:r>
              <a:rPr lang="en-US" sz="4000" dirty="0" smtClean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‘Japanese” way of living (1</a:t>
            </a:r>
            <a:r>
              <a:rPr lang="en-US" sz="4000" dirty="0" smtClean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simple but aesthetic life (5</a:t>
            </a:r>
            <a:r>
              <a:rPr lang="en-US" sz="4000" dirty="0" smtClean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Looking for a different lifestyle (7</a:t>
            </a:r>
            <a:r>
              <a:rPr lang="en-US" sz="4000" dirty="0" smtClean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ts val="1600"/>
              </a:lnSpc>
              <a:spcAft>
                <a:spcPts val="0"/>
              </a:spcAft>
            </a:pP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work and a bad health (6</a:t>
            </a:r>
            <a:r>
              <a:rPr lang="en-US" sz="4000" dirty="0" smtClean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ts val="1600"/>
              </a:lnSpc>
              <a:spcAft>
                <a:spcPts val="0"/>
              </a:spcAft>
            </a:pP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 culture, café and conversation (</a:t>
            </a:r>
            <a:r>
              <a:rPr lang="en-US" sz="4000" dirty="0" smtClean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4000" dirty="0">
                <a:solidFill>
                  <a:srgbClr val="2C2B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Family life (3)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s://i.pinimg.com/originals/1b/13/38/1b13381911b05b25efda6b4c53d2ef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52400"/>
            <a:ext cx="922019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klike.net/uploads/posts/2022-11/1668324482_3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4" y="212035"/>
            <a:ext cx="10840279" cy="62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get.wallhere.com/photo/Venice-boat-1699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17500"/>
            <a:ext cx="11340548" cy="631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asterfresok.ru/upload/iblock/4b0/fotooboi-rannee-utro-v-nyu-yorke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5737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93688"/>
              </p:ext>
            </p:extLst>
          </p:nvPr>
        </p:nvGraphicFramePr>
        <p:xfrm>
          <a:off x="165100" y="241298"/>
          <a:ext cx="9563099" cy="6350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406">
                  <a:extLst>
                    <a:ext uri="{9D8B030D-6E8A-4147-A177-3AD203B41FA5}">
                      <a16:colId xmlns:a16="http://schemas.microsoft.com/office/drawing/2014/main" val="2786032533"/>
                    </a:ext>
                  </a:extLst>
                </a:gridCol>
                <a:gridCol w="6307282">
                  <a:extLst>
                    <a:ext uri="{9D8B030D-6E8A-4147-A177-3AD203B41FA5}">
                      <a16:colId xmlns:a16="http://schemas.microsoft.com/office/drawing/2014/main" val="1163363258"/>
                    </a:ext>
                  </a:extLst>
                </a:gridCol>
                <a:gridCol w="2587411">
                  <a:extLst>
                    <a:ext uri="{9D8B030D-6E8A-4147-A177-3AD203B41FA5}">
                      <a16:colId xmlns:a16="http://schemas.microsoft.com/office/drawing/2014/main" val="780547626"/>
                    </a:ext>
                  </a:extLst>
                </a:gridCol>
              </a:tblGrid>
              <a:tr h="52916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Sentences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Countries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064002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Family values are important.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Japan, Italy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986148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pace of life is rather slow.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Italy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706858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Long working days influence one’s lifestyle a lot.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USA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16743"/>
                  </a:ext>
                </a:extLst>
              </a:tr>
              <a:tr h="105833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People feel depressed because of the fast pace and peer pressure.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Japan, The USA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292004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pace of life has increased recently.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Japan, The USA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793373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Global trends have influenced people’s lifestyle.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Japan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917442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People have got more interested in travelling.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Japan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3350063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People are looking for quieter places to live and work.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USA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518485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People combine their love of the arts with everyday things.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Italy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148449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New fashion trends have been created.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Italy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67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74714"/>
              </p:ext>
            </p:extLst>
          </p:nvPr>
        </p:nvGraphicFramePr>
        <p:xfrm>
          <a:off x="571500" y="203201"/>
          <a:ext cx="9474199" cy="601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733">
                  <a:extLst>
                    <a:ext uri="{9D8B030D-6E8A-4147-A177-3AD203B41FA5}">
                      <a16:colId xmlns:a16="http://schemas.microsoft.com/office/drawing/2014/main" val="3303874832"/>
                    </a:ext>
                  </a:extLst>
                </a:gridCol>
                <a:gridCol w="8760466">
                  <a:extLst>
                    <a:ext uri="{9D8B030D-6E8A-4147-A177-3AD203B41FA5}">
                      <a16:colId xmlns:a16="http://schemas.microsoft.com/office/drawing/2014/main" val="3977127273"/>
                    </a:ext>
                  </a:extLst>
                </a:gridCol>
              </a:tblGrid>
              <a:tr h="120396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 is common about these countries? What are the differences?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191032"/>
                  </a:ext>
                </a:extLst>
              </a:tr>
              <a:tr h="240792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Which countries would you like to visit?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902188"/>
                  </a:ext>
                </a:extLst>
              </a:tr>
              <a:tr h="240792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Would you rather go to the West or to the East?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805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different countries have different lifestyle. Because they have different culture, religious and philosophy. The upbringing and behavior of people are completely different.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https://kartinkin.net/uploads/posts/2022-03/1648000469_26-kartinkin-net-p-karta-mira-kartinki-v-khoroshem-kachestv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88900"/>
            <a:ext cx="105409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60900"/>
            <a:ext cx="8596667" cy="5969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an essay “The lifestyle in the USA, Italy and Japan”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you must compare: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habits (hours and intensity work);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habits;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hobbies and pastimes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2530" name="Picture 2" descr="https://sun9-66.userapi.com/impg/A601lMBvd1cU-5J5GQC_EkZKcTg0XkrwHUvk9w/zXEKhXJNxMM.jpg?size=960x586&amp;quality=95&amp;sign=3c9ff0ece9abbe5224b6c2fa01b5cc44&amp;c_uniq_tag=GbJOrhNQ4H4a2FQFCAi4MYIQclUgnCVZos6C8MnvtXE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133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300" y="2493744"/>
            <a:ext cx="814070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good beginning makes </a:t>
            </a:r>
            <a:r>
              <a:rPr lang="en-US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ending.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 or west </a:t>
            </a:r>
            <a:r>
              <a:rPr lang="en-US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 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Better </a:t>
            </a:r>
            <a:r>
              <a:rPr lang="en-US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 never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Strike while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 is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hot.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5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things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Good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things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 those who wait.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67700" y="1579582"/>
            <a:ext cx="35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</a:t>
            </a:r>
            <a:endParaRPr lang="ru-RU" dirty="0"/>
          </a:p>
        </p:txBody>
      </p:sp>
      <p:pic>
        <p:nvPicPr>
          <p:cNvPr id="2050" name="Picture 2" descr="https://avatars.dzeninfra.ru/get-zen_doc/3488488/pub_63cff48dfec8ca50518cca15_63cff527f6f9114f84dc79a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88901"/>
            <a:ext cx="8585200" cy="24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lacepic.ru/wp-content/uploads/2021/05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52400"/>
            <a:ext cx="95123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3e/4d/71/3e4d714211cb0d9e079d2bfdb339f9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8900"/>
            <a:ext cx="103378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3105835"/>
            <a:ext cx="843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“Oh, East is East and West is West, and never the two shall meet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…”</a:t>
            </a:r>
          </a:p>
          <a:p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(Rudyard Kipling “The Ballad of East and West)</a:t>
            </a:r>
            <a:endParaRPr lang="ru-RU" sz="4800" dirty="0"/>
          </a:p>
        </p:txBody>
      </p:sp>
      <p:pic>
        <p:nvPicPr>
          <p:cNvPr id="4098" name="Picture 2" descr="https://obshe.net/upload/000/u11/0f/70/5389a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9700"/>
            <a:ext cx="8074026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3244334"/>
            <a:ext cx="10452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theme of the lesson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“Eastern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and Western 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lifestyle”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88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124" name="Picture 4" descr="https://top-fon.com/uploads/posts/2023-01/1674615281_top-fon-com-p-starinnii-fon-dlya-prezentatsii-po-istorii-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39701"/>
            <a:ext cx="9144001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3244334"/>
            <a:ext cx="98424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problem of the lesson is “Different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countries – different 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lifestyles”</a:t>
            </a:r>
            <a:endParaRPr lang="ru-RU" sz="5400" dirty="0"/>
          </a:p>
        </p:txBody>
      </p:sp>
      <p:pic>
        <p:nvPicPr>
          <p:cNvPr id="6146" name="Picture 2" descr="https://urank.ru/wp-content/uploads/2020/06/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14300"/>
            <a:ext cx="93091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ropi.ru/img/uploads/2018-12-20/0_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8600"/>
            <a:ext cx="9819309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78471"/>
              </p:ext>
            </p:extLst>
          </p:nvPr>
        </p:nvGraphicFramePr>
        <p:xfrm>
          <a:off x="342900" y="342898"/>
          <a:ext cx="9448799" cy="6457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4999">
                  <a:extLst>
                    <a:ext uri="{9D8B030D-6E8A-4147-A177-3AD203B41FA5}">
                      <a16:colId xmlns:a16="http://schemas.microsoft.com/office/drawing/2014/main" val="2469103100"/>
                    </a:ext>
                  </a:extLst>
                </a:gridCol>
                <a:gridCol w="5273800">
                  <a:extLst>
                    <a:ext uri="{9D8B030D-6E8A-4147-A177-3AD203B41FA5}">
                      <a16:colId xmlns:a16="http://schemas.microsoft.com/office/drawing/2014/main" val="278993195"/>
                    </a:ext>
                  </a:extLst>
                </a:gridCol>
              </a:tblGrid>
              <a:tr h="5495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Words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Countries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767944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Lady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England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075123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Hot-dog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The USA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85807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koala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Australia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655360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olives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Greece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463105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tea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China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091835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pizza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Italy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258929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cactus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Mexico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238333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tulips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The Netherlands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998550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baguette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France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541034"/>
                  </a:ext>
                </a:extLst>
              </a:tr>
              <a:tr h="5495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suchi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Japan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1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1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69289"/>
              </p:ext>
            </p:extLst>
          </p:nvPr>
        </p:nvGraphicFramePr>
        <p:xfrm>
          <a:off x="381000" y="431799"/>
          <a:ext cx="9347199" cy="63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3099">
                  <a:extLst>
                    <a:ext uri="{9D8B030D-6E8A-4147-A177-3AD203B41FA5}">
                      <a16:colId xmlns:a16="http://schemas.microsoft.com/office/drawing/2014/main" val="363932079"/>
                    </a:ext>
                  </a:extLst>
                </a:gridCol>
                <a:gridCol w="4674100">
                  <a:extLst>
                    <a:ext uri="{9D8B030D-6E8A-4147-A177-3AD203B41FA5}">
                      <a16:colId xmlns:a16="http://schemas.microsoft.com/office/drawing/2014/main" val="3798404479"/>
                    </a:ext>
                  </a:extLst>
                </a:gridCol>
              </a:tblGrid>
              <a:tr h="807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Words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Countries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541163"/>
                  </a:ext>
                </a:extLst>
              </a:tr>
              <a:tr h="165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quickly changing, urban, fashionable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Japan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02896"/>
                  </a:ext>
                </a:extLst>
              </a:tr>
              <a:tr h="2516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technological, advanced, quickly changing </a:t>
                      </a:r>
                      <a:br>
                        <a:rPr lang="en-US" sz="4000">
                          <a:effectLst/>
                        </a:rPr>
                      </a:b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The USA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825057"/>
                  </a:ext>
                </a:extLst>
              </a:tr>
              <a:tr h="1240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not fast, fashionable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Italy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28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5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496</Words>
  <Application>Microsoft Office PowerPoint</Application>
  <PresentationFormat>Широкоэкранный</PresentationFormat>
  <Paragraphs>140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Аспект</vt:lpstr>
      <vt:lpstr>Eastern and Western lifestyle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Write an essay “The lifestyle in the USA, Italy and Japan”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2023-03-29T09:47:43Z</dcterms:created>
  <dcterms:modified xsi:type="dcterms:W3CDTF">2024-04-03T12:05:56Z</dcterms:modified>
</cp:coreProperties>
</file>