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58" r:id="rId7"/>
    <p:sldId id="265" r:id="rId8"/>
    <p:sldId id="256" r:id="rId9"/>
    <p:sldId id="257" r:id="rId10"/>
    <p:sldId id="266" r:id="rId11"/>
    <p:sldId id="273" r:id="rId12"/>
    <p:sldId id="276" r:id="rId13"/>
    <p:sldId id="274" r:id="rId14"/>
    <p:sldId id="275" r:id="rId15"/>
    <p:sldId id="277" r:id="rId16"/>
    <p:sldId id="278" r:id="rId17"/>
    <p:sldId id="279" r:id="rId18"/>
    <p:sldId id="272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40" autoAdjust="0"/>
  </p:normalViewPr>
  <p:slideViewPr>
    <p:cSldViewPr>
      <p:cViewPr>
        <p:scale>
          <a:sx n="40" d="100"/>
          <a:sy n="40" d="100"/>
        </p:scale>
        <p:origin x="-413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609B-52D8-4E86-B8A1-4FD8CDE74BEF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9817-8213-46F5-9678-C8FE40A62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9817-8213-46F5-9678-C8FE40A629A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2E18-ACBA-4CD1-AEE8-19C6C5F6C426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60;&#1077;&#1089;&#1090;&#1080;&#1074;&#1072;&#1083;&#1100;%20&#1086;&#1090;&#1082;&#1088;&#1099;&#1090;&#1099;&#1081;%20&#1091;&#1088;&#1086;&#1082;\&#1055;&#1088;&#1086;&#1089;&#1090;&#1088;&#1072;&#1085;&#1089;&#1090;&#1074;&#1086;%20&#1074;%20&#1087;&#1077;&#1081;&#1079;&#1072;&#1078;&#1077;\&#1041;&#1091;&#1088;&#1103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l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5" y="357167"/>
            <a:ext cx="764386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Пейзаж - большой мир. Организация изображаемого пространства</a:t>
            </a:r>
            <a:r>
              <a:rPr lang="ru-RU" b="1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Урок изобразительного искусства для 6 класса.</a:t>
            </a:r>
          </a:p>
          <a:p>
            <a:pPr algn="ctr"/>
            <a:r>
              <a:rPr lang="ru-RU" sz="2800" dirty="0" smtClean="0"/>
              <a:t>Автор: Фоменко И.А.</a:t>
            </a:r>
          </a:p>
          <a:p>
            <a:pPr algn="ctr"/>
            <a:r>
              <a:rPr lang="ru-RU" sz="2800" dirty="0" smtClean="0"/>
              <a:t>ГБОУ СОШ №176</a:t>
            </a:r>
          </a:p>
          <a:p>
            <a:pPr algn="ctr"/>
            <a:r>
              <a:rPr lang="ru-RU" sz="2800" dirty="0" smtClean="0"/>
              <a:t>Санкт-Петербург </a:t>
            </a:r>
          </a:p>
          <a:p>
            <a:pPr algn="ctr"/>
            <a:r>
              <a:rPr lang="ru-RU" sz="2800" dirty="0" smtClean="0"/>
              <a:t>2015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600077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Борис Алексеевич </a:t>
            </a:r>
            <a:r>
              <a:rPr lang="ru-RU" sz="2400" b="1" dirty="0" err="1" smtClean="0">
                <a:solidFill>
                  <a:schemeClr val="bg1"/>
                </a:solidFill>
              </a:rPr>
              <a:t>Смирнов-Русецкий</a:t>
            </a:r>
            <a:r>
              <a:rPr lang="ru-RU" sz="2400" b="1" dirty="0" smtClean="0">
                <a:solidFill>
                  <a:schemeClr val="bg1"/>
                </a:solidFill>
              </a:rPr>
              <a:t>  «Валаам» , 1983 г.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8" y="1142986"/>
            <a:ext cx="7786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Определите количество планов на следующих пейзажах</a:t>
            </a:r>
            <a:endParaRPr lang="ru-RU" sz="7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le_buri_1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963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Дубовский</a:t>
            </a:r>
            <a:r>
              <a:rPr lang="ru-RU" sz="2800" b="1" dirty="0" smtClean="0">
                <a:solidFill>
                  <a:schemeClr val="bg1"/>
                </a:solidFill>
              </a:rPr>
              <a:t> Николай </a:t>
            </a:r>
            <a:r>
              <a:rPr lang="ru-RU" sz="2800" b="1" dirty="0" err="1" smtClean="0">
                <a:solidFill>
                  <a:schemeClr val="bg1"/>
                </a:solidFill>
              </a:rPr>
              <a:t>Никанорович</a:t>
            </a:r>
            <a:r>
              <a:rPr lang="ru-RU" sz="2800" b="1" dirty="0" smtClean="0">
                <a:solidFill>
                  <a:schemeClr val="bg1"/>
                </a:solidFill>
              </a:rPr>
              <a:t> «После бури», 1897 г.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бовский Николай Никонорович штиль перед бур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6530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Дубовский</a:t>
            </a:r>
            <a:r>
              <a:rPr lang="ru-RU" sz="2400" b="1" dirty="0" smtClean="0">
                <a:solidFill>
                  <a:schemeClr val="bg1"/>
                </a:solidFill>
              </a:rPr>
              <a:t> Николай </a:t>
            </a:r>
            <a:r>
              <a:rPr lang="ru-RU" sz="2400" b="1" dirty="0" err="1" smtClean="0">
                <a:solidFill>
                  <a:schemeClr val="bg1"/>
                </a:solidFill>
              </a:rPr>
              <a:t>Никанорович</a:t>
            </a:r>
            <a:r>
              <a:rPr lang="ru-RU" sz="2400" b="1" dirty="0" smtClean="0">
                <a:solidFill>
                  <a:schemeClr val="bg1"/>
                </a:solidFill>
              </a:rPr>
              <a:t> «Штиль перед бурей», 1890 г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stodiev-loshadi-vo-vremya-gro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Кустодиев Борис Михайлович «Лошади во время грозы», 1918 г.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саак Ильич Буря Дождь 1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093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Левитан Исаак Ильич «Буря. Дождь», 1899 г.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varin_Aleksandr_Osenniy_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</a:rPr>
              <a:t>Заварин</a:t>
            </a:r>
            <a:r>
              <a:rPr lang="ru-RU" sz="3600" dirty="0" smtClean="0">
                <a:solidFill>
                  <a:schemeClr val="bg1"/>
                </a:solidFill>
              </a:rPr>
              <a:t> Александр «Осенний сон»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тьяна Гудзь Перед бур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Татьяна </a:t>
            </a:r>
            <a:r>
              <a:rPr lang="ru-RU" sz="3600" dirty="0" err="1" smtClean="0">
                <a:solidFill>
                  <a:schemeClr val="bg1"/>
                </a:solidFill>
              </a:rPr>
              <a:t>Гудзь</a:t>
            </a:r>
            <a:r>
              <a:rPr lang="ru-RU" sz="3600" dirty="0" smtClean="0">
                <a:solidFill>
                  <a:schemeClr val="bg1"/>
                </a:solidFill>
              </a:rPr>
              <a:t> «Перед бурей»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Задание урока:</a:t>
            </a:r>
          </a:p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создание пейзажа-иллюстрации </a:t>
            </a:r>
          </a:p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к стихотворению </a:t>
            </a:r>
          </a:p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Сергея Есенина «Буря»</a:t>
            </a:r>
            <a:endParaRPr lang="ru-RU" sz="7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С. Есенин</a:t>
            </a:r>
            <a:r>
              <a:rPr lang="ru-RU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Буря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347864" y="1268760"/>
            <a:ext cx="5796136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Дрогнули листочки, закачались клены,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золотистых веток полетела пыль...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Зашумели ветры, охнул лес зеленый,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Зашептался с эхом высохший ковыль...</a:t>
            </a:r>
          </a:p>
          <a:p>
            <a:pPr>
              <a:buNone/>
            </a:pP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Плачет у окошка пасмурная буря,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Понагнулись</a:t>
            </a: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ветлы к мутному стеклу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качают ветки, голову </a:t>
            </a:r>
            <a:r>
              <a:rPr lang="ru-RU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понуря</a:t>
            </a: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 тоской угрюмой смотрят в полумглу...</a:t>
            </a:r>
          </a:p>
          <a:p>
            <a:pPr>
              <a:buNone/>
            </a:pP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А вдали, чернея, выползают тучи,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ревет сердито грозная река,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Подымают брызги водяные кручи,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Словно мечет землю сильная рука.</a:t>
            </a:r>
          </a:p>
          <a:p>
            <a:pPr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0px-Есенин_Сергей_1924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67544" y="1340768"/>
            <a:ext cx="2952328" cy="40324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Бу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8172400" y="5949280"/>
            <a:ext cx="692696" cy="6926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Что будем изображать в пейзаже?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Клёны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Лес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Ковыль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Тучи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Река</a:t>
            </a:r>
          </a:p>
          <a:p>
            <a:pPr>
              <a:buNone/>
            </a:pPr>
            <a:endParaRPr lang="ru-RU" sz="4400" dirty="0"/>
          </a:p>
        </p:txBody>
      </p:sp>
      <p:pic>
        <p:nvPicPr>
          <p:cNvPr id="13" name="Содержимое 12" descr="Kle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5" name="Рисунок 14" descr="images.jpg"/>
          <p:cNvPicPr>
            <a:picLocks noChangeAspect="1"/>
          </p:cNvPicPr>
          <p:nvPr/>
        </p:nvPicPr>
        <p:blipFill>
          <a:blip r:embed="rId3" cstate="print"/>
          <a:srcRect t="1852" r="27660"/>
          <a:stretch>
            <a:fillRect/>
          </a:stretch>
        </p:blipFill>
        <p:spPr>
          <a:xfrm>
            <a:off x="5004048" y="1484784"/>
            <a:ext cx="3312368" cy="4680520"/>
          </a:xfrm>
          <a:prstGeom prst="rect">
            <a:avLst/>
          </a:prstGeom>
        </p:spPr>
      </p:pic>
      <p:pic>
        <p:nvPicPr>
          <p:cNvPr id="16" name="Рисунок 15" descr="ковыль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556792"/>
            <a:ext cx="3528392" cy="4608512"/>
          </a:xfrm>
          <a:prstGeom prst="rect">
            <a:avLst/>
          </a:prstGeom>
        </p:spPr>
      </p:pic>
      <p:pic>
        <p:nvPicPr>
          <p:cNvPr id="17" name="Рисунок 16" descr="скачанные файлы.jpg"/>
          <p:cNvPicPr>
            <a:picLocks noChangeAspect="1"/>
          </p:cNvPicPr>
          <p:nvPr/>
        </p:nvPicPr>
        <p:blipFill>
          <a:blip r:embed="rId5" cstate="print"/>
          <a:srcRect t="2564" r="35417"/>
          <a:stretch>
            <a:fillRect/>
          </a:stretch>
        </p:blipFill>
        <p:spPr>
          <a:xfrm>
            <a:off x="4932040" y="1556792"/>
            <a:ext cx="3456384" cy="4608512"/>
          </a:xfrm>
          <a:prstGeom prst="rect">
            <a:avLst/>
          </a:prstGeom>
        </p:spPr>
      </p:pic>
      <p:pic>
        <p:nvPicPr>
          <p:cNvPr id="18" name="Рисунок 17" descr="143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556792"/>
            <a:ext cx="3630949" cy="46085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l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86256"/>
            <a:ext cx="9144000" cy="257174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4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4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4-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4-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4-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якс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5735" cy="2641804"/>
          </a:xfrm>
          <a:prstGeom prst="rect">
            <a:avLst/>
          </a:prstGeom>
        </p:spPr>
      </p:pic>
      <p:pic>
        <p:nvPicPr>
          <p:cNvPr id="3" name="Рисунок 2" descr="клякс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1933813" cy="172819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112930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"/>
            <a:ext cx="1656184" cy="236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492896"/>
            <a:ext cx="2304257" cy="240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365104"/>
            <a:ext cx="1368152" cy="195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0"/>
            <a:ext cx="2052670" cy="202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509120"/>
            <a:ext cx="176921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2420888"/>
            <a:ext cx="167437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4941168"/>
            <a:ext cx="1862236" cy="140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4388" y="332656"/>
            <a:ext cx="27896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2276872"/>
            <a:ext cx="1331640" cy="18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086" y="4154455"/>
            <a:ext cx="1643914" cy="270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ам_1_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7"/>
            <a:ext cx="9144000" cy="2857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5" y="428605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план: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1 - находится в нижней части картины;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объекты на первом плане изображаются крупнее, чем на следующих планах;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объекты первого плана имеют большую детализацию и цветовую насыщенность.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l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28936"/>
            <a:ext cx="9144000" cy="14287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ам_2_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2"/>
            <a:ext cx="9144000" cy="185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9" y="642920"/>
            <a:ext cx="83582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план: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786190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объекты второго плана, располагаются  выше, чем объекты первого плана;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объекты второго плана имеют меньший размер, чем объекты первого плана и меньшую детализацию;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объекты второго плана могут быть частично закрыты объектами первого плана.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l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2857497"/>
            <a:ext cx="9144000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8858249" y="2571744"/>
            <a:ext cx="571504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7572398" y="2285994"/>
            <a:ext cx="1571604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4939145" y="1911927"/>
            <a:ext cx="2667000" cy="387928"/>
          </a:xfrm>
          <a:custGeom>
            <a:avLst/>
            <a:gdLst>
              <a:gd name="connsiteX0" fmla="*/ 2667000 w 2667000"/>
              <a:gd name="connsiteY0" fmla="*/ 374073 h 387928"/>
              <a:gd name="connsiteX1" fmla="*/ 2445328 w 2667000"/>
              <a:gd name="connsiteY1" fmla="*/ 249382 h 387928"/>
              <a:gd name="connsiteX2" fmla="*/ 2098964 w 2667000"/>
              <a:gd name="connsiteY2" fmla="*/ 207818 h 387928"/>
              <a:gd name="connsiteX3" fmla="*/ 1821873 w 2667000"/>
              <a:gd name="connsiteY3" fmla="*/ 55418 h 387928"/>
              <a:gd name="connsiteX4" fmla="*/ 1378528 w 2667000"/>
              <a:gd name="connsiteY4" fmla="*/ 0 h 387928"/>
              <a:gd name="connsiteX5" fmla="*/ 879764 w 2667000"/>
              <a:gd name="connsiteY5" fmla="*/ 55418 h 387928"/>
              <a:gd name="connsiteX6" fmla="*/ 491837 w 2667000"/>
              <a:gd name="connsiteY6" fmla="*/ 263237 h 387928"/>
              <a:gd name="connsiteX7" fmla="*/ 159328 w 2667000"/>
              <a:gd name="connsiteY7" fmla="*/ 290946 h 387928"/>
              <a:gd name="connsiteX8" fmla="*/ 20782 w 2667000"/>
              <a:gd name="connsiteY8" fmla="*/ 374073 h 387928"/>
              <a:gd name="connsiteX9" fmla="*/ 34637 w 2667000"/>
              <a:gd name="connsiteY9" fmla="*/ 374073 h 387928"/>
              <a:gd name="connsiteX10" fmla="*/ 20782 w 2667000"/>
              <a:gd name="connsiteY10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7000" h="387928">
                <a:moveTo>
                  <a:pt x="2667000" y="374073"/>
                </a:moveTo>
                <a:cubicBezTo>
                  <a:pt x="2603500" y="325582"/>
                  <a:pt x="2540001" y="277091"/>
                  <a:pt x="2445328" y="249382"/>
                </a:cubicBezTo>
                <a:cubicBezTo>
                  <a:pt x="2350655" y="221673"/>
                  <a:pt x="2202873" y="240145"/>
                  <a:pt x="2098964" y="207818"/>
                </a:cubicBezTo>
                <a:cubicBezTo>
                  <a:pt x="1995055" y="175491"/>
                  <a:pt x="1941946" y="90054"/>
                  <a:pt x="1821873" y="55418"/>
                </a:cubicBezTo>
                <a:cubicBezTo>
                  <a:pt x="1701800" y="20782"/>
                  <a:pt x="1535546" y="0"/>
                  <a:pt x="1378528" y="0"/>
                </a:cubicBezTo>
                <a:cubicBezTo>
                  <a:pt x="1221510" y="0"/>
                  <a:pt x="1027546" y="11545"/>
                  <a:pt x="879764" y="55418"/>
                </a:cubicBezTo>
                <a:cubicBezTo>
                  <a:pt x="731982" y="99291"/>
                  <a:pt x="611910" y="223982"/>
                  <a:pt x="491837" y="263237"/>
                </a:cubicBezTo>
                <a:cubicBezTo>
                  <a:pt x="371764" y="302492"/>
                  <a:pt x="237837" y="272473"/>
                  <a:pt x="159328" y="290946"/>
                </a:cubicBezTo>
                <a:cubicBezTo>
                  <a:pt x="80819" y="309419"/>
                  <a:pt x="41564" y="360219"/>
                  <a:pt x="20782" y="374073"/>
                </a:cubicBezTo>
                <a:cubicBezTo>
                  <a:pt x="0" y="387927"/>
                  <a:pt x="34637" y="371764"/>
                  <a:pt x="34637" y="374073"/>
                </a:cubicBezTo>
                <a:cubicBezTo>
                  <a:pt x="34637" y="376382"/>
                  <a:pt x="27709" y="382155"/>
                  <a:pt x="20782" y="387928"/>
                </a:cubicBezTo>
              </a:path>
            </a:pathLst>
          </a:cu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>
            <a:off x="3571869" y="2285994"/>
            <a:ext cx="1357323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831273" y="1868056"/>
            <a:ext cx="2743200" cy="542636"/>
          </a:xfrm>
          <a:custGeom>
            <a:avLst/>
            <a:gdLst>
              <a:gd name="connsiteX0" fmla="*/ 2743200 w 2743200"/>
              <a:gd name="connsiteY0" fmla="*/ 417945 h 542636"/>
              <a:gd name="connsiteX1" fmla="*/ 2424545 w 2743200"/>
              <a:gd name="connsiteY1" fmla="*/ 376381 h 542636"/>
              <a:gd name="connsiteX2" fmla="*/ 2050472 w 2743200"/>
              <a:gd name="connsiteY2" fmla="*/ 223981 h 542636"/>
              <a:gd name="connsiteX3" fmla="*/ 1787236 w 2743200"/>
              <a:gd name="connsiteY3" fmla="*/ 71581 h 542636"/>
              <a:gd name="connsiteX4" fmla="*/ 1357745 w 2743200"/>
              <a:gd name="connsiteY4" fmla="*/ 210127 h 542636"/>
              <a:gd name="connsiteX5" fmla="*/ 831272 w 2743200"/>
              <a:gd name="connsiteY5" fmla="*/ 2309 h 542636"/>
              <a:gd name="connsiteX6" fmla="*/ 484909 w 2743200"/>
              <a:gd name="connsiteY6" fmla="*/ 223981 h 542636"/>
              <a:gd name="connsiteX7" fmla="*/ 374072 w 2743200"/>
              <a:gd name="connsiteY7" fmla="*/ 168563 h 542636"/>
              <a:gd name="connsiteX8" fmla="*/ 221672 w 2743200"/>
              <a:gd name="connsiteY8" fmla="*/ 459509 h 542636"/>
              <a:gd name="connsiteX9" fmla="*/ 110836 w 2743200"/>
              <a:gd name="connsiteY9" fmla="*/ 334818 h 542636"/>
              <a:gd name="connsiteX10" fmla="*/ 0 w 2743200"/>
              <a:gd name="connsiteY10" fmla="*/ 542636 h 542636"/>
              <a:gd name="connsiteX11" fmla="*/ 0 w 2743200"/>
              <a:gd name="connsiteY11" fmla="*/ 542636 h 5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3200" h="542636">
                <a:moveTo>
                  <a:pt x="2743200" y="417945"/>
                </a:moveTo>
                <a:cubicBezTo>
                  <a:pt x="2641599" y="413326"/>
                  <a:pt x="2539999" y="408708"/>
                  <a:pt x="2424545" y="376381"/>
                </a:cubicBezTo>
                <a:cubicBezTo>
                  <a:pt x="2309091" y="344054"/>
                  <a:pt x="2156690" y="274781"/>
                  <a:pt x="2050472" y="223981"/>
                </a:cubicBezTo>
                <a:cubicBezTo>
                  <a:pt x="1944254" y="173181"/>
                  <a:pt x="1902690" y="73890"/>
                  <a:pt x="1787236" y="71581"/>
                </a:cubicBezTo>
                <a:cubicBezTo>
                  <a:pt x="1671782" y="69272"/>
                  <a:pt x="1517072" y="221672"/>
                  <a:pt x="1357745" y="210127"/>
                </a:cubicBezTo>
                <a:cubicBezTo>
                  <a:pt x="1198418" y="198582"/>
                  <a:pt x="976745" y="0"/>
                  <a:pt x="831272" y="2309"/>
                </a:cubicBezTo>
                <a:cubicBezTo>
                  <a:pt x="685799" y="4618"/>
                  <a:pt x="561109" y="196272"/>
                  <a:pt x="484909" y="223981"/>
                </a:cubicBezTo>
                <a:cubicBezTo>
                  <a:pt x="408709" y="251690"/>
                  <a:pt x="417945" y="129308"/>
                  <a:pt x="374072" y="168563"/>
                </a:cubicBezTo>
                <a:cubicBezTo>
                  <a:pt x="330199" y="207818"/>
                  <a:pt x="265545" y="431800"/>
                  <a:pt x="221672" y="459509"/>
                </a:cubicBezTo>
                <a:cubicBezTo>
                  <a:pt x="177799" y="487218"/>
                  <a:pt x="147781" y="320964"/>
                  <a:pt x="110836" y="334818"/>
                </a:cubicBezTo>
                <a:cubicBezTo>
                  <a:pt x="73891" y="348672"/>
                  <a:pt x="0" y="542636"/>
                  <a:pt x="0" y="542636"/>
                </a:cubicBezTo>
                <a:lnTo>
                  <a:pt x="0" y="542636"/>
                </a:lnTo>
              </a:path>
            </a:pathLst>
          </a:cu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0800000">
            <a:off x="1" y="2428869"/>
            <a:ext cx="785787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-214314" y="2643183"/>
            <a:ext cx="428628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8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Третий план: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9" y="3500440"/>
            <a:ext cx="835824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1 - объекты третьего  плана, располагаются  выше, чем объекты второго плана;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объекты третьего плана имеют меньший размер, чем объекты второго плана и меньшую детализацию;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объекты третьего плана могут быть частично закрыты объектами первого и второго плана.</a:t>
            </a:r>
          </a:p>
          <a:p>
            <a:endParaRPr lang="ru-RU" dirty="0"/>
          </a:p>
        </p:txBody>
      </p:sp>
      <p:pic>
        <p:nvPicPr>
          <p:cNvPr id="5" name="Рисунок 4" descr="Валаам_третий 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171451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l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2285992"/>
          </a:xfrm>
          <a:prstGeom prst="rect">
            <a:avLst/>
          </a:prstGeom>
          <a:solidFill>
            <a:schemeClr val="accent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аам_задний 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71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3" y="2643182"/>
            <a:ext cx="85725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Дальний план: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может иметь 1, 2, 3 и более планов.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дальний план  находится в верхней части картины;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объекты на дальнем плане изображаются мельче, чем на предыдущих планах;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объекты дальнего  плана имеют наименьшую детализацию и цветовую насыщенность.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263</Words>
  <Application>Microsoft Office PowerPoint</Application>
  <PresentationFormat>Экран (4:3)</PresentationFormat>
  <Paragraphs>46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С. Есенин Буря </vt:lpstr>
      <vt:lpstr>Что будем изображать в пейзаже?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71</cp:revision>
  <dcterms:created xsi:type="dcterms:W3CDTF">2014-03-30T16:56:21Z</dcterms:created>
  <dcterms:modified xsi:type="dcterms:W3CDTF">2015-07-25T20:09:41Z</dcterms:modified>
</cp:coreProperties>
</file>