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16" r:id="rId3"/>
    <p:sldId id="296" r:id="rId4"/>
    <p:sldId id="27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76" r:id="rId13"/>
    <p:sldId id="264" r:id="rId14"/>
    <p:sldId id="265" r:id="rId15"/>
    <p:sldId id="266" r:id="rId16"/>
    <p:sldId id="267" r:id="rId17"/>
    <p:sldId id="278" r:id="rId18"/>
    <p:sldId id="268" r:id="rId19"/>
    <p:sldId id="271" r:id="rId20"/>
    <p:sldId id="269" r:id="rId21"/>
    <p:sldId id="272" r:id="rId22"/>
    <p:sldId id="27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29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600"/>
    <a:srgbClr val="33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7" autoAdjust="0"/>
    <p:restoredTop sz="94660"/>
  </p:normalViewPr>
  <p:slideViewPr>
    <p:cSldViewPr>
      <p:cViewPr varScale="1">
        <p:scale>
          <a:sx n="68" d="100"/>
          <a:sy n="68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://www.teachersnetwork.org/powertolearn/web/Prehistory%20Web%20Quest/images/Homo_Erectus.gif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prehistoric.narod.ru/gallery/pic1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roof-n-roll.ru/picroof/7154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img1.liveinternet.ru/images/attach/b/0/21173/21173565_ueruuykr.jpg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hyperlink" Target="http://photos.lifeisphoto.ru/26/0/262082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skypalace.org/images/europe/slavic/east_slavic/russia/styles/north_east/005_001.jpg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baby.ru/storage/8/3/f/a/488891.m.jpeg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hyperlink" Target="http://img-fotki.yandex.ru/get/15/renata-hr.3d/0_a838_887934cf_X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omsnab.dn.ua/images_board/325591.jpg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fs1.theokay.com.ua/thumb/t3/09/02/06/00/01/1419-prev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angarles.ru/images/gallery/DD/Besedki/13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zba-po-derevy.at.ua/_pu/0/56118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hyperlink" Target="http://www.vamdivan.com.ua/img/art-biz/vse_foto/222d3f764cee.jpg" TargetMode="External"/><Relationship Id="rId2" Type="http://schemas.openxmlformats.org/officeDocument/2006/relationships/hyperlink" Target="http://cdn.endata.cx/data/games/11215/764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hyperlink" Target="http://carving-wood.ru/i/lojka/21.jpg" TargetMode="Externa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images01.olx.ru/ui/1/74/51/3577351_6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://www.severberesta.ru/images/nov-nov-rg-vitoslavl_files/original_images/p000000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verberesta.ru/images/nov-nov-rg-vitoslavl_files/original_images/p0000000.jpg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severberesta.ru/images/nov-nov-rg-vitoslavl_files/original_images/p0000005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verberesta.ru/images/nov-nov-rg-vitoslavl_files/original_images/p000000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hyperlink" Target="http://www.severberesta.ru/images/nov-nov-rg-vitoslavl_files/original_images/p0000002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29600" cy="9286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Детское исследовательское общество </a:t>
            </a:r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</a:br>
            <a:endParaRPr lang="ru-RU" sz="2800" dirty="0">
              <a:solidFill>
                <a:schemeClr val="tx1">
                  <a:lumMod val="10000"/>
                </a:schemeClr>
              </a:solidFill>
              <a:effectLst/>
            </a:endParaRPr>
          </a:p>
        </p:txBody>
      </p:sp>
      <p:pic>
        <p:nvPicPr>
          <p:cNvPr id="3076" name="Picture 3" descr="D:\мама\ЭВРИКА 2010 - 2011\Чудеса из дерева - первое заседание ЭВРИКИ\ПРЕЗЕНТАЦИЯ\content\эври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928670"/>
            <a:ext cx="3697287" cy="4422775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488" y="5572140"/>
            <a:ext cx="3642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1">
                    <a:lumMod val="10000"/>
                  </a:schemeClr>
                </a:solidFill>
              </a:rPr>
              <a:t>«ЭВРИКА»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а\ЭВРИКА 2010 - 2011\Музей Деревограда - третье заседание\ПРЕЗЕНТАЦИЯ\content\человек на дерев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3571901" cy="4950057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2052" name="Picture 4" descr="D:\мама\ЭВРИКА 2010 - 2011\Музей Деревограда - третье заседание\ПРЕЗЕНТАЦИЯ\content\дупло дере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32702" cy="5643602"/>
          </a:xfrm>
          <a:prstGeom prst="rect">
            <a:avLst/>
          </a:prstGeom>
          <a:noFill/>
          <a:ln>
            <a:solidFill>
              <a:schemeClr val="tx1">
                <a:lumMod val="2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8662" y="6072206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Дупло дерева.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214290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Каким было жилище человека?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142984"/>
            <a:ext cx="3835817" cy="528641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14620"/>
            <a:ext cx="4157191" cy="3702499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357166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>
                    <a:lumMod val="10000"/>
                  </a:schemeClr>
                </a:solidFill>
              </a:rPr>
              <a:t>ПРАЩА – </a:t>
            </a:r>
          </a:p>
          <a:p>
            <a:pPr algn="ctr"/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один из самых первых видов оружия, созданных человечеством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>
            <a:off x="3036083" y="250009"/>
            <a:ext cx="214314" cy="142876"/>
          </a:xfrm>
          <a:prstGeom prst="line">
            <a:avLst/>
          </a:prstGeom>
          <a:ln w="38100">
            <a:solidFill>
              <a:srgbClr val="33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ма\ЭВРИКА 2010 - 2011\Музей Деревограда - третье заседание\ПРЕЗЕНТАЦИЯ\content\копье и лук со стрел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7827312" cy="5072098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Затем человек соорудил </a:t>
            </a:r>
            <a:r>
              <a:rPr lang="ru-RU" sz="2800" b="1" i="1" u="sng" dirty="0" smtClean="0">
                <a:solidFill>
                  <a:schemeClr val="tx1">
                    <a:lumMod val="10000"/>
                  </a:schemeClr>
                </a:solidFill>
              </a:rPr>
              <a:t>копьё</a:t>
            </a:r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 и </a:t>
            </a:r>
            <a:r>
              <a:rPr lang="ru-RU" sz="2800" b="1" i="1" u="sng" dirty="0" smtClean="0">
                <a:solidFill>
                  <a:schemeClr val="tx1">
                    <a:lumMod val="10000"/>
                  </a:schemeClr>
                </a:solidFill>
              </a:rPr>
              <a:t>лук со стрелами</a:t>
            </a:r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…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ма\ЭВРИКА 2010 - 2011\Музей Деревограда - третье заседание\ПРЕЗЕНТАЦИЯ\content\копье в рук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4528871" cy="607223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29256" y="1857364"/>
            <a:ext cx="35004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  </a:t>
            </a:r>
            <a:r>
              <a:rPr lang="ru-RU" sz="3200" b="1" i="1" dirty="0" smtClean="0">
                <a:solidFill>
                  <a:schemeClr val="tx1">
                    <a:lumMod val="10000"/>
                  </a:schemeClr>
                </a:solidFill>
              </a:rPr>
              <a:t>Теперь лесной человек всё чаще покидал своё высокое убежище, спускался на землю, выслеживал дичь, охотился на зверей.</a:t>
            </a:r>
            <a:endParaRPr lang="ru-RU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ма\ЭВРИКА 2010 - 2011\Музей Деревограда - третье заседание\ПРЕЗЕНТАЦИЯ\content\строят шала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714356"/>
            <a:ext cx="5382418" cy="5771005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7158" y="5572140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tx1">
                    <a:lumMod val="10000"/>
                  </a:schemeClr>
                </a:solidFill>
              </a:rPr>
              <a:t>Дом - шалаш</a:t>
            </a:r>
            <a:endParaRPr lang="ru-RU" sz="36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71480"/>
            <a:ext cx="261994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u="sng" dirty="0" smtClean="0">
                <a:solidFill>
                  <a:srgbClr val="002060"/>
                </a:solidFill>
              </a:rPr>
              <a:t>Каким </a:t>
            </a:r>
          </a:p>
          <a:p>
            <a:pPr algn="ctr"/>
            <a:r>
              <a:rPr lang="ru-RU" sz="4400" b="1" i="1" u="sng" dirty="0" smtClean="0">
                <a:solidFill>
                  <a:srgbClr val="002060"/>
                </a:solidFill>
              </a:rPr>
              <a:t>было </a:t>
            </a:r>
          </a:p>
          <a:p>
            <a:pPr algn="ctr"/>
            <a:r>
              <a:rPr lang="ru-RU" sz="4400" b="1" i="1" u="sng" dirty="0" smtClean="0">
                <a:solidFill>
                  <a:srgbClr val="002060"/>
                </a:solidFill>
              </a:rPr>
              <a:t>жилище </a:t>
            </a:r>
          </a:p>
          <a:p>
            <a:pPr algn="ctr"/>
            <a:r>
              <a:rPr lang="ru-RU" sz="4400" b="1" i="1" u="sng" dirty="0" smtClean="0">
                <a:solidFill>
                  <a:srgbClr val="002060"/>
                </a:solidFill>
              </a:rPr>
              <a:t>человека?</a:t>
            </a:r>
            <a:endParaRPr lang="ru-RU" sz="44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ма\ЭВРИКА 2010 - 2011\Музей Деревограда - третье заседание\ПРЕЗЕНТАЦИЯ\content\поселение люд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582608" cy="5143536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43042" y="285728"/>
            <a:ext cx="595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Каким было жилище человека?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119934" cy="5339951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928794" y="142852"/>
            <a:ext cx="5232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solidFill>
                  <a:srgbClr val="002060"/>
                </a:solidFill>
              </a:rPr>
              <a:t>Каким было жилище человека?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71802" y="6143644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1">
                    <a:lumMod val="10000"/>
                  </a:schemeClr>
                </a:solidFill>
              </a:rPr>
              <a:t>Дом - землянка</a:t>
            </a:r>
            <a:endParaRPr lang="ru-RU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3705225" cy="405765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297270" cy="328614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8596" y="642918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</a:rPr>
              <a:t>ОГОНЬ</a:t>
            </a:r>
            <a:r>
              <a:rPr lang="ru-RU" sz="6000" b="1" i="1" dirty="0" smtClean="0">
                <a:solidFill>
                  <a:schemeClr val="tx1">
                    <a:lumMod val="10000"/>
                  </a:schemeClr>
                </a:solidFill>
              </a:rPr>
              <a:t> –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4572008"/>
            <a:ext cx="3929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1">
                    <a:lumMod val="10000"/>
                  </a:schemeClr>
                </a:solidFill>
              </a:rPr>
              <a:t>друг и спутник человека</a:t>
            </a:r>
            <a:endParaRPr lang="ru-RU" sz="44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7702999" cy="391183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2910" y="500042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3600" b="1" i="1" dirty="0" smtClean="0">
                <a:solidFill>
                  <a:schemeClr val="tx1">
                    <a:lumMod val="10000"/>
                  </a:schemeClr>
                </a:solidFill>
              </a:rPr>
              <a:t>Сменяя друг друга, день и ночь первобытные люди  стерегли огонь.</a:t>
            </a:r>
            <a:endParaRPr lang="ru-RU" sz="36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928802"/>
            <a:ext cx="4939812" cy="442915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339" name="Picture 3" descr="D:\мама\ЭВРИКА 2010 - 2011\Музей Деревограда - третье заседание\ПРЕЗЕНТАЦИЯ\content\добыча огн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500041"/>
            <a:ext cx="2995635" cy="4357719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451500" y="214290"/>
            <a:ext cx="55961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1">
                    <a:lumMod val="10000"/>
                  </a:schemeClr>
                </a:solidFill>
              </a:rPr>
              <a:t>Способы  добывания  </a:t>
            </a:r>
          </a:p>
          <a:p>
            <a:pPr algn="ctr"/>
            <a:r>
              <a:rPr lang="ru-RU" sz="4400" b="1" i="1" dirty="0" smtClean="0">
                <a:solidFill>
                  <a:schemeClr val="tx1">
                    <a:lumMod val="10000"/>
                  </a:schemeClr>
                </a:solidFill>
              </a:rPr>
              <a:t>огня</a:t>
            </a:r>
            <a:endParaRPr lang="ru-RU" sz="44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3042" y="5929330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Высекание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4929198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Сверление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курсы\фестиваль Открытый урок\фото обложки книг\защита творческих проек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8017038" cy="450384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0864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10000"/>
                  </a:schemeClr>
                </a:solidFill>
              </a:rPr>
              <a:t>Детское исследовательское </a:t>
            </a:r>
            <a:r>
              <a:rPr lang="ru-RU" sz="3200" b="1" dirty="0" smtClean="0">
                <a:solidFill>
                  <a:schemeClr val="tx1">
                    <a:lumMod val="10000"/>
                  </a:schemeClr>
                </a:solidFill>
              </a:rPr>
              <a:t>общество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10000"/>
                  </a:schemeClr>
                </a:solidFill>
              </a:rPr>
              <a:t>«ЭВРИКА» </a:t>
            </a:r>
            <a:endParaRPr lang="ru-RU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5715040" cy="4381531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5072074"/>
            <a:ext cx="8143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  Человек научился на огне варить похлёбку, жарить мясо убитых зверей, сделал пищу более вкусной, здоровой и полезной.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7334277" cy="445295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28794" y="5143512"/>
            <a:ext cx="5500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chemeClr val="tx1">
                    <a:lumMod val="10000"/>
                  </a:schemeClr>
                </a:solidFill>
              </a:rPr>
              <a:t>Дерево</a:t>
            </a:r>
            <a:r>
              <a:rPr lang="ru-RU" sz="3200" b="1" i="1" dirty="0" smtClean="0">
                <a:solidFill>
                  <a:schemeClr val="tx1">
                    <a:lumMod val="10000"/>
                  </a:schemeClr>
                </a:solidFill>
              </a:rPr>
              <a:t> стало для человека </a:t>
            </a:r>
          </a:p>
          <a:p>
            <a:r>
              <a:rPr lang="ru-RU" sz="3200" b="1" i="1" u="sng" dirty="0" smtClean="0">
                <a:solidFill>
                  <a:schemeClr val="tx1">
                    <a:lumMod val="10000"/>
                  </a:schemeClr>
                </a:solidFill>
              </a:rPr>
              <a:t>первым источником света</a:t>
            </a:r>
            <a:r>
              <a:rPr lang="ru-RU" sz="3200" b="1" i="1" dirty="0" smtClean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ru-RU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065764" cy="421484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3862379" cy="579719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58" y="4857760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B050"/>
                </a:solidFill>
              </a:rPr>
              <a:t>  </a:t>
            </a:r>
            <a:r>
              <a:rPr lang="ru-RU" sz="2400" b="1" i="1" dirty="0" smtClean="0">
                <a:solidFill>
                  <a:schemeClr val="accent2">
                    <a:lumMod val="10000"/>
                  </a:schemeClr>
                </a:solidFill>
              </a:rPr>
              <a:t>Жилище стало </a:t>
            </a:r>
            <a:r>
              <a:rPr lang="ru-RU" sz="2400" b="1" i="1" u="sng" dirty="0" smtClean="0">
                <a:solidFill>
                  <a:schemeClr val="accent2">
                    <a:lumMod val="10000"/>
                  </a:schemeClr>
                </a:solidFill>
              </a:rPr>
              <a:t>настоящим домом</a:t>
            </a:r>
            <a:r>
              <a:rPr lang="ru-RU" sz="2400" b="1" i="1" dirty="0" smtClean="0">
                <a:solidFill>
                  <a:schemeClr val="accent2">
                    <a:lumMod val="10000"/>
                  </a:schemeClr>
                </a:solidFill>
              </a:rPr>
              <a:t> только с той поры, когда в нём появился ОЧАГ, дающий СВЕТ и ТЕПЛО.</a:t>
            </a:r>
            <a:endParaRPr lang="ru-RU" sz="2400" b="1" i="1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4 из 10118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57298"/>
            <a:ext cx="664373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9856" y="214290"/>
            <a:ext cx="2597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МУЗЕЙ ДЕРЕВА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642918"/>
            <a:ext cx="562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28596" y="5000636"/>
            <a:ext cx="822960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Жилище – это одно из основных материальных условий существования современного человека</a:t>
            </a:r>
            <a:endParaRPr kumimoji="0" lang="ru-RU" sz="3200" b="1" i="1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i-main-pic" descr="Картинка 22 из 655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00108"/>
            <a:ext cx="5786478" cy="385765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142852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3 из 655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7215238" cy="500066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57356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57290" y="1000108"/>
            <a:ext cx="6182575" cy="42862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14480" y="142852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32" y="5286388"/>
            <a:ext cx="4861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О.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Минданао</a:t>
            </a:r>
            <a:r>
              <a:rPr lang="ru-RU" sz="3200" b="1" i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Филиппинский архипелаг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00108"/>
            <a:ext cx="6429420" cy="440695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85918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5357826"/>
            <a:ext cx="37140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Кения,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Восточная Африка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12 из 84000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000108"/>
            <a:ext cx="5857916" cy="385765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28794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4929198"/>
            <a:ext cx="4384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Особая благодарность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человека-строителя –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ДЕРЕВУ!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websib.ru/~gardarika/rus/images/sl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3000396" cy="178595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http://www.websib.ru/~gardarika/rus/images/sl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71942"/>
            <a:ext cx="3000396" cy="192882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9" name="i-main-pic" descr="Картинка 24 из 80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071678"/>
            <a:ext cx="4538677" cy="385765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928794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857232"/>
            <a:ext cx="345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  <a:t>Славянская  изба</a:t>
            </a:r>
            <a:endParaRPr lang="ru-RU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214554"/>
            <a:ext cx="39290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Тема заседания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002060"/>
                </a:solidFill>
              </a:rPr>
              <a:t>«В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Деревограде</a:t>
            </a:r>
            <a:r>
              <a:rPr lang="ru-RU" sz="3600" b="1" i="1" dirty="0" smtClean="0">
                <a:solidFill>
                  <a:srgbClr val="002060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002060"/>
                </a:solidFill>
              </a:rPr>
              <a:t>Музей Дерева».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D:\мама\ЭВРИКА 2010 - 2011\Музей Деревограда - третье заседание\ПРЕЗЕНТАЦИЯ\content\музей дер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571612"/>
            <a:ext cx="4159853" cy="4802594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>
                <a:lumMod val="2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285728"/>
            <a:ext cx="7715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10000"/>
                  </a:schemeClr>
                </a:solidFill>
              </a:rPr>
              <a:t>Детское исследовательское общество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10000"/>
                  </a:schemeClr>
                </a:solidFill>
              </a:rPr>
              <a:t>«ЭВРИКА»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 txBox="1">
            <a:spLocks/>
          </p:cNvSpPr>
          <p:nvPr/>
        </p:nvSpPr>
        <p:spPr>
          <a:xfrm>
            <a:off x="1071538" y="4214794"/>
            <a:ext cx="7143800" cy="2643206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548640" marR="0" lvl="0" indent="-41148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548640" marR="0" lvl="0" indent="-41148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5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«Постройка … из брёвен превосходна. Нет ни гвоздей, ни крючьев, но всё так хорошо отделано… хотя у строителей все орудия состоят в одних топорах…»</a:t>
            </a:r>
            <a:endParaRPr kumimoji="0" lang="ru-RU" sz="59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-tmb-0x" descr="http://im4-tub.yandex.net/i?id=72332606-11-24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1142984"/>
            <a:ext cx="3214710" cy="2928958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71670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3214686"/>
            <a:ext cx="4762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80600"/>
                </a:solidFill>
              </a:rPr>
              <a:t>Жан </a:t>
            </a:r>
            <a:r>
              <a:rPr lang="ru-RU" sz="3600" b="1" dirty="0" err="1" smtClean="0">
                <a:solidFill>
                  <a:srgbClr val="080600"/>
                </a:solidFill>
              </a:rPr>
              <a:t>Соваж</a:t>
            </a:r>
            <a:r>
              <a:rPr lang="ru-RU" sz="3600" b="1" dirty="0" smtClean="0">
                <a:solidFill>
                  <a:srgbClr val="080600"/>
                </a:solidFill>
              </a:rPr>
              <a:t> </a:t>
            </a:r>
            <a:r>
              <a:rPr lang="ru-RU" sz="3600" b="1" dirty="0" err="1" smtClean="0">
                <a:solidFill>
                  <a:srgbClr val="080600"/>
                </a:solidFill>
              </a:rPr>
              <a:t>Дьепский</a:t>
            </a:r>
            <a:endParaRPr lang="ru-RU" sz="3600" b="1" dirty="0">
              <a:solidFill>
                <a:srgbClr val="08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5572140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80600"/>
                </a:solidFill>
                <a:latin typeface="Times New Roman" pitchFamily="18" charset="0"/>
                <a:cs typeface="Times New Roman" pitchFamily="18" charset="0"/>
              </a:rPr>
              <a:t>Срубить - построить</a:t>
            </a:r>
            <a:endParaRPr lang="ru-RU" sz="4800" b="1" dirty="0">
              <a:solidFill>
                <a:srgbClr val="080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-main-pic" descr="Картинка 28 из 1549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928670"/>
            <a:ext cx="6572295" cy="450059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00232" y="142852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matchhouse.narod.ru/images/titl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813970" cy="514353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57356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4 из 458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6215106" cy="414340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28794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2" y="5357826"/>
            <a:ext cx="60030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80600"/>
                </a:solidFill>
              </a:rPr>
              <a:t>Храм Преображения Господня, </a:t>
            </a:r>
          </a:p>
          <a:p>
            <a:pPr algn="ctr"/>
            <a:r>
              <a:rPr lang="ru-RU" sz="3200" b="1" dirty="0" smtClean="0">
                <a:solidFill>
                  <a:srgbClr val="080600"/>
                </a:solidFill>
              </a:rPr>
              <a:t>Кижи</a:t>
            </a:r>
            <a:endParaRPr lang="ru-RU" sz="3200" b="1" dirty="0">
              <a:solidFill>
                <a:srgbClr val="08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11 из 84000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6715172" cy="450059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7" name="i-main-pic" descr="Картинка 7 из 556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429000"/>
            <a:ext cx="2714644" cy="1500198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i-main-pic" descr="Картинка 28 из 84000">
            <a:hlinkClick r:id="rId6" tgtFrame="_blank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357298"/>
            <a:ext cx="2736304" cy="178709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14480" y="214290"/>
            <a:ext cx="5553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Как человек стал плотником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12" y="5715016"/>
            <a:ext cx="3838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80600"/>
                </a:solidFill>
              </a:rPr>
              <a:t>Мы одной крови!</a:t>
            </a:r>
            <a:endParaRPr lang="ru-RU" sz="3600" b="1" dirty="0">
              <a:solidFill>
                <a:srgbClr val="08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125 из 757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85852" y="1571612"/>
            <a:ext cx="6572296" cy="457203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14678" y="214290"/>
            <a:ext cx="2601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10000"/>
                  </a:schemeClr>
                </a:solidFill>
              </a:rPr>
              <a:t>МУЗЕЙ ДЕРЕВА</a:t>
            </a:r>
            <a:endParaRPr lang="ru-RU" sz="2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714356"/>
            <a:ext cx="652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168.photobucket.com/albums/u182/periskop_su/Chita/chita_warch_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3786214" cy="257175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домовая резьб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3286148" cy="414340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http://i168.photobucket.com/albums/u182/periskop_su/Chita/chita_warch_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357562"/>
            <a:ext cx="3762378" cy="292894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57752" y="571480"/>
            <a:ext cx="38046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</a:t>
            </a:r>
          </a:p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168.photobucket.com/albums/u182/periskop_su/Chita/chita_warch_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3786214" cy="271464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http://rezba-po-derevy.at.ua/_pu/0/s56118.jpg">
            <a:hlinkClick r:id="rId3" tgtFrame="&quot;_blank&quot;" tooltip="&quot;Нажмите, для просмотра в полном размере...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785794"/>
            <a:ext cx="3643338" cy="2786082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http://v-terem.ru/images/thread/thread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85728"/>
            <a:ext cx="2143140" cy="3257559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ttp://v-terem.ru/images/thread/thread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786190"/>
            <a:ext cx="3686175" cy="270510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14612" y="214290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90 из 757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252925" cy="304324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2" name="Рисунок 1" descr="http://v-terem.ru/images/thread/thread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686175" cy="270510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i-main-pic" descr="Картинка 771 из 84000">
            <a:hlinkClick r:id="rId5" tgtFrame="&quot;_blank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785794"/>
            <a:ext cx="3967173" cy="297180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4" name="i-main-pic" descr="Картинка 726 из 84000">
            <a:hlinkClick r:id="rId7" tgtFrame="&quot;_blank&quot;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3429000"/>
            <a:ext cx="2428882" cy="319088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42976" y="142852"/>
            <a:ext cx="652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26 из 757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14480" y="1000108"/>
            <a:ext cx="5715000" cy="428625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Кабы не липа да береста, так мужик бы рассыпался</a:t>
            </a:r>
            <a:endParaRPr lang="ru-RU" sz="3200" i="1" dirty="0">
              <a:solidFill>
                <a:schemeClr val="tx1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14290"/>
            <a:ext cx="652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мама\ЭВРИКА 2010 - 2011\Чудеса из дерева - первое заседание ЭВРИКИ\ПРЕЗЕНТАЦИЯ\content\деревоград название.t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28728" y="857232"/>
            <a:ext cx="6072230" cy="5543219"/>
          </a:xfrm>
          <a:prstGeom prst="rect">
            <a:avLst/>
          </a:prstGeom>
          <a:noFill/>
          <a:ln w="19050">
            <a:solidFill>
              <a:schemeClr val="tx1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5750" y="142875"/>
            <a:ext cx="8429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Путешествие в сказочный город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ей народного деревянного зодчества 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3714776" cy="300039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Музей народного деревянного зодчества 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643338" cy="2857520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Музей народного деревянного зодчества 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857232"/>
            <a:ext cx="3643338" cy="257176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1000108"/>
            <a:ext cx="4000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3">
                    <a:lumMod val="10000"/>
                  </a:schemeClr>
                </a:solidFill>
              </a:rPr>
              <a:t>Музей народного деревянного зодчества </a:t>
            </a:r>
            <a:r>
              <a:rPr lang="ru-RU" sz="2800" b="1" i="1" u="sng" dirty="0" smtClean="0">
                <a:solidFill>
                  <a:schemeClr val="accent3">
                    <a:lumMod val="10000"/>
                  </a:schemeClr>
                </a:solidFill>
              </a:rPr>
              <a:t>«</a:t>
            </a:r>
            <a:r>
              <a:rPr lang="ru-RU" sz="2800" b="1" i="1" u="sng" dirty="0" err="1" smtClean="0">
                <a:solidFill>
                  <a:schemeClr val="accent3">
                    <a:lumMod val="10000"/>
                  </a:schemeClr>
                </a:solidFill>
              </a:rPr>
              <a:t>Витославлицы</a:t>
            </a:r>
            <a:r>
              <a:rPr lang="ru-RU" sz="2800" b="1" i="1" u="sng" dirty="0" smtClean="0">
                <a:solidFill>
                  <a:schemeClr val="accent3">
                    <a:lumMod val="10000"/>
                  </a:schemeClr>
                </a:solidFill>
              </a:rPr>
              <a:t>»</a:t>
            </a:r>
          </a:p>
          <a:p>
            <a:pPr algn="ctr"/>
            <a:endParaRPr lang="ru-RU" sz="2800" b="1" i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3">
                    <a:lumMod val="10000"/>
                  </a:schemeClr>
                </a:solidFill>
              </a:rPr>
              <a:t>г. Великий Новгород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14290"/>
            <a:ext cx="652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ей народного деревянного зодчества 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071546"/>
            <a:ext cx="3571900" cy="5214974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Музей народного деревянного зодчества 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357562"/>
            <a:ext cx="4214842" cy="2928958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1000108"/>
            <a:ext cx="4286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10000"/>
                  </a:schemeClr>
                </a:solidFill>
              </a:rPr>
              <a:t>Музей народного деревянного зодчества </a:t>
            </a:r>
            <a:r>
              <a:rPr lang="ru-RU" sz="2800" b="1" i="1" u="sng" dirty="0" smtClean="0">
                <a:solidFill>
                  <a:schemeClr val="accent3">
                    <a:lumMod val="10000"/>
                  </a:schemeClr>
                </a:solidFill>
              </a:rPr>
              <a:t>«</a:t>
            </a:r>
            <a:r>
              <a:rPr lang="ru-RU" sz="2800" b="1" i="1" u="sng" dirty="0" err="1" smtClean="0">
                <a:solidFill>
                  <a:schemeClr val="accent3">
                    <a:lumMod val="10000"/>
                  </a:schemeClr>
                </a:solidFill>
              </a:rPr>
              <a:t>Витославлицы</a:t>
            </a:r>
            <a:r>
              <a:rPr lang="ru-RU" sz="2800" b="1" i="1" u="sng" dirty="0" smtClean="0">
                <a:solidFill>
                  <a:schemeClr val="accent3">
                    <a:lumMod val="10000"/>
                  </a:schemeClr>
                </a:solidFill>
              </a:rPr>
              <a:t>»</a:t>
            </a:r>
          </a:p>
          <a:p>
            <a:pPr algn="ctr"/>
            <a:endParaRPr lang="ru-RU" sz="2800" b="1" i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3">
                    <a:lumMod val="10000"/>
                  </a:schemeClr>
                </a:solidFill>
              </a:rPr>
              <a:t> г. Великий Новгород</a:t>
            </a:r>
            <a:endParaRPr lang="ru-RU" sz="2800" b="1" i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14290"/>
            <a:ext cx="652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Дерево в руках народных мастеров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50112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Экскурсия по музею </a:t>
            </a:r>
            <a:r>
              <a:rPr lang="ru-RU" sz="3600" b="1" dirty="0" err="1" smtClean="0">
                <a:solidFill>
                  <a:schemeClr val="bg2">
                    <a:lumMod val="10000"/>
                  </a:schemeClr>
                </a:solidFill>
              </a:rPr>
              <a:t>Деревограда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4786322"/>
            <a:ext cx="6000792" cy="156966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u="sng" dirty="0" smtClean="0">
                <a:solidFill>
                  <a:schemeClr val="bg2">
                    <a:lumMod val="10000"/>
                  </a:schemeClr>
                </a:solidFill>
              </a:rPr>
              <a:t>Задание: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</a:rPr>
              <a:t>во время весенних каникул нарисовать то, что больше всего понравилось и запомнилось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 в музее Дерева.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54" y="1357298"/>
            <a:ext cx="50720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1 зал. </a:t>
            </a:r>
            <a:r>
              <a:rPr lang="ru-RU" sz="2800" b="1" i="1" dirty="0" smtClean="0">
                <a:solidFill>
                  <a:srgbClr val="002060"/>
                </a:solidFill>
              </a:rPr>
              <a:t>Каким было жилище человека?</a:t>
            </a:r>
          </a:p>
          <a:p>
            <a:pPr algn="just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2 зал. </a:t>
            </a:r>
            <a:r>
              <a:rPr lang="ru-RU" sz="2800" b="1" i="1" dirty="0" smtClean="0">
                <a:solidFill>
                  <a:srgbClr val="002060"/>
                </a:solidFill>
              </a:rPr>
              <a:t>Как человек стал плотником?</a:t>
            </a:r>
          </a:p>
          <a:p>
            <a:pPr algn="just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3 зал. </a:t>
            </a:r>
            <a:r>
              <a:rPr lang="ru-RU" sz="2800" b="1" i="1" dirty="0" smtClean="0">
                <a:solidFill>
                  <a:srgbClr val="002060"/>
                </a:solidFill>
              </a:rPr>
              <a:t>Дерево в руках народных мастеров.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786322"/>
            <a:ext cx="1909860" cy="1575286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 descr="D:\мама\ЭВРИКА 2010 - 2011\Музей Деревограда - третье заседание\ПРЕЗЕНТАЦИЯ\content\музей дер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722601" cy="3143272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д Курс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3779520" cy="533704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5" name="Рисунок 4" descr="вид сверх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214422"/>
            <a:ext cx="3794760" cy="5306568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229600" cy="571504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Музеи </a:t>
            </a:r>
            <a:r>
              <a:rPr lang="ru-RU" sz="3600" u="sng" dirty="0" err="1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кУРСКА</a:t>
            </a:r>
            <a:endParaRPr lang="ru-RU" sz="3600" u="sng" dirty="0">
              <a:solidFill>
                <a:schemeClr val="tx1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000108"/>
            <a:ext cx="8215370" cy="2643206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</a:rPr>
              <a:t>1. Курский государственный областной музей археологии;</a:t>
            </a:r>
          </a:p>
          <a:p>
            <a:pPr algn="l"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</a:rPr>
              <a:t>2.  Военно-исторический музей Курской        битвы;</a:t>
            </a:r>
          </a:p>
          <a:p>
            <a:pPr algn="l"/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571876"/>
            <a:ext cx="3762689" cy="2820117"/>
          </a:xfrm>
          <a:prstGeom prst="rect">
            <a:avLst/>
          </a:prstGeom>
          <a:noFill/>
          <a:ln w="9525">
            <a:solidFill>
              <a:schemeClr val="tx1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3500438"/>
            <a:ext cx="4929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</a:rPr>
              <a:t>3.  Краеведческий музей;</a:t>
            </a:r>
          </a:p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</a:rPr>
              <a:t>4. «Юные защитники Родины»;</a:t>
            </a:r>
          </a:p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rgbClr val="002060"/>
                </a:solidFill>
              </a:rPr>
              <a:t>5.  Литературный музей.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Музеи </a:t>
            </a:r>
            <a:r>
              <a:rPr lang="ru-RU" sz="3600" dirty="0" err="1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кУРСКА</a:t>
            </a:r>
            <a:endParaRPr lang="ru-RU" sz="3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286808" cy="64294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Задание: </a:t>
            </a:r>
            <a:r>
              <a:rPr lang="ru-RU" b="1" i="1" dirty="0" smtClean="0">
                <a:solidFill>
                  <a:schemeClr val="tx1">
                    <a:lumMod val="10000"/>
                  </a:schemeClr>
                </a:solidFill>
              </a:rPr>
              <a:t>соотнести описание музея с его названием.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643050"/>
          <a:ext cx="8215370" cy="464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685"/>
                <a:gridCol w="4107685"/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</a:rPr>
                        <a:t>Название музея</a:t>
                      </a:r>
                      <a:endParaRPr lang="ru-RU" sz="2400" i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</a:rPr>
                        <a:t>Основное</a:t>
                      </a:r>
                      <a:r>
                        <a:rPr lang="ru-RU" sz="2400" i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</a:rPr>
                        <a:t> описание</a:t>
                      </a:r>
                      <a:endParaRPr lang="ru-RU" sz="2400" i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1. Курский государственный</a:t>
                      </a:r>
                      <a:r>
                        <a:rPr lang="ru-RU" sz="2000" b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областной</a:t>
                      </a:r>
                      <a:r>
                        <a:rPr lang="ru-RU" sz="2000" b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музей археологии.</a:t>
                      </a:r>
                      <a:endParaRPr lang="ru-RU" sz="20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sz="36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2.</a:t>
                      </a:r>
                      <a:r>
                        <a:rPr lang="ru-RU" sz="2000" b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Военно-исторический музей Курской битвы.</a:t>
                      </a:r>
                      <a:endParaRPr lang="ru-RU" sz="20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36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3. </a:t>
                      </a:r>
                      <a:r>
                        <a:rPr lang="ru-RU" sz="2000" b="1" u="sng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Краеведческий музей.</a:t>
                      </a:r>
                      <a:endParaRPr lang="ru-RU" sz="2000" b="1" u="sng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1</a:t>
                      </a:r>
                      <a:endParaRPr lang="ru-RU" sz="36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4. «Юные</a:t>
                      </a:r>
                      <a:r>
                        <a:rPr lang="ru-RU" sz="2000" b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защитники Родины».</a:t>
                      </a:r>
                      <a:endParaRPr lang="ru-RU" sz="20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sz="36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5.</a:t>
                      </a:r>
                      <a:r>
                        <a:rPr lang="ru-RU" sz="2000" b="1" baseline="0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Литературный музей.</a:t>
                      </a:r>
                      <a:endParaRPr lang="ru-RU" sz="20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ln>
                            <a:solidFill>
                              <a:schemeClr val="tx1">
                                <a:lumMod val="1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sz="3600" b="1" dirty="0">
                        <a:ln>
                          <a:solidFill>
                            <a:schemeClr val="tx1">
                              <a:lumMod val="10000"/>
                            </a:schemeClr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428604"/>
            <a:ext cx="4071966" cy="107157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10000"/>
                  </a:schemeClr>
                </a:solidFill>
                <a:effectLst/>
                <a:latin typeface="Cambria Math" pitchFamily="18" charset="0"/>
                <a:ea typeface="Cambria Math" pitchFamily="18" charset="0"/>
              </a:rPr>
              <a:t>Про времена далёкие</a:t>
            </a:r>
            <a:endParaRPr lang="ru-RU" sz="3200" dirty="0">
              <a:solidFill>
                <a:schemeClr val="tx1">
                  <a:lumMod val="10000"/>
                </a:schemeClr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 descr="D:\мама\ЭВРИКА 2010 - 2011\Музей Деревограда - третье заседание\ПРЕЗЕНТАЦИЯ\content\музей дер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14290"/>
            <a:ext cx="4331411" cy="5000660"/>
          </a:xfrm>
          <a:prstGeom prst="rect">
            <a:avLst/>
          </a:prstGeom>
          <a:solidFill>
            <a:schemeClr val="accent4"/>
          </a:solidFill>
          <a:ln>
            <a:solidFill>
              <a:schemeClr val="tx1">
                <a:lumMod val="10000"/>
              </a:schemeClr>
            </a:solidFill>
          </a:ln>
        </p:spPr>
      </p:pic>
      <p:pic>
        <p:nvPicPr>
          <p:cNvPr id="1027" name="Picture 3" descr="D:\мама\ЭВРИКА 2010 - 2011\Музей Деревограда - третье заседание\ПРЕЗЕНТАЦИЯ\content\крылечко музея дер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4"/>
            <a:ext cx="3814048" cy="4572032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357850" cy="41434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tx1">
                    <a:lumMod val="10000"/>
                  </a:schemeClr>
                </a:solidFill>
                <a:effectLst/>
                <a:latin typeface="+mn-lt"/>
              </a:rPr>
              <a:t>Музей дерева </a:t>
            </a:r>
            <a:endParaRPr lang="ru-RU" sz="2800" dirty="0">
              <a:solidFill>
                <a:schemeClr val="tx1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642918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2060"/>
                </a:solidFill>
              </a:rPr>
              <a:t>Каким было жилище человека?</a:t>
            </a:r>
            <a:endParaRPr lang="ru-RU" sz="3200" b="1" i="1" u="sng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мама\ЭВРИКА 2010 - 2011\Музей Деревограда - третье заседание\ПРЕЗЕНТАЦИЯ\content\вход в логово звер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929195" cy="3696897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57290" y="571501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10000"/>
                  </a:schemeClr>
                </a:solidFill>
              </a:rPr>
              <a:t>Вход в логово.</a:t>
            </a:r>
            <a:endParaRPr lang="ru-RU" sz="28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7" name="Picture 3" descr="D:\мама\ЭВРИКА 2010 - 2011\Музей Деревограда - третье заседание\ПРЕЗЕНТАЦИЯ\content\первый челове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428736"/>
            <a:ext cx="3000397" cy="5000660"/>
          </a:xfrm>
          <a:prstGeom prst="rect">
            <a:avLst/>
          </a:prstGeom>
          <a:noFill/>
          <a:ln>
            <a:solidFill>
              <a:schemeClr val="tx1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rgbClr val="F6C120"/>
      </a:dk1>
      <a:lt1>
        <a:srgbClr val="FDF0C9"/>
      </a:lt1>
      <a:dk2>
        <a:srgbClr val="FCE8AF"/>
      </a:dk2>
      <a:lt2>
        <a:srgbClr val="FADE8A"/>
      </a:lt2>
      <a:accent1>
        <a:srgbClr val="FADA7A"/>
      </a:accent1>
      <a:accent2>
        <a:srgbClr val="FDF0C9"/>
      </a:accent2>
      <a:accent3>
        <a:srgbClr val="FCE8AF"/>
      </a:accent3>
      <a:accent4>
        <a:srgbClr val="F6C120"/>
      </a:accent4>
      <a:accent5>
        <a:srgbClr val="FADA7A"/>
      </a:accent5>
      <a:accent6>
        <a:srgbClr val="F9D979"/>
      </a:accent6>
      <a:hlink>
        <a:srgbClr val="FADA7A"/>
      </a:hlink>
      <a:folHlink>
        <a:srgbClr val="C8980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902</TotalTime>
  <Words>520</Words>
  <Application>Microsoft Office PowerPoint</Application>
  <PresentationFormat>Экран (4:3)</PresentationFormat>
  <Paragraphs>110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Детское исследовательское общество  </vt:lpstr>
      <vt:lpstr>Слайд 2</vt:lpstr>
      <vt:lpstr>Слайд 3</vt:lpstr>
      <vt:lpstr>Слайд 4</vt:lpstr>
      <vt:lpstr>Слайд 5</vt:lpstr>
      <vt:lpstr>Музеи кУРСКА</vt:lpstr>
      <vt:lpstr>Музеи кУРСКА</vt:lpstr>
      <vt:lpstr>Про времена далёкие</vt:lpstr>
      <vt:lpstr> Музей дерева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Кабы не липа да береста, так мужик бы рассыпался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Детское исследовательское общество  «ЭВРИКА»</dc:title>
  <dc:creator>Домашний</dc:creator>
  <cp:lastModifiedBy>User</cp:lastModifiedBy>
  <cp:revision>163</cp:revision>
  <dcterms:created xsi:type="dcterms:W3CDTF">2011-01-27T18:29:48Z</dcterms:created>
  <dcterms:modified xsi:type="dcterms:W3CDTF">2015-10-24T12:35:17Z</dcterms:modified>
</cp:coreProperties>
</file>