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72" r:id="rId4"/>
    <p:sldId id="258" r:id="rId5"/>
    <p:sldId id="259" r:id="rId6"/>
    <p:sldId id="280" r:id="rId7"/>
    <p:sldId id="292" r:id="rId8"/>
    <p:sldId id="257" r:id="rId9"/>
    <p:sldId id="261" r:id="rId10"/>
    <p:sldId id="291" r:id="rId11"/>
    <p:sldId id="262" r:id="rId12"/>
    <p:sldId id="282" r:id="rId13"/>
    <p:sldId id="274" r:id="rId14"/>
    <p:sldId id="277" r:id="rId15"/>
    <p:sldId id="281" r:id="rId16"/>
    <p:sldId id="283" r:id="rId17"/>
    <p:sldId id="290" r:id="rId18"/>
    <p:sldId id="285" r:id="rId19"/>
    <p:sldId id="288" r:id="rId20"/>
    <p:sldId id="286" r:id="rId21"/>
    <p:sldId id="269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F8A"/>
    <a:srgbClr val="2B5B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9FA6-B48D-4783-92DB-149FBDE65A42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DF550-FCCD-4C6B-928F-61601EA33B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Слайд №17: Обсуждаем</a:t>
            </a:r>
            <a:r>
              <a:rPr lang="ru-RU" baseline="0" dirty="0" smtClean="0"/>
              <a:t> пункты 1, 2 слайда и по очереди переходим по ссылке «1», «2», «3». После обсуждения пункта 3 снова переходим по ссылкам «1», «2», «3». После обсуждения пунктов 4 и 5 переходим по кнопке внизу справа на слайд №21.</a:t>
            </a:r>
          </a:p>
          <a:p>
            <a:r>
              <a:rPr lang="ru-RU" baseline="0" dirty="0" smtClean="0"/>
              <a:t>Слайды 18,19,20: Выход из слайда через кнопку управления справа внизу.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F550-FCCD-4C6B-928F-61601EA33B54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Выход из слайда через </a:t>
            </a:r>
            <a:r>
              <a:rPr lang="ru-RU" smtClean="0"/>
              <a:t>кнопку управления внизу </a:t>
            </a:r>
            <a:r>
              <a:rPr lang="ru-RU" dirty="0" smtClean="0"/>
              <a:t>справа.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F550-FCCD-4C6B-928F-61601EA33B54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Выход из слайда через кнопку управления внизу справа.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F550-FCCD-4C6B-928F-61601EA33B54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Выход из слайда через кнопку управления внизу справа.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F550-FCCD-4C6B-928F-61601EA33B54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F550-FCCD-4C6B-928F-61601EA33B54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FE51-B269-4996-9E6C-650310C0C41B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FA86-9210-4774-A5AF-299762218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FE51-B269-4996-9E6C-650310C0C41B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FA86-9210-4774-A5AF-299762218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FE51-B269-4996-9E6C-650310C0C41B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FA86-9210-4774-A5AF-299762218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FE51-B269-4996-9E6C-650310C0C41B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FA86-9210-4774-A5AF-299762218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FE51-B269-4996-9E6C-650310C0C41B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FA86-9210-4774-A5AF-299762218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FE51-B269-4996-9E6C-650310C0C41B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FA86-9210-4774-A5AF-299762218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FE51-B269-4996-9E6C-650310C0C41B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FA86-9210-4774-A5AF-299762218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FE51-B269-4996-9E6C-650310C0C41B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FA86-9210-4774-A5AF-299762218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FE51-B269-4996-9E6C-650310C0C41B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FA86-9210-4774-A5AF-299762218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FE51-B269-4996-9E6C-650310C0C41B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FA86-9210-4774-A5AF-299762218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FE51-B269-4996-9E6C-650310C0C41B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FA86-9210-4774-A5AF-299762218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FE51-B269-4996-9E6C-650310C0C41B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FA86-9210-4774-A5AF-299762218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8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k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2714643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96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Объем      конуса</a:t>
            </a:r>
            <a:endParaRPr lang="ru-RU" sz="96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4238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« Если 100мл. мороженого стоит 100 рублей, а у нас в кармане меньше, то какую величину необходимо высчитать, чтобы все- таки купить мороженое?».</a:t>
            </a:r>
            <a:endParaRPr lang="ru-RU" sz="2800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5357850" cy="52864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71678"/>
            <a:ext cx="4281518" cy="46434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9322" y="1428736"/>
            <a:ext cx="2714644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k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714356"/>
            <a:ext cx="6500858" cy="5429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Докажем факт вычисления объема конуса, применяя знания интеграла.</a:t>
            </a:r>
            <a:r>
              <a:rPr lang="en-US" sz="4000" dirty="0" smtClean="0"/>
              <a:t> 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429132"/>
            <a:ext cx="464347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</a:t>
            </a:r>
            <a:b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Рассуждаем?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571480"/>
            <a:ext cx="5000628" cy="62865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Что необходимо измерить у конуса для нахождения его объема?</a:t>
            </a:r>
          </a:p>
          <a:p>
            <a:r>
              <a:rPr lang="ru-RU" dirty="0" smtClean="0"/>
              <a:t>2. Зная радиус основания и объем, что можно найти у конуса?</a:t>
            </a:r>
          </a:p>
          <a:p>
            <a:r>
              <a:rPr lang="ru-RU" dirty="0" smtClean="0"/>
              <a:t>3. Зная высоту и объем, что можно определить у конуса?</a:t>
            </a:r>
          </a:p>
          <a:p>
            <a:r>
              <a:rPr lang="ru-RU" dirty="0" smtClean="0"/>
              <a:t>4. Если известна образующая и радиус основания, можно ли определить объем конуса?</a:t>
            </a:r>
          </a:p>
          <a:p>
            <a:r>
              <a:rPr lang="ru-RU" dirty="0" smtClean="0"/>
              <a:t>5. С объемом какого многогранника можно сравнить общую формулу вычисления объема конуса?</a:t>
            </a:r>
          </a:p>
          <a:p>
            <a:r>
              <a:rPr lang="ru-RU" dirty="0" smtClean="0"/>
              <a:t>6. Что общего и отличительного в этих формулах?</a:t>
            </a:r>
          </a:p>
          <a:p>
            <a:r>
              <a:rPr lang="ru-RU" dirty="0" smtClean="0"/>
              <a:t>7. Площадь круга через радиус?</a:t>
            </a:r>
          </a:p>
          <a:p>
            <a:r>
              <a:rPr lang="ru-RU" dirty="0" smtClean="0"/>
              <a:t>8. Площадь круга через диаметр?</a:t>
            </a:r>
            <a:endParaRPr lang="ru-RU" dirty="0"/>
          </a:p>
        </p:txBody>
      </p:sp>
      <p:pic>
        <p:nvPicPr>
          <p:cNvPr id="6" name="Содержимое 5" descr="30k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628" y="0"/>
            <a:ext cx="4143372" cy="3929089"/>
          </a:xfrm>
        </p:spPr>
      </p:pic>
      <p:sp>
        <p:nvSpPr>
          <p:cNvPr id="8" name="Прямоугольник 7"/>
          <p:cNvSpPr/>
          <p:nvPr/>
        </p:nvSpPr>
        <p:spPr>
          <a:xfrm>
            <a:off x="5286380" y="5286388"/>
            <a:ext cx="3500462" cy="12144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9. Объем конуса?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</a:t>
            </a:r>
            <a:r>
              <a:rPr lang="en-US" sz="3200" b="1" dirty="0" smtClean="0"/>
              <a:t>B</a:t>
            </a:r>
            <a:endParaRPr lang="ru-RU" sz="3200" b="1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</a:t>
            </a:r>
            <a:r>
              <a:rPr lang="en-US" dirty="0" smtClean="0"/>
              <a:t>         </a:t>
            </a:r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r>
              <a:rPr lang="en-US" dirty="0" smtClean="0"/>
              <a:t>                   </a:t>
            </a:r>
            <a:r>
              <a:rPr lang="en-US" sz="3200" b="1" dirty="0" smtClean="0"/>
              <a:t>h</a:t>
            </a:r>
            <a:r>
              <a:rPr lang="en-US" dirty="0" smtClean="0"/>
              <a:t>             </a:t>
            </a:r>
            <a:r>
              <a:rPr lang="ru-RU" dirty="0" smtClean="0"/>
              <a:t> </a:t>
            </a:r>
            <a:endParaRPr lang="en-US" sz="3200" b="1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sz="3200" b="1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3200" b="1" dirty="0" smtClean="0"/>
              <a:t>A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              O                  </a:t>
            </a:r>
            <a:r>
              <a:rPr lang="en-US" sz="3200" b="1" dirty="0" smtClean="0"/>
              <a:t>C</a:t>
            </a:r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95536" y="4653136"/>
            <a:ext cx="2952328" cy="72008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Упражнение 1.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>
            <a:endCxn id="8" idx="2"/>
          </p:cNvCxnSpPr>
          <p:nvPr/>
        </p:nvCxnSpPr>
        <p:spPr>
          <a:xfrm flipH="1">
            <a:off x="395536" y="2204864"/>
            <a:ext cx="1440160" cy="2808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857356" y="2214554"/>
            <a:ext cx="1512168" cy="2808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35696" y="2204864"/>
            <a:ext cx="0" cy="2808312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8" idx="2"/>
            <a:endCxn id="8" idx="6"/>
          </p:cNvCxnSpPr>
          <p:nvPr/>
        </p:nvCxnSpPr>
        <p:spPr>
          <a:xfrm>
            <a:off x="395536" y="5013176"/>
            <a:ext cx="2952328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одержимое 23"/>
          <p:cNvSpPr>
            <a:spLocks noGrp="1"/>
          </p:cNvSpPr>
          <p:nvPr>
            <p:ph sz="half" idx="2"/>
          </p:nvPr>
        </p:nvSpPr>
        <p:spPr>
          <a:xfrm>
            <a:off x="4648200" y="4221088"/>
            <a:ext cx="4038600" cy="19442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Поставим вопрос к задаче и решим.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1628800"/>
            <a:ext cx="38884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 = 13</a:t>
            </a:r>
          </a:p>
          <a:p>
            <a:pPr algn="ctr"/>
            <a:r>
              <a:rPr lang="en-US" sz="4000" b="1" dirty="0" smtClean="0"/>
              <a:t>r = 5</a:t>
            </a:r>
            <a:endParaRPr lang="ru-RU" sz="4000" b="1" dirty="0"/>
          </a:p>
        </p:txBody>
      </p:sp>
      <p:sp>
        <p:nvSpPr>
          <p:cNvPr id="11" name="Овал 10"/>
          <p:cNvSpPr/>
          <p:nvPr/>
        </p:nvSpPr>
        <p:spPr>
          <a:xfrm>
            <a:off x="2214546" y="4714884"/>
            <a:ext cx="500066" cy="5715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ru-RU" sz="3200" b="1" dirty="0"/>
          </a:p>
        </p:txBody>
      </p:sp>
      <p:sp>
        <p:nvSpPr>
          <p:cNvPr id="13" name="Овал 12"/>
          <p:cNvSpPr/>
          <p:nvPr/>
        </p:nvSpPr>
        <p:spPr>
          <a:xfrm>
            <a:off x="2987824" y="3501008"/>
            <a:ext cx="504056" cy="5040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85010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Задача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124744"/>
            <a:ext cx="4788024" cy="5733256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Доказать, что если треугольник АВС вращать вокруг стороны ВС = а, то </a:t>
            </a:r>
            <a:r>
              <a:rPr lang="en-US" sz="3200" b="1" dirty="0" smtClean="0"/>
              <a:t>V</a:t>
            </a:r>
            <a:r>
              <a:rPr lang="ru-RU" sz="3200" b="1" dirty="0" smtClean="0"/>
              <a:t> полученного тела можно вычислить по формуле: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Где </a:t>
            </a:r>
            <a:r>
              <a:rPr lang="en-US" sz="3200" b="1" dirty="0" smtClean="0"/>
              <a:t>Q – </a:t>
            </a:r>
            <a:r>
              <a:rPr lang="ru-RU" sz="3200" b="1" dirty="0" smtClean="0"/>
              <a:t>площадь треугольника АВС.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42910" y="3857628"/>
            <a:ext cx="3357586" cy="78581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2"/>
            <a:endCxn id="5" idx="6"/>
          </p:cNvCxnSpPr>
          <p:nvPr/>
        </p:nvCxnSpPr>
        <p:spPr>
          <a:xfrm rot="10800000" flipH="1">
            <a:off x="642910" y="4250537"/>
            <a:ext cx="3357586" cy="158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69043" y="3302801"/>
            <a:ext cx="4214842" cy="3808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1660901" y="1910943"/>
            <a:ext cx="3036115" cy="1643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2"/>
          </p:cNvCxnSpPr>
          <p:nvPr/>
        </p:nvCxnSpPr>
        <p:spPr>
          <a:xfrm rot="5400000">
            <a:off x="-17891" y="1875223"/>
            <a:ext cx="3036115" cy="17145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21439" y="2607463"/>
            <a:ext cx="3357586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5" idx="6"/>
          </p:cNvCxnSpPr>
          <p:nvPr/>
        </p:nvCxnSpPr>
        <p:spPr>
          <a:xfrm flipV="1">
            <a:off x="2428860" y="4250537"/>
            <a:ext cx="1571636" cy="11072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5" idx="2"/>
          </p:cNvCxnSpPr>
          <p:nvPr/>
        </p:nvCxnSpPr>
        <p:spPr>
          <a:xfrm rot="10800000">
            <a:off x="642910" y="4250538"/>
            <a:ext cx="1785950" cy="11072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1643042" y="4643446"/>
            <a:ext cx="785818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149080"/>
            <a:ext cx="2232248" cy="108012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644008" cy="68580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en-US" dirty="0" smtClean="0"/>
              <a:t>   D</a:t>
            </a:r>
            <a:r>
              <a:rPr lang="ru-RU" dirty="0" smtClean="0"/>
              <a:t>                        О                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С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Рассмотрим варианты расположения </a:t>
            </a:r>
            <a:r>
              <a:rPr lang="el-GR" b="1" i="1" dirty="0" smtClean="0"/>
              <a:t>Δ</a:t>
            </a:r>
            <a:r>
              <a:rPr lang="en-US" b="1" i="1" dirty="0" smtClean="0"/>
              <a:t>CBA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412776"/>
            <a:ext cx="1800200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Δ</a:t>
            </a:r>
            <a:r>
              <a:rPr lang="en-US" sz="4000" b="1" dirty="0" smtClean="0">
                <a:solidFill>
                  <a:schemeClr val="tx1"/>
                </a:solidFill>
              </a:rPr>
              <a:t>CBA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085184"/>
            <a:ext cx="2304256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</a:t>
            </a:r>
            <a:r>
              <a:rPr lang="en-US" sz="2400" b="1" dirty="0" smtClean="0">
                <a:solidFill>
                  <a:schemeClr val="tx1"/>
                </a:solidFill>
              </a:rPr>
              <a:t>B</a:t>
            </a:r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r>
              <a:rPr lang="en-US" dirty="0" smtClean="0"/>
              <a:t>       </a:t>
            </a:r>
            <a:r>
              <a:rPr lang="en-US" sz="2400" b="1" dirty="0" smtClean="0">
                <a:solidFill>
                  <a:schemeClr val="tx1"/>
                </a:solidFill>
              </a:rPr>
              <a:t>C                  A</a:t>
            </a:r>
            <a:endParaRPr lang="en-US" sz="24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5085184"/>
            <a:ext cx="2304256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           B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          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         C              A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5085184"/>
            <a:ext cx="2160240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     </a:t>
            </a:r>
            <a:r>
              <a:rPr lang="en-US" sz="2400" b="1" dirty="0" smtClean="0">
                <a:solidFill>
                  <a:schemeClr val="tx1"/>
                </a:solidFill>
              </a:rPr>
              <a:t>B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     C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    A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331640" y="2564904"/>
            <a:ext cx="3492388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8024" y="2636912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</p:cNvCxnSpPr>
          <p:nvPr/>
        </p:nvCxnSpPr>
        <p:spPr>
          <a:xfrm>
            <a:off x="4752020" y="2564904"/>
            <a:ext cx="3132348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ый треугольник 19"/>
          <p:cNvSpPr/>
          <p:nvPr/>
        </p:nvSpPr>
        <p:spPr>
          <a:xfrm>
            <a:off x="971600" y="5301208"/>
            <a:ext cx="1152128" cy="1080120"/>
          </a:xfrm>
          <a:prstGeom prst="rtTriangl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20530810">
            <a:off x="4588730" y="5093827"/>
            <a:ext cx="790758" cy="1356119"/>
          </a:xfrm>
          <a:prstGeom prst="triangl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4077072"/>
            <a:ext cx="239165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1. ∟С=90° </a:t>
            </a:r>
            <a:endParaRPr lang="ru-RU" sz="4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43306" y="4077072"/>
            <a:ext cx="236885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2. ∟С</a:t>
            </a:r>
            <a:r>
              <a:rPr lang="en-US" sz="4000" b="1" dirty="0" smtClean="0"/>
              <a:t>&lt;</a:t>
            </a:r>
            <a:r>
              <a:rPr lang="ru-RU" sz="4000" b="1" dirty="0" smtClean="0"/>
              <a:t>90° </a:t>
            </a:r>
            <a:endParaRPr lang="ru-RU" sz="4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72264" y="4005064"/>
            <a:ext cx="239222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 smtClean="0"/>
              <a:t>3. ∟С&gt;90°</a:t>
            </a:r>
            <a:endParaRPr lang="ru-RU" sz="4000" b="1" dirty="0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4028234">
            <a:off x="6813525" y="5727346"/>
            <a:ext cx="1540527" cy="509888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6" grpId="0" animBg="1"/>
      <p:bldP spid="17" grpId="0" animBg="1"/>
      <p:bldP spid="18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Решение: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1. Определим полученное тело.</a:t>
            </a:r>
          </a:p>
          <a:p>
            <a:r>
              <a:rPr lang="ru-RU" sz="4000" dirty="0" smtClean="0"/>
              <a:t>2. Определим из объемов каких тел складывается полученное тело? </a:t>
            </a:r>
            <a:r>
              <a:rPr lang="en-US" sz="4000" dirty="0" smtClean="0"/>
              <a:t>V = </a:t>
            </a:r>
            <a:r>
              <a:rPr lang="ru-RU" sz="4000" dirty="0" smtClean="0"/>
              <a:t>?</a:t>
            </a:r>
          </a:p>
          <a:p>
            <a:endParaRPr lang="ru-RU" sz="4000" dirty="0" smtClean="0"/>
          </a:p>
          <a:p>
            <a:r>
              <a:rPr lang="ru-RU" sz="4000" dirty="0" smtClean="0"/>
              <a:t>3. Из формулы вычисления площади треугольника определим </a:t>
            </a:r>
            <a:r>
              <a:rPr lang="en-US" sz="4000" dirty="0" smtClean="0"/>
              <a:t>r</a:t>
            </a:r>
            <a:r>
              <a:rPr lang="ru-RU" sz="4000" dirty="0" smtClean="0"/>
              <a:t> и </a:t>
            </a:r>
            <a:r>
              <a:rPr lang="en-US" sz="4000" dirty="0" smtClean="0"/>
              <a:t>r².</a:t>
            </a:r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4. Подставим найденный </a:t>
            </a:r>
            <a:r>
              <a:rPr lang="en-US" sz="4000" dirty="0" smtClean="0"/>
              <a:t>r²</a:t>
            </a:r>
            <a:r>
              <a:rPr lang="ru-RU" sz="4000" dirty="0" smtClean="0"/>
              <a:t> в формулу объема </a:t>
            </a:r>
            <a:r>
              <a:rPr lang="en-US" sz="4000" dirty="0" smtClean="0"/>
              <a:t>V</a:t>
            </a:r>
            <a:r>
              <a:rPr lang="ru-RU" sz="4000" dirty="0" smtClean="0"/>
              <a:t>. </a:t>
            </a:r>
          </a:p>
          <a:p>
            <a:r>
              <a:rPr lang="ru-RU" sz="4000" dirty="0" smtClean="0"/>
              <a:t>5. Формула доказана.</a:t>
            </a:r>
            <a:endParaRPr lang="ru-RU" sz="4000" dirty="0"/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1000100" y="2500306"/>
            <a:ext cx="792088" cy="720080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3786182" y="2500306"/>
            <a:ext cx="792088" cy="720080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6572264" y="2500306"/>
            <a:ext cx="720080" cy="648072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286256"/>
            <a:ext cx="3214710" cy="71438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500702"/>
            <a:ext cx="3105157" cy="642942"/>
          </a:xfrm>
          <a:prstGeom prst="rect">
            <a:avLst/>
          </a:prstGeom>
          <a:noFill/>
        </p:spPr>
      </p:pic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8215338" y="6143644"/>
            <a:ext cx="571504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</a:t>
            </a:r>
            <a:r>
              <a:rPr lang="ru-RU" b="1" dirty="0" smtClean="0"/>
              <a:t>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</a:t>
            </a:r>
            <a:r>
              <a:rPr lang="en-US" b="1" dirty="0" smtClean="0"/>
              <a:t>D</a:t>
            </a:r>
            <a:r>
              <a:rPr lang="en-US" dirty="0" smtClean="0"/>
              <a:t>                                               </a:t>
            </a:r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139952" y="260648"/>
            <a:ext cx="864096" cy="7920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1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43808" y="5013176"/>
            <a:ext cx="4032448" cy="115212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4716016" y="1700808"/>
            <a:ext cx="144016" cy="381642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2"/>
            <a:endCxn id="5" idx="6"/>
          </p:cNvCxnSpPr>
          <p:nvPr/>
        </p:nvCxnSpPr>
        <p:spPr>
          <a:xfrm>
            <a:off x="2843808" y="5589240"/>
            <a:ext cx="4032448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2"/>
          </p:cNvCxnSpPr>
          <p:nvPr/>
        </p:nvCxnSpPr>
        <p:spPr>
          <a:xfrm flipH="1">
            <a:off x="2843808" y="1700808"/>
            <a:ext cx="1872208" cy="38884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5" idx="6"/>
          </p:cNvCxnSpPr>
          <p:nvPr/>
        </p:nvCxnSpPr>
        <p:spPr>
          <a:xfrm>
            <a:off x="4716016" y="1700808"/>
            <a:ext cx="2160240" cy="38884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644008" y="5877272"/>
            <a:ext cx="576064" cy="64807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16200000" flipH="1">
            <a:off x="4860032" y="4941168"/>
            <a:ext cx="648072" cy="648072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8100392" y="6093296"/>
            <a:ext cx="648072" cy="576064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214422"/>
            <a:ext cx="3571900" cy="1214443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286124"/>
            <a:ext cx="292895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/>
              <a:t>                           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en-US" sz="3200" b="1" dirty="0" smtClean="0"/>
              <a:t>   D</a:t>
            </a:r>
            <a:r>
              <a:rPr lang="ru-RU" sz="3200" b="1" dirty="0" smtClean="0"/>
              <a:t>                    О              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/>
              <a:t>                           С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>
            <a:normAutofit/>
          </a:bodyPr>
          <a:lstStyle/>
          <a:p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42910" y="3857628"/>
            <a:ext cx="3357586" cy="78581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2"/>
            <a:endCxn id="5" idx="6"/>
          </p:cNvCxnSpPr>
          <p:nvPr/>
        </p:nvCxnSpPr>
        <p:spPr>
          <a:xfrm rot="10800000" flipH="1">
            <a:off x="642910" y="4250537"/>
            <a:ext cx="3357586" cy="158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69043" y="3302801"/>
            <a:ext cx="4214842" cy="3808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1660901" y="1910943"/>
            <a:ext cx="3036115" cy="1643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2"/>
          </p:cNvCxnSpPr>
          <p:nvPr/>
        </p:nvCxnSpPr>
        <p:spPr>
          <a:xfrm rot="5400000">
            <a:off x="-17891" y="1875223"/>
            <a:ext cx="3036115" cy="17145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21439" y="2607463"/>
            <a:ext cx="3357586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5" idx="6"/>
          </p:cNvCxnSpPr>
          <p:nvPr/>
        </p:nvCxnSpPr>
        <p:spPr>
          <a:xfrm flipV="1">
            <a:off x="2428860" y="4250537"/>
            <a:ext cx="1571636" cy="11072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5" idx="2"/>
          </p:cNvCxnSpPr>
          <p:nvPr/>
        </p:nvCxnSpPr>
        <p:spPr>
          <a:xfrm rot="10800000">
            <a:off x="642910" y="4250538"/>
            <a:ext cx="1785950" cy="11072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1643042" y="4643446"/>
            <a:ext cx="785818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уга 15"/>
          <p:cNvSpPr/>
          <p:nvPr/>
        </p:nvSpPr>
        <p:spPr>
          <a:xfrm>
            <a:off x="2051720" y="4869160"/>
            <a:ext cx="720080" cy="432048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83968" y="404664"/>
            <a:ext cx="936104" cy="936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2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483768" y="3717032"/>
            <a:ext cx="504056" cy="43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O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Управляющая кнопка: настраиваемая 20">
            <a:hlinkClick r:id="rId3" action="ppaction://hlinksldjump" highlightClick="1"/>
          </p:cNvPr>
          <p:cNvSpPr/>
          <p:nvPr/>
        </p:nvSpPr>
        <p:spPr>
          <a:xfrm>
            <a:off x="7956376" y="6093296"/>
            <a:ext cx="576064" cy="576064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428868"/>
            <a:ext cx="4929222" cy="1285884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786190"/>
            <a:ext cx="2767017" cy="957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6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sz="6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 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связано изображение 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1 слайде и 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название темы урока 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6115" y="0"/>
            <a:ext cx="3143273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</a:t>
            </a:r>
            <a:r>
              <a:rPr lang="ru-RU" dirty="0" smtClean="0"/>
              <a:t>   </a:t>
            </a:r>
            <a:r>
              <a:rPr lang="en-US" dirty="0" smtClean="0"/>
              <a:t>D                                O                       A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355976" y="188640"/>
            <a:ext cx="792088" cy="7200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3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95736" y="4725144"/>
            <a:ext cx="5112568" cy="100811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72000" y="1417638"/>
            <a:ext cx="144016" cy="3739554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" idx="2"/>
            <a:endCxn id="5" idx="6"/>
          </p:cNvCxnSpPr>
          <p:nvPr/>
        </p:nvCxnSpPr>
        <p:spPr>
          <a:xfrm>
            <a:off x="2195736" y="5229200"/>
            <a:ext cx="5112568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123728" y="1417638"/>
            <a:ext cx="2448272" cy="37395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5" idx="6"/>
          </p:cNvCxnSpPr>
          <p:nvPr/>
        </p:nvCxnSpPr>
        <p:spPr>
          <a:xfrm>
            <a:off x="4572000" y="1417638"/>
            <a:ext cx="2736304" cy="38115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123728" y="3933056"/>
            <a:ext cx="2592288" cy="1224136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5" idx="6"/>
          </p:cNvCxnSpPr>
          <p:nvPr/>
        </p:nvCxnSpPr>
        <p:spPr>
          <a:xfrm>
            <a:off x="4716016" y="3933056"/>
            <a:ext cx="2592288" cy="1296144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3851920" y="3501008"/>
            <a:ext cx="648072" cy="64807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644008" y="5517232"/>
            <a:ext cx="648072" cy="64807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O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2" name="Дуга 21"/>
          <p:cNvSpPr/>
          <p:nvPr/>
        </p:nvSpPr>
        <p:spPr>
          <a:xfrm>
            <a:off x="4139952" y="3501008"/>
            <a:ext cx="1008112" cy="144016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rId3" action="ppaction://hlinksldjump" highlightClick="1"/>
          </p:cNvPr>
          <p:cNvSpPr/>
          <p:nvPr/>
        </p:nvSpPr>
        <p:spPr>
          <a:xfrm>
            <a:off x="8028384" y="6093296"/>
            <a:ext cx="576064" cy="50405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356"/>
            <a:ext cx="4286280" cy="100013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000240"/>
            <a:ext cx="2714644" cy="957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21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000496" y="857232"/>
            <a:ext cx="4929222" cy="57864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Домашнее задание.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0"/>
            <a:ext cx="1214446" cy="125386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428992" y="1142984"/>
            <a:ext cx="2571768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Подведем</a:t>
            </a:r>
          </a:p>
          <a:p>
            <a:pPr algn="ctr"/>
            <a:r>
              <a:rPr lang="ru-RU" sz="3200" b="1" dirty="0" smtClean="0"/>
              <a:t>итоги</a:t>
            </a:r>
            <a:endParaRPr lang="ru-RU" sz="3200" b="1" dirty="0"/>
          </a:p>
        </p:txBody>
      </p:sp>
      <p:sp>
        <p:nvSpPr>
          <p:cNvPr id="7" name="Овал 6"/>
          <p:cNvSpPr/>
          <p:nvPr/>
        </p:nvSpPr>
        <p:spPr>
          <a:xfrm rot="17477152">
            <a:off x="6169792" y="609824"/>
            <a:ext cx="3143240" cy="17859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1. Что означает «конус»?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 rot="19719712">
            <a:off x="5821675" y="3939691"/>
            <a:ext cx="3323232" cy="9286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2. Площадь круга через </a:t>
            </a:r>
            <a:r>
              <a:rPr lang="en-US" sz="2800" b="1" dirty="0" smtClean="0"/>
              <a:t>r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 rot="2143789">
            <a:off x="-253901" y="2744287"/>
            <a:ext cx="3429024" cy="12144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3. Площадь круга через </a:t>
            </a:r>
            <a:r>
              <a:rPr lang="en-US" sz="2800" b="1" dirty="0" smtClean="0"/>
              <a:t>d</a:t>
            </a:r>
            <a:r>
              <a:rPr lang="ru-RU" sz="2800" b="1" dirty="0" smtClean="0"/>
              <a:t>?</a:t>
            </a:r>
          </a:p>
          <a:p>
            <a:pPr algn="ctr"/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142844" y="0"/>
            <a:ext cx="2411760" cy="22860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4. Объем конуса?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5877272"/>
            <a:ext cx="6624736" cy="980728"/>
          </a:xfrm>
          <a:prstGeom prst="rect">
            <a:avLst/>
          </a:prstGeom>
        </p:spPr>
        <p:txBody>
          <a:bodyPr wrap="none">
            <a:prstTxWarp prst="textFadeUp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F90F8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</a:t>
            </a:r>
            <a:r>
              <a:rPr lang="ru-RU" b="1" dirty="0" err="1" smtClean="0">
                <a:ln w="11430"/>
                <a:solidFill>
                  <a:srgbClr val="F90F8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b="1" dirty="0" smtClean="0">
                <a:ln w="11430"/>
                <a:solidFill>
                  <a:srgbClr val="F90F8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 с и б о !</a:t>
            </a:r>
            <a:endParaRPr lang="ru-RU" b="1" dirty="0">
              <a:ln w="11430"/>
              <a:solidFill>
                <a:srgbClr val="F90F8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28926" y="2643182"/>
            <a:ext cx="3528392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Ваша оценка уроку?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9218224">
            <a:off x="-227788" y="4620428"/>
            <a:ext cx="3429024" cy="16430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5. Какая </a:t>
            </a:r>
            <a:r>
              <a:rPr lang="ru-RU" sz="2400" b="1" dirty="0" smtClean="0"/>
              <a:t>из задач вызвала большее затруднение?</a:t>
            </a:r>
            <a:endParaRPr lang="ru-RU" sz="2400" b="1" dirty="0"/>
          </a:p>
        </p:txBody>
      </p:sp>
      <p:sp>
        <p:nvSpPr>
          <p:cNvPr id="14" name="Овал 13"/>
          <p:cNvSpPr/>
          <p:nvPr/>
        </p:nvSpPr>
        <p:spPr>
          <a:xfrm rot="17560674">
            <a:off x="6807891" y="4856483"/>
            <a:ext cx="2709314" cy="15001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6. Меньшее </a:t>
            </a:r>
            <a:r>
              <a:rPr lang="ru-RU" sz="2400" b="1" dirty="0" smtClean="0"/>
              <a:t>затруднение?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k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3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8643997" cy="6429420"/>
          </a:xfrm>
          <a:prstGeom prst="rect">
            <a:avLst/>
          </a:prstGeom>
        </p:spPr>
      </p:pic>
      <p:pic>
        <p:nvPicPr>
          <p:cNvPr id="6" name="Рисунок 5" descr="6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8604"/>
            <a:ext cx="8072494" cy="5929354"/>
          </a:xfrm>
          <a:prstGeom prst="rect">
            <a:avLst/>
          </a:prstGeom>
        </p:spPr>
      </p:pic>
      <p:pic>
        <p:nvPicPr>
          <p:cNvPr id="7" name="Рисунок 6" descr="8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571500"/>
            <a:ext cx="7643866" cy="5715000"/>
          </a:xfrm>
          <a:prstGeom prst="rect">
            <a:avLst/>
          </a:prstGeom>
        </p:spPr>
      </p:pic>
      <p:pic>
        <p:nvPicPr>
          <p:cNvPr id="8" name="Рисунок 7" descr="9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571500"/>
            <a:ext cx="7143800" cy="5715000"/>
          </a:xfrm>
          <a:prstGeom prst="rect">
            <a:avLst/>
          </a:prstGeom>
        </p:spPr>
      </p:pic>
      <p:pic>
        <p:nvPicPr>
          <p:cNvPr id="9" name="Рисунок 8" descr="7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4414" y="785794"/>
            <a:ext cx="6715172" cy="5357850"/>
          </a:xfrm>
          <a:prstGeom prst="rect">
            <a:avLst/>
          </a:prstGeom>
        </p:spPr>
      </p:pic>
      <p:pic>
        <p:nvPicPr>
          <p:cNvPr id="10" name="Рисунок 9" descr="4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4480" y="785794"/>
            <a:ext cx="5929354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 урока.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/>
              <a:t>Формирование умений организовывать учебную деятельность, пользоваться умением самопроверки, реализации новых способов действий через связь с задачами математического анализа на применение интеграла и первообразной и умений применения новых знаний для решения задач на вычисление объема конуса.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План урока.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1. Повторение.</a:t>
            </a:r>
          </a:p>
          <a:p>
            <a:r>
              <a:rPr lang="ru-RU" b="1" dirty="0" smtClean="0"/>
              <a:t>2. Объем конуса. Доказательство формулы вычисления объема конуса через интеграл.</a:t>
            </a:r>
          </a:p>
          <a:p>
            <a:r>
              <a:rPr lang="ru-RU" b="1" dirty="0" smtClean="0"/>
              <a:t>3. Рассуждаем. Закрепление нового материала.</a:t>
            </a:r>
          </a:p>
          <a:p>
            <a:r>
              <a:rPr lang="ru-RU" b="1" dirty="0" smtClean="0"/>
              <a:t>4. Решение задач:</a:t>
            </a:r>
          </a:p>
          <a:p>
            <a:r>
              <a:rPr lang="ru-RU" b="1" dirty="0" smtClean="0"/>
              <a:t>4.1. упражнение 1</a:t>
            </a:r>
          </a:p>
          <a:p>
            <a:r>
              <a:rPr lang="ru-RU" b="1" dirty="0" smtClean="0"/>
              <a:t>4.2. решение вариативной задачи</a:t>
            </a:r>
          </a:p>
          <a:p>
            <a:r>
              <a:rPr lang="ru-RU" b="1" dirty="0" smtClean="0"/>
              <a:t>5. Домашнее задание</a:t>
            </a:r>
          </a:p>
          <a:p>
            <a:r>
              <a:rPr lang="ru-RU" b="1" dirty="0" smtClean="0"/>
              <a:t>6. Рефлексия.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Повторим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Содержимое 4" descr="1к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052736"/>
            <a:ext cx="9144000" cy="5805264"/>
          </a:xfrm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302433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Ось конуса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836712"/>
            <a:ext cx="252028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вершина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714620"/>
            <a:ext cx="269979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 образующие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3000372"/>
            <a:ext cx="349188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Боковая поверхность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6143644"/>
            <a:ext cx="302433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основание</a:t>
            </a:r>
            <a:endParaRPr lang="ru-RU" sz="28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148064" y="2420888"/>
            <a:ext cx="30963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851920" y="2420888"/>
            <a:ext cx="1296144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364088" y="1772816"/>
            <a:ext cx="237626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высота</a:t>
            </a:r>
            <a:endParaRPr lang="ru-RU" sz="28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0" y="4149080"/>
            <a:ext cx="15121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763688" y="4221088"/>
            <a:ext cx="1008112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3429000"/>
            <a:ext cx="19077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</a:rPr>
              <a:t> радиус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67544" y="836712"/>
            <a:ext cx="504056" cy="3600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21" name="Овал 20"/>
          <p:cNvSpPr/>
          <p:nvPr/>
        </p:nvSpPr>
        <p:spPr>
          <a:xfrm>
            <a:off x="4499992" y="836712"/>
            <a:ext cx="432048" cy="3600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22" name="Овал 21"/>
          <p:cNvSpPr/>
          <p:nvPr/>
        </p:nvSpPr>
        <p:spPr>
          <a:xfrm>
            <a:off x="142844" y="2786058"/>
            <a:ext cx="395536" cy="3600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23" name="Овал 22"/>
          <p:cNvSpPr/>
          <p:nvPr/>
        </p:nvSpPr>
        <p:spPr>
          <a:xfrm>
            <a:off x="5715008" y="3143248"/>
            <a:ext cx="504056" cy="4326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24" name="Овал 23"/>
          <p:cNvSpPr/>
          <p:nvPr/>
        </p:nvSpPr>
        <p:spPr>
          <a:xfrm>
            <a:off x="5357818" y="6286520"/>
            <a:ext cx="432048" cy="3600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25" name="Овал 24"/>
          <p:cNvSpPr/>
          <p:nvPr/>
        </p:nvSpPr>
        <p:spPr>
          <a:xfrm>
            <a:off x="5580112" y="1916832"/>
            <a:ext cx="432048" cy="3600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26" name="Овал 25"/>
          <p:cNvSpPr/>
          <p:nvPr/>
        </p:nvSpPr>
        <p:spPr>
          <a:xfrm>
            <a:off x="142844" y="3500438"/>
            <a:ext cx="504056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0k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06195">
            <a:off x="5904512" y="227056"/>
            <a:ext cx="2733675" cy="2562225"/>
          </a:xfrm>
        </p:spPr>
      </p:pic>
      <p:pic>
        <p:nvPicPr>
          <p:cNvPr id="7" name="Содержимое 6" descr="11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4" y="0"/>
            <a:ext cx="4643438" cy="1428736"/>
          </a:xfrm>
        </p:spPr>
      </p:pic>
      <p:pic>
        <p:nvPicPr>
          <p:cNvPr id="8" name="Рисунок 7" descr="14k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412776"/>
            <a:ext cx="5715008" cy="54452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7664" y="2708920"/>
            <a:ext cx="1296144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 = 2 cm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2708920"/>
            <a:ext cx="1296144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 = 5 m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5661248"/>
            <a:ext cx="1440160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 = 4 mm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3528" y="2636912"/>
            <a:ext cx="360040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87824" y="2708920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15616" y="4725144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4" name="Содержимое 3" descr="10k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773082">
            <a:off x="6311926" y="2007648"/>
            <a:ext cx="2733675" cy="2562225"/>
          </a:xfrm>
        </p:spPr>
      </p:pic>
      <p:pic>
        <p:nvPicPr>
          <p:cNvPr id="15" name="Содержимое 3" descr="10k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06195">
            <a:off x="5720755" y="4084709"/>
            <a:ext cx="2733675" cy="2562225"/>
          </a:xfrm>
        </p:spPr>
      </p:pic>
      <p:pic>
        <p:nvPicPr>
          <p:cNvPr id="16" name="Содержимое 3" descr="10k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6700853" y="4514857"/>
            <a:ext cx="273367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625</Words>
  <Application>Microsoft Office PowerPoint</Application>
  <PresentationFormat>Экран (4:3)</PresentationFormat>
  <Paragraphs>171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Объем      конуса</vt:lpstr>
      <vt:lpstr>Слайд 2</vt:lpstr>
      <vt:lpstr>Слайд 3</vt:lpstr>
      <vt:lpstr>Слайд 4</vt:lpstr>
      <vt:lpstr>Слайд 5</vt:lpstr>
      <vt:lpstr>Цель урока.</vt:lpstr>
      <vt:lpstr>План урока.</vt:lpstr>
      <vt:lpstr>Повторим</vt:lpstr>
      <vt:lpstr>Слайд 9</vt:lpstr>
      <vt:lpstr>« Если 100мл. мороженого стоит 100 рублей, а у нас в кармане меньше, то какую величину необходимо высчитать, чтобы все- таки купить мороженое?».</vt:lpstr>
      <vt:lpstr>Слайд 11</vt:lpstr>
      <vt:lpstr>Слайд 12</vt:lpstr>
      <vt:lpstr>     Рассуждаем?</vt:lpstr>
      <vt:lpstr>Упражнение 1.</vt:lpstr>
      <vt:lpstr>Задача</vt:lpstr>
      <vt:lpstr>Рассмотрим варианты расположения ΔCBA</vt:lpstr>
      <vt:lpstr>Решение: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 и площадь поверхности конуса.</dc:title>
  <dc:creator>Антоша</dc:creator>
  <cp:lastModifiedBy>Антоша</cp:lastModifiedBy>
  <cp:revision>158</cp:revision>
  <dcterms:created xsi:type="dcterms:W3CDTF">2015-05-13T15:08:24Z</dcterms:created>
  <dcterms:modified xsi:type="dcterms:W3CDTF">2016-01-19T18:40:44Z</dcterms:modified>
</cp:coreProperties>
</file>