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</p:sldMasterIdLst>
  <p:notesMasterIdLst>
    <p:notesMasterId r:id="rId24"/>
  </p:notesMasterIdLst>
  <p:sldIdLst>
    <p:sldId id="317" r:id="rId2"/>
    <p:sldId id="310" r:id="rId3"/>
    <p:sldId id="313" r:id="rId4"/>
    <p:sldId id="278" r:id="rId5"/>
    <p:sldId id="318" r:id="rId6"/>
    <p:sldId id="319" r:id="rId7"/>
    <p:sldId id="320" r:id="rId8"/>
    <p:sldId id="324" r:id="rId9"/>
    <p:sldId id="326" r:id="rId10"/>
    <p:sldId id="279" r:id="rId11"/>
    <p:sldId id="297" r:id="rId12"/>
    <p:sldId id="328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294" r:id="rId21"/>
    <p:sldId id="337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415" autoAdjust="0"/>
  </p:normalViewPr>
  <p:slideViewPr>
    <p:cSldViewPr>
      <p:cViewPr>
        <p:scale>
          <a:sx n="60" d="100"/>
          <a:sy n="60" d="100"/>
        </p:scale>
        <p:origin x="-792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2DCF3-DBED-41F5-A644-60F1C9B8E309}" type="datetimeFigureOut">
              <a:rPr lang="ru-RU" smtClean="0"/>
              <a:pPr/>
              <a:t>03.05.2002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E84C9-BC18-4A61-A35A-0569A6D33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97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pPr/>
              <a:t>5/3/2002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5/3/2002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7"/>
          <p:cNvSpPr/>
          <p:nvPr userDrawn="1"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8"/>
          <p:cNvSpPr/>
          <p:nvPr userDrawn="1"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5/3/2002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/>
          <p:nvPr userDrawn="1"/>
        </p:nvSpPr>
        <p:spPr bwMode="gray">
          <a:xfrm flipV="1">
            <a:off x="0" y="5590646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8"/>
          <p:cNvSpPr/>
          <p:nvPr userDrawn="1"/>
        </p:nvSpPr>
        <p:spPr bwMode="invGray">
          <a:xfrm flipV="1">
            <a:off x="-52" y="5780270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1C07B5F-822B-4335-975A-DF421172E8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751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5/3/2002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pPr/>
              <a:t>5/3/2002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5/3/2002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5/3/2002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5/3/2002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5/3/2002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5/3/2002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5/3/2002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pPr/>
              <a:t>5/3/2002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ono.ru/biograf/bio_a/alexey_mih.php" TargetMode="External"/><Relationship Id="rId2" Type="http://schemas.openxmlformats.org/officeDocument/2006/relationships/hyperlink" Target="http://www.hrono.ru/biograf/bio_n/naryshkina.php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hyperlink" Target="http://ru.wikipedia.org/w/index.php?title=%D0%A4%D0%B0%D0%B9%D0%BB:Young_Peter_the_Great_parsuna.jpg&amp;filetimestamp=2007052811181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073386" y="332656"/>
            <a:ext cx="2070613" cy="5688632"/>
          </a:xfrm>
        </p:spPr>
        <p:txBody>
          <a:bodyPr>
            <a:normAutofit/>
          </a:bodyPr>
          <a:lstStyle/>
          <a:p>
            <a:r>
              <a:rPr lang="ru-RU" dirty="0" smtClean="0"/>
              <a:t>Урок окружающего мира </a:t>
            </a:r>
          </a:p>
          <a:p>
            <a:endParaRPr lang="ru-RU" dirty="0" smtClean="0"/>
          </a:p>
          <a:p>
            <a:r>
              <a:rPr lang="ru-RU" dirty="0" smtClean="0"/>
              <a:t>3 класс</a:t>
            </a:r>
          </a:p>
          <a:p>
            <a:endParaRPr lang="ru-RU" dirty="0" smtClean="0"/>
          </a:p>
          <a:p>
            <a:r>
              <a:rPr lang="ru-RU" i="1" dirty="0"/>
              <a:t>(Программа «Начальная школа </a:t>
            </a:r>
            <a:r>
              <a:rPr lang="en-US" i="1" dirty="0"/>
              <a:t>XXI</a:t>
            </a:r>
            <a:r>
              <a:rPr lang="ru-RU" i="1" dirty="0"/>
              <a:t> века»)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980728"/>
            <a:ext cx="6458272" cy="2901032"/>
          </a:xfrm>
        </p:spPr>
        <p:txBody>
          <a:bodyPr/>
          <a:lstStyle/>
          <a:p>
            <a:pPr algn="ctr"/>
            <a:r>
              <a:rPr lang="ru-RU" dirty="0" smtClean="0"/>
              <a:t>Российская империя. </a:t>
            </a:r>
            <a:br>
              <a:rPr lang="ru-RU" dirty="0" smtClean="0"/>
            </a:br>
            <a:r>
              <a:rPr lang="ru-RU" dirty="0" smtClean="0"/>
              <a:t>Петр </a:t>
            </a:r>
            <a:r>
              <a:rPr lang="en-US" dirty="0" smtClean="0"/>
              <a:t>I </a:t>
            </a:r>
            <a:r>
              <a:rPr lang="ru-RU" dirty="0" smtClean="0"/>
              <a:t>Великий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4437112"/>
            <a:ext cx="4301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Слепова</a:t>
            </a:r>
            <a:r>
              <a:rPr lang="ru-RU" dirty="0" smtClean="0">
                <a:solidFill>
                  <a:schemeClr val="bg1"/>
                </a:solidFill>
              </a:rPr>
              <a:t> Ольга Ивановна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МБОУ «СШ №29»</a:t>
            </a:r>
          </a:p>
          <a:p>
            <a:r>
              <a:rPr lang="ru-RU" dirty="0">
                <a:solidFill>
                  <a:schemeClr val="bg1"/>
                </a:solidFill>
              </a:rPr>
              <a:t>г</a:t>
            </a:r>
            <a:r>
              <a:rPr lang="ru-RU" dirty="0" smtClean="0">
                <a:solidFill>
                  <a:schemeClr val="bg1"/>
                </a:solidFill>
              </a:rPr>
              <a:t>. Нижневартовск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3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3538736" cy="639762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26" y="5085184"/>
            <a:ext cx="4103438" cy="1087016"/>
          </a:xfrm>
        </p:spPr>
        <p:txBody>
          <a:bodyPr>
            <a:normAutofit/>
          </a:bodyPr>
          <a:lstStyle/>
          <a:p>
            <a:endParaRPr lang="ru-RU" altLang="ru-RU" dirty="0" smtClean="0"/>
          </a:p>
          <a:p>
            <a:endParaRPr lang="ru-RU" sz="3500" b="1" dirty="0"/>
          </a:p>
          <a:p>
            <a:endParaRPr lang="ru-RU" sz="35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83968" y="1700808"/>
            <a:ext cx="4536504" cy="4824535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Пётр </a:t>
            </a:r>
            <a:r>
              <a:rPr lang="ru-RU" sz="3200" dirty="0">
                <a:solidFill>
                  <a:schemeClr val="tx1"/>
                </a:solidFill>
              </a:rPr>
              <a:t>родился в ночь на 30 мая </a:t>
            </a:r>
            <a:r>
              <a:rPr lang="ru-RU" sz="3200" dirty="0" smtClean="0">
                <a:solidFill>
                  <a:schemeClr val="tx1"/>
                </a:solidFill>
              </a:rPr>
              <a:t>(9 июня) 1672 года в Теремном дворце Кремля. Матерью его была </a:t>
            </a: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Наталья </a:t>
            </a:r>
            <a:r>
              <a:rPr lang="ru-RU" altLang="ru-RU" sz="3200" b="1" dirty="0">
                <a:solidFill>
                  <a:schemeClr val="bg2">
                    <a:lumMod val="50000"/>
                  </a:schemeClr>
                </a:solidFill>
                <a:hlinkClick r:id="rId2"/>
              </a:rPr>
              <a:t>Кирилловна </a:t>
            </a: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Нарышкина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, </a:t>
            </a:r>
            <a:r>
              <a:rPr lang="ru-RU" altLang="ru-RU" sz="3200" b="1" i="1" dirty="0" smtClean="0">
                <a:solidFill>
                  <a:schemeClr val="tx1"/>
                </a:solidFill>
              </a:rPr>
              <a:t>отцом был царь </a:t>
            </a:r>
            <a:r>
              <a:rPr lang="ru-RU" altLang="ru-RU" sz="3200" b="1" dirty="0" smtClean="0">
                <a:hlinkClick r:id="rId3"/>
              </a:rPr>
              <a:t>Алексей Михайлович Романов</a:t>
            </a:r>
            <a:endParaRPr lang="ru-RU" sz="3200" dirty="0" smtClean="0"/>
          </a:p>
          <a:p>
            <a:pPr marL="45720" indent="0">
              <a:buNone/>
            </a:pPr>
            <a:endParaRPr lang="ru-RU" sz="3200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4400" dirty="0"/>
              <a:t>Император </a:t>
            </a:r>
            <a:r>
              <a:rPr lang="ru-RU" altLang="ru-RU" sz="4400" dirty="0" smtClean="0"/>
              <a:t>Российский</a:t>
            </a:r>
            <a:br>
              <a:rPr lang="ru-RU" altLang="ru-RU" sz="4400" dirty="0" smtClean="0"/>
            </a:br>
            <a:r>
              <a:rPr lang="ru-RU" altLang="ru-RU" sz="4400" dirty="0" smtClean="0"/>
              <a:t>(30.05.1672   -   28.01. 1725)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3754760" cy="36877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10">
            <a:hlinkClick r:id="rId4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868962" cy="4779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8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42392" cy="410418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7" name="Picture 3" descr="C:\Users\user\Pictures\03886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251520" y="1715504"/>
            <a:ext cx="4032448" cy="48818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55977" y="1628800"/>
            <a:ext cx="4320479" cy="4968551"/>
          </a:xfrm>
        </p:spPr>
        <p:txBody>
          <a:bodyPr/>
          <a:lstStyle/>
          <a:p>
            <a:endParaRPr lang="ru-RU" dirty="0"/>
          </a:p>
          <a:p>
            <a:pPr marL="45720" indent="0">
              <a:buNone/>
            </a:pPr>
            <a:r>
              <a:rPr lang="ru-RU" sz="3200" dirty="0" smtClean="0"/>
              <a:t>Петр </a:t>
            </a:r>
            <a:r>
              <a:rPr lang="en-US" sz="3200" dirty="0"/>
              <a:t>I</a:t>
            </a:r>
            <a:r>
              <a:rPr lang="ru-RU" sz="3200" dirty="0" smtClean="0"/>
              <a:t> </a:t>
            </a:r>
            <a:r>
              <a:rPr lang="ru-RU" sz="3200" dirty="0"/>
              <a:t>был умным, правдивым, трудолюбивым,  бережливым, настойчивым порой даже суровым императором.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</a:t>
            </a:r>
            <a:r>
              <a:rPr lang="ru-RU" dirty="0" smtClean="0"/>
              <a:t> </a:t>
            </a:r>
            <a:r>
              <a:rPr lang="ru-RU" dirty="0"/>
              <a:t>Каким был первый император?</a:t>
            </a:r>
            <a:r>
              <a:rPr lang="ru-RU" b="1" i="1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52" y="165508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25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i="1" dirty="0"/>
              <a:t>Флот – развитие военного дела, торговля с другими государствами, государство, как Россия, без военного и торгового флота не в состоянии стать великой державой</a:t>
            </a:r>
            <a:r>
              <a:rPr lang="ru-RU" i="1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Создание русского флота.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3" descr="i_10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700808"/>
            <a:ext cx="3584368" cy="4631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095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355976" y="1719072"/>
            <a:ext cx="4330824" cy="48062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В 1713 </a:t>
            </a:r>
            <a:r>
              <a:rPr lang="ru-RU" dirty="0"/>
              <a:t>году Пётр объявил Санкт-Петербург новой столицей.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1721 </a:t>
            </a:r>
            <a:r>
              <a:rPr lang="ru-RU" dirty="0"/>
              <a:t>г. – важная дата в истории России, Пётр I принял титул </a:t>
            </a:r>
            <a:r>
              <a:rPr lang="ru-RU" dirty="0" smtClean="0"/>
              <a:t>императора  </a:t>
            </a:r>
            <a:r>
              <a:rPr lang="ru-RU" dirty="0"/>
              <a:t>и Россия стала называться Российской империей.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Столица России </a:t>
            </a:r>
            <a:br>
              <a:rPr lang="ru-RU" b="1" dirty="0"/>
            </a:br>
            <a:r>
              <a:rPr lang="ru-RU" b="1" dirty="0"/>
              <a:t> Санкт – Петербург.</a:t>
            </a:r>
            <a:endParaRPr lang="ru-RU" dirty="0"/>
          </a:p>
        </p:txBody>
      </p:sp>
      <p:pic>
        <p:nvPicPr>
          <p:cNvPr id="5" name="Содержимое 5" descr="acd28-kaiser0peter0i.0der0gro002230e0bei0der0arbei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9587"/>
            <a:ext cx="3804989" cy="4729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089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07504" y="1719072"/>
            <a:ext cx="5040560" cy="440740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Особенно государь заботился о просвещении. </a:t>
            </a:r>
            <a:r>
              <a:rPr lang="ru-RU" dirty="0" smtClean="0"/>
              <a:t> </a:t>
            </a:r>
            <a:r>
              <a:rPr lang="ru-RU" dirty="0"/>
              <a:t>По велению царя в Москве, Петербурге и других городах были открыты </a:t>
            </a:r>
            <a:r>
              <a:rPr lang="ru-RU" dirty="0" smtClean="0"/>
              <a:t>училища, основаны </a:t>
            </a:r>
            <a:r>
              <a:rPr lang="ru-RU" dirty="0"/>
              <a:t>медицинские, кораблестроительные, штурманские, инженерные, горные и </a:t>
            </a:r>
            <a:r>
              <a:rPr lang="ru-RU" i="1" dirty="0"/>
              <a:t>ремесленные </a:t>
            </a:r>
            <a:r>
              <a:rPr lang="ru-RU" dirty="0"/>
              <a:t>школы.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Развитие  образования  в России.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9" descr="Император Петр Великий. 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2799427" cy="476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00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1700808"/>
            <a:ext cx="4320480" cy="661392"/>
          </a:xfrm>
        </p:spPr>
        <p:txBody>
          <a:bodyPr>
            <a:normAutofit fontScale="62500" lnSpcReduction="20000"/>
          </a:bodyPr>
          <a:lstStyle/>
          <a:p>
            <a:endParaRPr lang="ru-RU" altLang="ru-RU" b="1" i="1" dirty="0" smtClean="0">
              <a:latin typeface="Arial" charset="0"/>
            </a:endParaRPr>
          </a:p>
          <a:p>
            <a:r>
              <a:rPr lang="ru-RU" altLang="ru-RU" sz="3400" b="1" dirty="0" smtClean="0">
                <a:latin typeface="+mj-lt"/>
              </a:rPr>
              <a:t>Первая </a:t>
            </a:r>
            <a:r>
              <a:rPr lang="ru-RU" altLang="ru-RU" sz="3400" b="1" dirty="0">
                <a:latin typeface="+mj-lt"/>
              </a:rPr>
              <a:t>гражданская азбука</a:t>
            </a:r>
          </a:p>
          <a:p>
            <a:endParaRPr lang="ru-RU" sz="3400" dirty="0"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499993" y="1722438"/>
            <a:ext cx="4186808" cy="639762"/>
          </a:xfrm>
        </p:spPr>
        <p:txBody>
          <a:bodyPr>
            <a:normAutofit fontScale="70000" lnSpcReduction="20000"/>
          </a:bodyPr>
          <a:lstStyle/>
          <a:p>
            <a:endParaRPr lang="ru-RU" altLang="ru-RU" b="1" i="1" dirty="0" smtClean="0"/>
          </a:p>
          <a:p>
            <a:r>
              <a:rPr lang="ru-RU" altLang="ru-RU" sz="3000" b="1" i="1" dirty="0" smtClean="0">
                <a:latin typeface="+mj-lt"/>
              </a:rPr>
              <a:t>Учебник </a:t>
            </a:r>
            <a:r>
              <a:rPr lang="ru-RU" altLang="ru-RU" sz="3000" b="1" i="1" dirty="0">
                <a:latin typeface="+mj-lt"/>
              </a:rPr>
              <a:t>арифметики</a:t>
            </a:r>
          </a:p>
          <a:p>
            <a:endParaRPr lang="ru-RU" b="1" dirty="0">
              <a:latin typeface="+mj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Развитие  образования  в России</a:t>
            </a:r>
            <a:endParaRPr lang="ru-RU" dirty="0"/>
          </a:p>
        </p:txBody>
      </p:sp>
      <p:pic>
        <p:nvPicPr>
          <p:cNvPr id="7" name="Picture 2" descr="14j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2677583" cy="4212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14c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2632372" cy="4116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1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</a:t>
            </a:r>
            <a:r>
              <a:rPr lang="ru-RU" dirty="0" smtClean="0"/>
              <a:t> </a:t>
            </a:r>
            <a:r>
              <a:rPr lang="ru-RU" dirty="0"/>
              <a:t>период </a:t>
            </a:r>
            <a:r>
              <a:rPr lang="ru-RU" dirty="0" smtClean="0"/>
              <a:t> правления Петра </a:t>
            </a:r>
            <a:r>
              <a:rPr lang="en-US" dirty="0" smtClean="0"/>
              <a:t>I </a:t>
            </a:r>
            <a:r>
              <a:rPr lang="ru-RU" dirty="0" smtClean="0"/>
              <a:t>были </a:t>
            </a:r>
            <a:r>
              <a:rPr lang="ru-RU" dirty="0"/>
              <a:t>открыты залежи таких полезных </a:t>
            </a:r>
            <a:r>
              <a:rPr lang="ru-RU" dirty="0" smtClean="0"/>
              <a:t>ископаемых. Были </a:t>
            </a:r>
            <a:r>
              <a:rPr lang="ru-RU" dirty="0"/>
              <a:t>созданы новые предприятия для добычи каменного угля. В полную силу заработали горные, </a:t>
            </a:r>
            <a:r>
              <a:rPr lang="ru-RU" dirty="0" smtClean="0"/>
              <a:t>железно дательные, </a:t>
            </a:r>
            <a:r>
              <a:rPr lang="ru-RU" dirty="0"/>
              <a:t>деревообрабатывающие  заводы.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Развитие промышленности.</a:t>
            </a:r>
            <a:endParaRPr lang="ru-RU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51" y="1844824"/>
            <a:ext cx="4574181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7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11a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362" y="1743067"/>
            <a:ext cx="3635376" cy="22843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5" name="Picture 3" descr="11b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446708"/>
            <a:ext cx="3893889" cy="20318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6" name="Picture 4" descr="11c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4" b="32474"/>
          <a:stretch>
            <a:fillRect/>
          </a:stretch>
        </p:blipFill>
        <p:spPr>
          <a:xfrm>
            <a:off x="4399993" y="2349500"/>
            <a:ext cx="4463800" cy="208756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003800" y="4437063"/>
            <a:ext cx="38877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latin typeface="Arial" charset="0"/>
              </a:rPr>
              <a:t>Мануфактуры (производство тканей)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4499992" y="6021388"/>
            <a:ext cx="439159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>
                <a:latin typeface="Arial" charset="0"/>
              </a:rPr>
              <a:t>Металлургические заводы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0825" y="3982994"/>
            <a:ext cx="4249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>
                <a:latin typeface="Arial" charset="0"/>
              </a:rPr>
              <a:t>Верфи (строительство кораблей)</a:t>
            </a:r>
            <a:endParaRPr lang="ru-RU" altLang="ru-RU" b="1" dirty="0"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260648"/>
            <a:ext cx="8640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РАЗВИТИЕ ПРОМЫШЛЕННОСТИ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Почему Петра </a:t>
            </a:r>
            <a:r>
              <a:rPr lang="en-US" altLang="ru-RU" dirty="0" smtClean="0"/>
              <a:t>I</a:t>
            </a:r>
            <a:r>
              <a:rPr lang="ru-RU" altLang="ru-RU" dirty="0" smtClean="0"/>
              <a:t> называют Великим?</a:t>
            </a:r>
            <a:endParaRPr lang="ru-RU" dirty="0"/>
          </a:p>
        </p:txBody>
      </p:sp>
      <p:pic>
        <p:nvPicPr>
          <p:cNvPr id="4" name="Содержимое 3" descr="10294626_ea3675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44824"/>
            <a:ext cx="3725665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H="1">
            <a:off x="4572000" y="1719070"/>
            <a:ext cx="4176464" cy="487828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/>
              <a:t>Петр I вошел в историю под именем Петра Великого за огромное преобразование в стране.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0884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1520" y="1719072"/>
            <a:ext cx="5400600" cy="48062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создал  </a:t>
            </a:r>
            <a:r>
              <a:rPr lang="ru-RU" dirty="0"/>
              <a:t>русский флот;</a:t>
            </a:r>
          </a:p>
          <a:p>
            <a:r>
              <a:rPr lang="ru-RU" dirty="0" smtClean="0"/>
              <a:t> </a:t>
            </a:r>
            <a:r>
              <a:rPr lang="ru-RU" dirty="0"/>
              <a:t>оснастил русскую армию;</a:t>
            </a:r>
          </a:p>
          <a:p>
            <a:r>
              <a:rPr lang="ru-RU" dirty="0" smtClean="0"/>
              <a:t> </a:t>
            </a:r>
            <a:r>
              <a:rPr lang="ru-RU" dirty="0"/>
              <a:t>объявил Санкт-Петербург новой столицей;</a:t>
            </a:r>
          </a:p>
          <a:p>
            <a:r>
              <a:rPr lang="ru-RU" dirty="0" smtClean="0"/>
              <a:t>Россия </a:t>
            </a:r>
            <a:r>
              <a:rPr lang="ru-RU" dirty="0"/>
              <a:t>получила выход через Балтийское море;</a:t>
            </a:r>
          </a:p>
          <a:p>
            <a:r>
              <a:rPr lang="ru-RU" dirty="0" smtClean="0"/>
              <a:t> </a:t>
            </a:r>
            <a:r>
              <a:rPr lang="ru-RU" dirty="0"/>
              <a:t>Россия стала называться Российской империей;</a:t>
            </a:r>
          </a:p>
          <a:p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реобразования  </a:t>
            </a:r>
            <a:r>
              <a:rPr lang="ru-RU" dirty="0"/>
              <a:t>в просвещении (образовании);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промышленности;</a:t>
            </a:r>
          </a:p>
          <a:p>
            <a:r>
              <a:rPr lang="ru-RU" dirty="0"/>
              <a:t> </a:t>
            </a:r>
            <a:r>
              <a:rPr lang="ru-RU" dirty="0" smtClean="0"/>
              <a:t>добыча </a:t>
            </a:r>
            <a:r>
              <a:rPr lang="ru-RU" dirty="0"/>
              <a:t>полезных </a:t>
            </a:r>
            <a:r>
              <a:rPr lang="ru-RU" dirty="0" smtClean="0"/>
              <a:t>ископаемых и т.п.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Реформы Петра </a:t>
            </a:r>
            <a:r>
              <a:rPr lang="en-US" altLang="ru-RU" dirty="0"/>
              <a:t>I</a:t>
            </a:r>
            <a:r>
              <a:rPr lang="ru-RU" dirty="0"/>
              <a:t> </a:t>
            </a:r>
          </a:p>
        </p:txBody>
      </p:sp>
      <p:pic>
        <p:nvPicPr>
          <p:cNvPr id="5" name="Содержимое 3" descr="3e4b88cba33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24128" y="2060848"/>
            <a:ext cx="3124551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054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красная площадь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32159"/>
            <a:ext cx="9185194" cy="687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4077072"/>
            <a:ext cx="9144000" cy="36009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dirty="0" smtClean="0"/>
              <a:t>«</a:t>
            </a:r>
            <a:r>
              <a:rPr lang="ru-RU" sz="4000" b="1" i="1" dirty="0"/>
              <a:t>Прошлое не безупречно, но упрекать его бессмысленно, а вот изучать необходимо».</a:t>
            </a:r>
            <a:endParaRPr lang="ru-RU" sz="4000" dirty="0"/>
          </a:p>
          <a:p>
            <a:pPr algn="ctr">
              <a:defRPr/>
            </a:pPr>
            <a:endParaRPr lang="ru-RU" sz="5400" b="1" dirty="0">
              <a:cs typeface="+mn-cs"/>
            </a:endParaRPr>
          </a:p>
          <a:p>
            <a:pPr algn="ctr">
              <a:defRPr/>
            </a:pPr>
            <a:endParaRPr lang="ru-RU" sz="5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081731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251520" y="1600200"/>
            <a:ext cx="3787080" cy="4530725"/>
          </a:xfrm>
        </p:spPr>
        <p:txBody>
          <a:bodyPr/>
          <a:lstStyle/>
          <a:p>
            <a:pPr marL="45720" indent="0">
              <a:buNone/>
            </a:pPr>
            <a:r>
              <a:rPr lang="ru-RU" altLang="ru-RU" sz="3200" dirty="0"/>
              <a:t>28 января (8 февраля) 1725 года император Петр I умирает в Санкт-Петербурге. Похоронен в Петропавловской крепости.</a:t>
            </a:r>
          </a:p>
          <a:p>
            <a:endParaRPr lang="ru-RU" altLang="ru-RU" sz="2800" dirty="0"/>
          </a:p>
        </p:txBody>
      </p:sp>
      <p:pic>
        <p:nvPicPr>
          <p:cNvPr id="69640" name="Picture 8" descr="Санкт-Петербург. Петропавловская крепость. Фото.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22" y="836712"/>
            <a:ext cx="4008422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70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800600" y="1447800"/>
            <a:ext cx="2743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 smtClean="0"/>
              <a:t>Талантливый</a:t>
            </a:r>
            <a:endParaRPr lang="ru-RU" sz="2400" b="1" dirty="0"/>
          </a:p>
          <a:p>
            <a:pPr algn="ctr"/>
            <a:r>
              <a:rPr lang="ru-RU" sz="2400" dirty="0"/>
              <a:t>(прилагательное)</a:t>
            </a:r>
          </a:p>
          <a:p>
            <a:pPr algn="ctr"/>
            <a:endParaRPr lang="ru-RU" sz="2400" dirty="0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371600" y="1447800"/>
            <a:ext cx="2743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 smtClean="0"/>
              <a:t>Великий</a:t>
            </a:r>
            <a:endParaRPr lang="ru-RU" sz="2400" b="1" dirty="0"/>
          </a:p>
          <a:p>
            <a:pPr algn="ctr"/>
            <a:r>
              <a:rPr lang="ru-RU" sz="2400" dirty="0"/>
              <a:t>(прилагательное)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457200" y="2667000"/>
            <a:ext cx="2743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 smtClean="0"/>
              <a:t>Строил</a:t>
            </a:r>
            <a:endParaRPr lang="ru-RU" sz="2800" b="1" dirty="0"/>
          </a:p>
          <a:p>
            <a:pPr algn="ctr"/>
            <a:r>
              <a:rPr lang="ru-RU" sz="2800" dirty="0"/>
              <a:t>(</a:t>
            </a:r>
            <a:r>
              <a:rPr lang="ru-RU" sz="2400" dirty="0"/>
              <a:t>глагол</a:t>
            </a:r>
            <a:r>
              <a:rPr lang="ru-RU" sz="2800" dirty="0"/>
              <a:t>)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2895600" y="381000"/>
            <a:ext cx="3200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 smtClean="0"/>
              <a:t>Пётр </a:t>
            </a:r>
            <a:r>
              <a:rPr lang="en-US" sz="2800" b="1" dirty="0" smtClean="0"/>
              <a:t>I</a:t>
            </a:r>
            <a:endParaRPr lang="ru-RU" sz="2800" b="1" dirty="0"/>
          </a:p>
          <a:p>
            <a:pPr algn="ctr"/>
            <a:r>
              <a:rPr lang="ru-RU" sz="2400" dirty="0"/>
              <a:t>(существительное)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07504" y="3645024"/>
            <a:ext cx="8807896" cy="13681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i="1" dirty="0"/>
              <a:t>Петр I вошел в историю под именем </a:t>
            </a:r>
            <a:endParaRPr lang="ru-RU" sz="2800" b="1" i="1" dirty="0" smtClean="0"/>
          </a:p>
          <a:p>
            <a:pPr algn="ctr"/>
            <a:r>
              <a:rPr lang="ru-RU" sz="2800" b="1" i="1" dirty="0" smtClean="0"/>
              <a:t>Петра </a:t>
            </a:r>
            <a:r>
              <a:rPr lang="ru-RU" sz="2800" b="1" i="1" dirty="0"/>
              <a:t>Великого за огромное преобразование в стране.</a:t>
            </a:r>
            <a:endParaRPr lang="ru-RU" sz="2800" dirty="0"/>
          </a:p>
          <a:p>
            <a:pPr algn="ctr"/>
            <a:endParaRPr lang="ru-RU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352800" y="5105400"/>
            <a:ext cx="2743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 smtClean="0"/>
              <a:t>Реформатор</a:t>
            </a:r>
            <a:endParaRPr lang="ru-RU" sz="2800" b="1" dirty="0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3276600" y="2667000"/>
            <a:ext cx="2743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 smtClean="0"/>
              <a:t>Воевал</a:t>
            </a:r>
            <a:endParaRPr lang="ru-RU" sz="2800" b="1" dirty="0"/>
          </a:p>
          <a:p>
            <a:pPr algn="ctr"/>
            <a:r>
              <a:rPr lang="ru-RU" sz="2800" dirty="0"/>
              <a:t>(</a:t>
            </a:r>
            <a:r>
              <a:rPr lang="ru-RU" sz="2400" dirty="0"/>
              <a:t>глагол</a:t>
            </a:r>
            <a:r>
              <a:rPr lang="ru-RU" sz="2800" dirty="0"/>
              <a:t>)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6096000" y="2667000"/>
            <a:ext cx="2743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 smtClean="0"/>
              <a:t>Издавал</a:t>
            </a:r>
            <a:endParaRPr lang="ru-RU" sz="2800" b="1" dirty="0"/>
          </a:p>
          <a:p>
            <a:pPr algn="ctr"/>
            <a:r>
              <a:rPr lang="ru-RU" sz="2800" dirty="0"/>
              <a:t>(</a:t>
            </a:r>
            <a:r>
              <a:rPr lang="ru-RU" sz="2400" dirty="0"/>
              <a:t>глагол</a:t>
            </a:r>
            <a:r>
              <a:rPr lang="ru-RU" sz="2800" dirty="0"/>
              <a:t>)</a:t>
            </a:r>
          </a:p>
        </p:txBody>
      </p:sp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6" y="208795"/>
            <a:ext cx="579782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19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323528" y="355847"/>
            <a:ext cx="8640960" cy="105692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719071"/>
            <a:ext cx="8105324" cy="44074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dirty="0" smtClean="0"/>
              <a:t>СПАСИБО </a:t>
            </a:r>
          </a:p>
          <a:p>
            <a:pPr marL="45720" indent="0" algn="ctr">
              <a:buNone/>
            </a:pPr>
            <a:r>
              <a:rPr lang="ru-RU" sz="4800" dirty="0" smtClean="0"/>
              <a:t>ЗА ВНИМАНИЕ !</a:t>
            </a:r>
            <a:endParaRPr lang="ru-RU" sz="4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1.  А</a:t>
            </a:r>
          </a:p>
          <a:p>
            <a:r>
              <a:rPr lang="ru-RU" sz="4800" dirty="0" smtClean="0"/>
              <a:t>2.  А</a:t>
            </a:r>
          </a:p>
          <a:p>
            <a:r>
              <a:rPr lang="ru-RU" sz="4800" dirty="0" smtClean="0"/>
              <a:t>3.  Б</a:t>
            </a:r>
          </a:p>
          <a:p>
            <a:r>
              <a:rPr lang="ru-RU" sz="4800" dirty="0" smtClean="0"/>
              <a:t>4.  А</a:t>
            </a:r>
          </a:p>
          <a:p>
            <a:r>
              <a:rPr lang="ru-RU" sz="4800" dirty="0" smtClean="0"/>
              <a:t>5.  Б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Проверка теста</a:t>
            </a:r>
            <a:endParaRPr lang="ru-RU" dirty="0"/>
          </a:p>
        </p:txBody>
      </p:sp>
      <p:pic>
        <p:nvPicPr>
          <p:cNvPr id="4" name="Содержимое 3" descr="=5е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238703"/>
            <a:ext cx="4265754" cy="31520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544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ИМПЕРИЯ – от лат.   Власть</a:t>
            </a:r>
          </a:p>
          <a:p>
            <a:endParaRPr lang="ru-RU" sz="4800" dirty="0"/>
          </a:p>
          <a:p>
            <a:r>
              <a:rPr lang="ru-RU" sz="4800" dirty="0" smtClean="0"/>
              <a:t>Император – единоличный правитель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Толкование слов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6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1520" y="1719072"/>
            <a:ext cx="4680520" cy="46622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То академик, то герой,</a:t>
            </a:r>
          </a:p>
          <a:p>
            <a:pPr marL="45720" indent="0">
              <a:buNone/>
            </a:pPr>
            <a:r>
              <a:rPr lang="ru-RU" dirty="0"/>
              <a:t>То мореплаватель, то плотник,</a:t>
            </a:r>
          </a:p>
          <a:p>
            <a:pPr marL="45720" indent="0">
              <a:buNone/>
            </a:pPr>
            <a:r>
              <a:rPr lang="ru-RU" dirty="0"/>
              <a:t>Он всеобъемлющей душой</a:t>
            </a:r>
          </a:p>
          <a:p>
            <a:pPr marL="45720" indent="0">
              <a:buNone/>
            </a:pPr>
            <a:r>
              <a:rPr lang="ru-RU" dirty="0"/>
              <a:t>На троне вечный был работник.</a:t>
            </a:r>
          </a:p>
          <a:p>
            <a:pPr>
              <a:buNone/>
            </a:pPr>
            <a:r>
              <a:rPr lang="ru-RU" dirty="0"/>
              <a:t>                  </a:t>
            </a:r>
          </a:p>
          <a:p>
            <a:pPr>
              <a:buNone/>
            </a:pPr>
            <a:r>
              <a:rPr lang="ru-RU" dirty="0"/>
              <a:t>                  </a:t>
            </a:r>
            <a:r>
              <a:rPr lang="ru-RU" dirty="0" err="1"/>
              <a:t>А.С.Пушкин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ком идет речь?</a:t>
            </a:r>
            <a:endParaRPr lang="ru-RU" dirty="0"/>
          </a:p>
        </p:txBody>
      </p:sp>
      <p:pic>
        <p:nvPicPr>
          <p:cNvPr id="7" name="Содержимое 4" descr="3416_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7139" y="1719263"/>
            <a:ext cx="3380721" cy="4406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293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sz="4000" dirty="0" smtClean="0"/>
              <a:t>Тема урока:   Российская </a:t>
            </a:r>
            <a:r>
              <a:rPr lang="ru-RU" sz="4000" dirty="0"/>
              <a:t>империя. </a:t>
            </a:r>
            <a:r>
              <a:rPr lang="ru-RU" sz="4000" dirty="0" smtClean="0"/>
              <a:t>Петр </a:t>
            </a:r>
            <a:r>
              <a:rPr lang="en-US" sz="4000" dirty="0"/>
              <a:t>I </a:t>
            </a:r>
            <a:r>
              <a:rPr lang="ru-RU" sz="4000" dirty="0" smtClean="0"/>
              <a:t>Великий.</a:t>
            </a:r>
          </a:p>
          <a:p>
            <a:pPr marL="45720" indent="0">
              <a:buNone/>
            </a:pPr>
            <a:endParaRPr lang="ru-RU" sz="4000" dirty="0"/>
          </a:p>
          <a:p>
            <a:pPr marL="45720" indent="0">
              <a:buNone/>
            </a:pPr>
            <a:r>
              <a:rPr lang="ru-RU" sz="4000" dirty="0" smtClean="0"/>
              <a:t>Цель урока: Узнать </a:t>
            </a:r>
            <a:r>
              <a:rPr lang="ru-RU" sz="4000" dirty="0"/>
              <a:t>о деятельности царя Петра </a:t>
            </a:r>
            <a:r>
              <a:rPr lang="ru-RU" sz="4000" dirty="0"/>
              <a:t> </a:t>
            </a:r>
            <a:r>
              <a:rPr lang="en-US" sz="4000" dirty="0"/>
              <a:t>I </a:t>
            </a:r>
            <a:r>
              <a:rPr lang="ru-RU" sz="4000" dirty="0" smtClean="0"/>
              <a:t> </a:t>
            </a:r>
            <a:r>
              <a:rPr lang="ru-RU" sz="4000" dirty="0"/>
              <a:t>в становлении Российской империи.</a:t>
            </a:r>
          </a:p>
          <a:p>
            <a:pPr marL="45720" indent="0"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 и цель 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6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762774"/>
              </p:ext>
            </p:extLst>
          </p:nvPr>
        </p:nvGraphicFramePr>
        <p:xfrm>
          <a:off x="251520" y="1628803"/>
          <a:ext cx="8784975" cy="5148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8325"/>
                <a:gridCol w="2928325"/>
                <a:gridCol w="2928325"/>
              </a:tblGrid>
              <a:tr h="360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Знаем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Хотим  узнать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Узнали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46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Новое летоисчисление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1. Годы правления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46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Празднование Нового года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2.Кто </a:t>
                      </a:r>
                      <a:r>
                        <a:rPr lang="ru-RU" sz="2400" dirty="0">
                          <a:effectLst/>
                        </a:rPr>
                        <a:t>были родители  Петра?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20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3. Каким был первый император?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4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4. Что сделал Петр 1 для Российского государства?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2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5. Почему Петра 1 назвали Великим?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Инсерт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0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5dbe-jivopis0st5900pet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694224"/>
            <a:ext cx="3168352" cy="4721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51520" y="1556792"/>
            <a:ext cx="525658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Пётр I вошёл в историю как царь-реформатор, как Петр Великий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Россия в это время переживала трудный момент своей истории: она сильно отставала в своём развитии от других стран Европы</a:t>
            </a:r>
            <a:r>
              <a:rPr lang="ru-RU" sz="2800" dirty="0" smtClean="0"/>
              <a:t>.</a:t>
            </a:r>
            <a:r>
              <a:rPr lang="ru-RU" sz="2800" dirty="0"/>
              <a:t> Молодой царь понимал, что нужно выводить Россию из этого положения путем новых изменений жизненного уклада.  </a:t>
            </a:r>
          </a:p>
          <a:p>
            <a:endParaRPr lang="ru-RU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32656"/>
            <a:ext cx="8568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ПЁТР </a:t>
            </a:r>
            <a:r>
              <a:rPr lang="ru-RU" sz="3200" dirty="0">
                <a:solidFill>
                  <a:schemeClr val="bg1"/>
                </a:solidFill>
              </a:rPr>
              <a:t>I </a:t>
            </a:r>
            <a:r>
              <a:rPr lang="ru-RU" sz="3200" dirty="0" smtClean="0">
                <a:solidFill>
                  <a:schemeClr val="bg1"/>
                </a:solidFill>
              </a:rPr>
              <a:t>ВЕЛИКИЙ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6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4320480" cy="4896544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sz="3000" u="sng" dirty="0"/>
              <a:t>1 группа</a:t>
            </a:r>
            <a:r>
              <a:rPr lang="ru-RU" sz="3000" dirty="0"/>
              <a:t>. Каким был первый император?</a:t>
            </a:r>
          </a:p>
          <a:p>
            <a:pPr marL="45720" indent="0">
              <a:buNone/>
            </a:pPr>
            <a:r>
              <a:rPr lang="ru-RU" sz="3000" u="sng" dirty="0"/>
              <a:t>2 группа</a:t>
            </a:r>
            <a:r>
              <a:rPr lang="ru-RU" sz="3000" dirty="0"/>
              <a:t>. Создание русского флота.</a:t>
            </a:r>
          </a:p>
          <a:p>
            <a:pPr marL="45720" indent="0">
              <a:buNone/>
            </a:pPr>
            <a:r>
              <a:rPr lang="ru-RU" sz="3000" u="sng" dirty="0"/>
              <a:t>3 группа. </a:t>
            </a:r>
            <a:r>
              <a:rPr lang="ru-RU" sz="3000" dirty="0"/>
              <a:t>Столица России – Санкт - Петербург.</a:t>
            </a:r>
          </a:p>
          <a:p>
            <a:pPr marL="45720" indent="0">
              <a:buNone/>
            </a:pPr>
            <a:r>
              <a:rPr lang="ru-RU" sz="3000" u="sng" dirty="0"/>
              <a:t>4 группа</a:t>
            </a:r>
            <a:r>
              <a:rPr lang="ru-RU" sz="3000" dirty="0"/>
              <a:t>. Развитие  образования  в России.</a:t>
            </a:r>
          </a:p>
          <a:p>
            <a:pPr marL="45720" indent="0">
              <a:buNone/>
            </a:pPr>
            <a:r>
              <a:rPr lang="ru-RU" sz="3000" u="sng" dirty="0"/>
              <a:t>5 группа</a:t>
            </a:r>
            <a:r>
              <a:rPr lang="ru-RU" sz="3000" dirty="0"/>
              <a:t>. Развитие промышленности.</a:t>
            </a:r>
          </a:p>
          <a:p>
            <a:pPr marL="45720" indent="0">
              <a:buNone/>
            </a:pPr>
            <a:r>
              <a:rPr lang="ru-RU" sz="3000" dirty="0"/>
              <a:t> 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группе</a:t>
            </a:r>
            <a:endParaRPr lang="ru-RU" dirty="0"/>
          </a:p>
        </p:txBody>
      </p:sp>
      <p:pic>
        <p:nvPicPr>
          <p:cNvPr id="5" name="Picture 11" descr="j03433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4560" y="1988840"/>
            <a:ext cx="4286199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39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1157</TotalTime>
  <Words>627</Words>
  <Application>Microsoft Office PowerPoint</Application>
  <PresentationFormat>Экран (4:3)</PresentationFormat>
  <Paragraphs>117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Сетка</vt:lpstr>
      <vt:lpstr>Российская империя.  Петр I Великий</vt:lpstr>
      <vt:lpstr>Презентация PowerPoint</vt:lpstr>
      <vt:lpstr>Проверка теста</vt:lpstr>
      <vt:lpstr>Толкование слов</vt:lpstr>
      <vt:lpstr>О ком идет речь?</vt:lpstr>
      <vt:lpstr>Тема  и цель урока</vt:lpstr>
      <vt:lpstr>Инсерт</vt:lpstr>
      <vt:lpstr>Презентация PowerPoint</vt:lpstr>
      <vt:lpstr>Работа в группе</vt:lpstr>
      <vt:lpstr>Император Российский (30.05.1672   -   28.01. 1725)</vt:lpstr>
      <vt:lpstr>   Каким был первый император?   </vt:lpstr>
      <vt:lpstr>Создание русского флота. </vt:lpstr>
      <vt:lpstr>Столица России   Санкт – Петербург.</vt:lpstr>
      <vt:lpstr>Развитие  образования  в России. </vt:lpstr>
      <vt:lpstr>Развитие  образования  в России</vt:lpstr>
      <vt:lpstr>Развитие промышленности.</vt:lpstr>
      <vt:lpstr>Презентация PowerPoint</vt:lpstr>
      <vt:lpstr>Почему Петра I называют Великим?</vt:lpstr>
      <vt:lpstr>Реформы Петра I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 в 4»А» классе</dc:title>
  <dc:creator>user</dc:creator>
  <cp:lastModifiedBy>USB</cp:lastModifiedBy>
  <cp:revision>112</cp:revision>
  <dcterms:created xsi:type="dcterms:W3CDTF">2009-11-06T17:29:04Z</dcterms:created>
  <dcterms:modified xsi:type="dcterms:W3CDTF">2002-05-03T16:41:25Z</dcterms:modified>
</cp:coreProperties>
</file>