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70" r:id="rId14"/>
    <p:sldId id="269" r:id="rId15"/>
    <p:sldId id="268" r:id="rId16"/>
    <p:sldId id="271" r:id="rId17"/>
    <p:sldId id="274" r:id="rId18"/>
    <p:sldId id="273" r:id="rId19"/>
    <p:sldId id="272" r:id="rId20"/>
    <p:sldId id="275" r:id="rId21"/>
    <p:sldId id="276" r:id="rId22"/>
    <p:sldId id="277" r:id="rId23"/>
    <p:sldId id="278" r:id="rId24"/>
    <p:sldId id="279" r:id="rId25"/>
    <p:sldId id="282" r:id="rId26"/>
    <p:sldId id="281" r:id="rId27"/>
    <p:sldId id="280" r:id="rId28"/>
    <p:sldId id="284" r:id="rId29"/>
    <p:sldId id="285" r:id="rId30"/>
    <p:sldId id="286" r:id="rId31"/>
    <p:sldId id="287" r:id="rId32"/>
    <p:sldId id="290" r:id="rId33"/>
    <p:sldId id="291" r:id="rId34"/>
    <p:sldId id="289" r:id="rId35"/>
    <p:sldId id="288" r:id="rId36"/>
    <p:sldId id="295" r:id="rId37"/>
    <p:sldId id="293" r:id="rId38"/>
    <p:sldId id="294" r:id="rId39"/>
    <p:sldId id="292" r:id="rId40"/>
    <p:sldId id="296" r:id="rId41"/>
    <p:sldId id="299" r:id="rId42"/>
    <p:sldId id="298" r:id="rId43"/>
    <p:sldId id="297" r:id="rId44"/>
    <p:sldId id="301" r:id="rId45"/>
    <p:sldId id="302" r:id="rId46"/>
    <p:sldId id="303" r:id="rId47"/>
    <p:sldId id="300" r:id="rId48"/>
    <p:sldId id="283" r:id="rId49"/>
    <p:sldId id="30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>
      <p:cViewPr varScale="1">
        <p:scale>
          <a:sx n="74" d="100"/>
          <a:sy n="74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29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44.xml"/><Relationship Id="rId3" Type="http://schemas.openxmlformats.org/officeDocument/2006/relationships/slide" Target="slide12.xml"/><Relationship Id="rId7" Type="http://schemas.openxmlformats.org/officeDocument/2006/relationships/slide" Target="slide24.xml"/><Relationship Id="rId12" Type="http://schemas.openxmlformats.org/officeDocument/2006/relationships/slide" Target="slide4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36.xml"/><Relationship Id="rId5" Type="http://schemas.openxmlformats.org/officeDocument/2006/relationships/slide" Target="slide16.xml"/><Relationship Id="rId10" Type="http://schemas.openxmlformats.org/officeDocument/2006/relationships/slide" Target="slide20.xml"/><Relationship Id="rId4" Type="http://schemas.openxmlformats.org/officeDocument/2006/relationships/slide" Target="slide7.xml"/><Relationship Id="rId9" Type="http://schemas.openxmlformats.org/officeDocument/2006/relationships/slide" Target="slide32.xml"/><Relationship Id="rId14" Type="http://schemas.openxmlformats.org/officeDocument/2006/relationships/slide" Target="slide4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9.pn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1.pn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2.jpe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5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1.png"/><Relationship Id="rId4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2.jpe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0_cfb21_a88a4cfb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politicheskaya-karta-rossi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641">
            <a:off x="4771379" y="1302826"/>
            <a:ext cx="3317606" cy="22567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821952">
            <a:off x="4590286" y="1502658"/>
            <a:ext cx="4492769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 страницам истории русской лингвистической науки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937637">
            <a:off x="4451578" y="3452540"/>
            <a:ext cx="3637514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(с) Спасибенко Ольга Евгеньевна : учитель русского языка и литературы Ростовской области  </a:t>
            </a:r>
          </a:p>
          <a:p>
            <a:r>
              <a:rPr lang="ru-RU" dirty="0" smtClean="0"/>
              <a:t>г. </a:t>
            </a:r>
            <a:r>
              <a:rPr lang="ru-RU" smtClean="0"/>
              <a:t>Волгодонска </a:t>
            </a:r>
            <a:r>
              <a:rPr lang="ru-RU" smtClean="0"/>
              <a:t>МБОУ СШ </a:t>
            </a:r>
            <a:r>
              <a:rPr lang="ru-RU" dirty="0" smtClean="0"/>
              <a:t>№ 22</a:t>
            </a:r>
            <a:endParaRPr lang="ru-RU" dirty="0"/>
          </a:p>
        </p:txBody>
      </p:sp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7668344" y="6575040"/>
            <a:ext cx="792088" cy="216024"/>
          </a:xfrm>
          <a:prstGeom prst="actionButtonBlank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6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380027" cy="703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75047"/>
            <a:ext cx="6398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Интересные факты из жизни М. В. Ломоносова 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015208" y="836712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Родом из поморских </a:t>
            </a:r>
            <a:r>
              <a:rPr lang="ru-RU" dirty="0" smtClean="0"/>
              <a:t>рыбаков. </a:t>
            </a:r>
            <a:r>
              <a:rPr lang="ru-RU" dirty="0"/>
              <a:t>Узнав, что отец хочет женить его, Михаил Ломоносов решил бежать в Москву</a:t>
            </a:r>
            <a:r>
              <a:rPr lang="ru-RU" dirty="0" smtClean="0"/>
              <a:t>. </a:t>
            </a:r>
            <a:r>
              <a:rPr lang="ru-RU" dirty="0"/>
              <a:t> С собой он взял только одежду и две книжки — «Грамматику» и «Арифметику».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09535" y="1760042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Ломоносову пришлось подделать документы и выдать себя за сына холмогорского </a:t>
            </a:r>
            <a:r>
              <a:rPr lang="ru-RU" dirty="0" smtClean="0"/>
              <a:t>дворянина, чтобы поступить в академию.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20140" y="3503969"/>
            <a:ext cx="546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Ввел понятие аббревиатуры для сокращения письма.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6610" y="3888718"/>
            <a:ext cx="709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Ломоносов был настоящим полиглотом: 12 языков он знал как родной, еще на 19 свободно разговаривал.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58257" y="4653136"/>
            <a:ext cx="6242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Предположил </a:t>
            </a:r>
            <a:r>
              <a:rPr lang="ru-RU" dirty="0"/>
              <a:t>существование Антарктиды задолго до ее обнаружения.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56610" y="2500083"/>
            <a:ext cx="6225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Чтобы пешком добраться из Архангельской области в Москву, 19-летнему юноше потребовалось меньше трех недель.</a:t>
            </a:r>
          </a:p>
        </p:txBody>
      </p:sp>
      <p:pic>
        <p:nvPicPr>
          <p:cNvPr id="4098" name="Picture 2" descr="C:\Users\Admin\Desktop\лингвисты\lomonos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" y="1715649"/>
            <a:ext cx="23812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80" y="980728"/>
            <a:ext cx="201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28" y="1826244"/>
            <a:ext cx="201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03" y="2636912"/>
            <a:ext cx="201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33" y="3641725"/>
            <a:ext cx="201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59" y="4006224"/>
            <a:ext cx="201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05" y="4806863"/>
            <a:ext cx="2016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rId6" action="ppaction://hlinksldjump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99392"/>
            <a:ext cx="9392536" cy="70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89855"/>
            <a:ext cx="298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Вопросы для беседы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52864" y="4159167"/>
            <a:ext cx="274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Домашнее задание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4677235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Подумайте и напишите сочинение-рассуждение на тему: «С М.В Ломоносовым я хотел поговорить о… »</a:t>
            </a:r>
            <a:endParaRPr lang="ru-RU" dirty="0"/>
          </a:p>
        </p:txBody>
      </p:sp>
      <p:pic>
        <p:nvPicPr>
          <p:cNvPr id="1026" name="Picture 2" descr="C:\Users\Admin\Desktop\лингвисты\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61048"/>
            <a:ext cx="3228020" cy="23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лингвисты\fa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2427"/>
            <a:ext cx="2190074" cy="21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7685" y="631729"/>
            <a:ext cx="61983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1)Что </a:t>
            </a:r>
            <a:r>
              <a:rPr lang="ru-RU" dirty="0"/>
              <a:t>повлияло на формирования его личности? </a:t>
            </a:r>
          </a:p>
          <a:p>
            <a:r>
              <a:rPr lang="ru-RU" dirty="0" smtClean="0"/>
              <a:t>2)Назовите </a:t>
            </a:r>
            <a:r>
              <a:rPr lang="ru-RU" dirty="0"/>
              <a:t>основные естественнонаучные открытия М. В. Ломоносова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3)Охарактеризуйте </a:t>
            </a:r>
            <a:r>
              <a:rPr lang="ru-RU" dirty="0"/>
              <a:t>заслуги Ломоносова в развитии русской литературы и </a:t>
            </a:r>
            <a:r>
              <a:rPr lang="ru-RU" dirty="0" smtClean="0"/>
              <a:t>языка.  </a:t>
            </a:r>
            <a:endParaRPr lang="ru-RU" dirty="0"/>
          </a:p>
          <a:p>
            <a:r>
              <a:rPr lang="ru-RU" dirty="0" smtClean="0"/>
              <a:t>4)Воспитательное </a:t>
            </a:r>
            <a:r>
              <a:rPr lang="ru-RU" dirty="0"/>
              <a:t>значение истории в понимании </a:t>
            </a:r>
            <a:r>
              <a:rPr lang="ru-RU" dirty="0" smtClean="0"/>
              <a:t>Ломоносова</a:t>
            </a:r>
            <a:r>
              <a:rPr lang="ru-RU" dirty="0"/>
              <a:t>.</a:t>
            </a:r>
          </a:p>
          <a:p>
            <a:r>
              <a:rPr lang="ru-RU" dirty="0" smtClean="0"/>
              <a:t>5)Каков </a:t>
            </a:r>
            <a:r>
              <a:rPr lang="ru-RU" dirty="0"/>
              <a:t>вклад Ломоносова в развитии Образования и науки России? </a:t>
            </a:r>
          </a:p>
          <a:p>
            <a:r>
              <a:rPr lang="ru-RU" dirty="0" smtClean="0"/>
              <a:t>6)Почему </a:t>
            </a:r>
            <a:r>
              <a:rPr lang="ru-RU" dirty="0"/>
              <a:t>Ломоносов произнес такие слова: "Обо мне дети отечества пожалеют...? "</a:t>
            </a:r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02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857" y="580038"/>
            <a:ext cx="3994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Алексей Александрович Шахматов</a:t>
            </a:r>
            <a:endParaRPr lang="ru-RU" sz="2000" dirty="0"/>
          </a:p>
        </p:txBody>
      </p:sp>
      <p:pic>
        <p:nvPicPr>
          <p:cNvPr id="6" name="Picture 2" descr="C:\Users\Admin\Desktop\лингвисты\5russ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952328" cy="381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141277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 истории русской филологии нет главы более яркой, чем деятельность А. А. Шахматова».</a:t>
            </a:r>
          </a:p>
          <a:p>
            <a:pPr algn="r"/>
            <a:r>
              <a:rPr lang="ru-RU" dirty="0" smtClean="0"/>
              <a:t>В. В. Виноградов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18429" y="3578583"/>
            <a:ext cx="4400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«Достигнутое Шахматовым – грандиозно».</a:t>
            </a:r>
          </a:p>
          <a:p>
            <a:pPr algn="r"/>
            <a:r>
              <a:rPr lang="ru-RU" dirty="0" smtClean="0"/>
              <a:t>Д. С. Лихачев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00" y="1185942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608" y="2859434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445224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1864 - 1920</a:t>
            </a:r>
            <a:endParaRPr lang="ru-RU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4" y="-87010"/>
            <a:ext cx="9260013" cy="69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60526"/>
            <a:ext cx="5718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9224" y="980728"/>
            <a:ext cx="69847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</a:t>
            </a:r>
            <a:r>
              <a:rPr lang="ru-RU" b="1" dirty="0" smtClean="0"/>
              <a:t> </a:t>
            </a:r>
            <a:r>
              <a:rPr lang="ru-RU" b="1" dirty="0"/>
              <a:t>17 лет </a:t>
            </a:r>
            <a:r>
              <a:rPr lang="ru-RU" dirty="0"/>
              <a:t>опубликовал статью "</a:t>
            </a:r>
            <a:r>
              <a:rPr lang="ru-RU" i="1" dirty="0"/>
              <a:t>К критике древнерусских текстов</a:t>
            </a:r>
            <a:r>
              <a:rPr lang="ru-RU" dirty="0"/>
              <a:t>" </a:t>
            </a:r>
            <a:r>
              <a:rPr lang="ru-RU" dirty="0" smtClean="0"/>
              <a:t>.</a:t>
            </a:r>
          </a:p>
          <a:p>
            <a:r>
              <a:rPr lang="ru-RU" dirty="0"/>
              <a:t>В студенческие годы Шахматов занимался исследованиями древнерусских рукописей, их научным описанием и подготовкой к публикации. Созданные им в этот период работы, и в частности "</a:t>
            </a:r>
            <a:r>
              <a:rPr lang="ru-RU" i="1" dirty="0"/>
              <a:t>Исследование о языке новгородских грамот XIII и XIV вв." </a:t>
            </a:r>
            <a:r>
              <a:rPr lang="ru-RU" dirty="0"/>
              <a:t>(1886), до сих пор являются образцом научных изысканий. В 29 лет защитил диссертацию и стал самым молодым в истории русской филологии академиком. </a:t>
            </a:r>
            <a:r>
              <a:rPr lang="ru-RU" b="1" dirty="0"/>
              <a:t>В своих работах </a:t>
            </a:r>
            <a:r>
              <a:rPr lang="ru-RU" dirty="0"/>
              <a:t>"</a:t>
            </a:r>
            <a:r>
              <a:rPr lang="ru-RU" i="1" dirty="0"/>
              <a:t>Исследование в области русской фонетики" (1894), "К истории звуков русского языка" (1898), "Очерк древнейшего периода истории русского языка" (1915</a:t>
            </a:r>
            <a:r>
              <a:rPr lang="ru-RU" dirty="0"/>
              <a:t>) он решал задачу реконструкции древнейших славянской и русской языковых систем, изучал их фонетические особенности. Сделанные ученым открытия были включены в университетский курс истории русского </a:t>
            </a:r>
            <a:r>
              <a:rPr lang="ru-RU" dirty="0" smtClean="0"/>
              <a:t>языка.</a:t>
            </a:r>
          </a:p>
          <a:p>
            <a:r>
              <a:rPr lang="ru-RU" dirty="0" smtClean="0"/>
              <a:t>Определил </a:t>
            </a:r>
            <a:r>
              <a:rPr lang="ru-RU" dirty="0"/>
              <a:t>фундамент текстологии как науки. Он установил время создания и источники старейших летописных сводов (XI - XVI вв.), в частности "</a:t>
            </a:r>
            <a:r>
              <a:rPr lang="ru-RU" i="1" dirty="0"/>
              <a:t>Повести временных лет</a:t>
            </a:r>
            <a:r>
              <a:rPr lang="ru-RU" i="1" dirty="0" smtClean="0"/>
              <a:t>".</a:t>
            </a:r>
          </a:p>
          <a:p>
            <a:r>
              <a:rPr lang="ru-RU" dirty="0"/>
              <a:t>Предложение </a:t>
            </a:r>
            <a:r>
              <a:rPr lang="ru-RU" dirty="0" smtClean="0"/>
              <a:t> </a:t>
            </a:r>
            <a:r>
              <a:rPr lang="ru-RU" dirty="0"/>
              <a:t>является предметом синтаксиса как особой лингвистической дисциплины.</a:t>
            </a:r>
          </a:p>
        </p:txBody>
      </p:sp>
      <p:pic>
        <p:nvPicPr>
          <p:cNvPr id="4100" name="Picture 4" descr="C:\Users\Admin\Desktop\лингвисты\07179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903285" cy="314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лингвисты\Shahmatov_A_Korsunsk_legenda_o_kresch_Vladimira_978599898594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87" y="3426190"/>
            <a:ext cx="14287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4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485207" cy="711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75047"/>
            <a:ext cx="6130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Интересные факты из жизни А. А. Шахматова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000945" y="1049403"/>
            <a:ext cx="706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6 лет лишился матери, а через год умер и его отец. Остался на воспитание у дяди Алексея Алексеевича.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95649" y="2106805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 марта 1894 г. Совет Московского университета единогласно присвоил ученую степень доктора русского языка и словесности 29 –летнему А.А. Шахматову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83832" y="346019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Алексей Александрович работал без выходных ежедневно по 10-12 часов, а летом в деревне по 15 часов в сутки.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14869" y="436108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Отказался от денежного вознаграждения, которое полагалось ему как директору Первого отделения Библиотеки Академии наук. Шахматов отдал эти деньги на нужды библиотеки, вскоре открытой для всех желающих.</a:t>
            </a:r>
            <a:endParaRPr lang="ru-RU" dirty="0"/>
          </a:p>
        </p:txBody>
      </p:sp>
      <p:pic>
        <p:nvPicPr>
          <p:cNvPr id="1026" name="Picture 2" descr="C:\Users\Admin\Desktop\лингвисты\1353328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1925"/>
            <a:ext cx="17494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50" y="2204864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50" y="3563244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06" y="4509120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48" y="1124918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89855"/>
            <a:ext cx="298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Вопросы для беседы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59681" y="3463708"/>
            <a:ext cx="274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Домашнее задание</a:t>
            </a:r>
            <a:endParaRPr lang="ru-RU" sz="2400" dirty="0"/>
          </a:p>
        </p:txBody>
      </p:sp>
      <p:pic>
        <p:nvPicPr>
          <p:cNvPr id="1026" name="Picture 2" descr="C:\Users\Admin\Desktop\лингвисты\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4556"/>
            <a:ext cx="3228020" cy="23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лингвисты\fa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2427"/>
            <a:ext cx="2190074" cy="21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680" y="4134444"/>
            <a:ext cx="42723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Подумайте и напишите сочинение – рассуждение на тему: «Какие качества характера помогли А.А. </a:t>
            </a:r>
            <a:r>
              <a:rPr lang="ru-RU" dirty="0"/>
              <a:t>Ш</a:t>
            </a:r>
            <a:r>
              <a:rPr lang="ru-RU" dirty="0" smtClean="0"/>
              <a:t>ахматову стать выдающимся ученым»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2157" y="1196751"/>
            <a:ext cx="5882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Где прошло детство будущего лингвиста?</a:t>
            </a:r>
          </a:p>
          <a:p>
            <a:pPr marL="342900" indent="-342900">
              <a:buAutoNum type="arabicParenR"/>
            </a:pPr>
            <a:r>
              <a:rPr lang="ru-RU" dirty="0"/>
              <a:t> </a:t>
            </a:r>
            <a:r>
              <a:rPr lang="ru-RU" dirty="0" smtClean="0"/>
              <a:t>Чем увлекался в гимназии А.А. Шахматов?</a:t>
            </a:r>
          </a:p>
          <a:p>
            <a:pPr marL="342900" indent="-342900">
              <a:buAutoNum type="arabicParenR"/>
            </a:pPr>
            <a:r>
              <a:rPr lang="ru-RU" dirty="0"/>
              <a:t> </a:t>
            </a:r>
            <a:r>
              <a:rPr lang="ru-RU" dirty="0" smtClean="0"/>
              <a:t>Какие научные проблемы разрабатывал ?</a:t>
            </a:r>
          </a:p>
          <a:p>
            <a:pPr marL="342900" indent="-342900">
              <a:buAutoNum type="arabicParenR"/>
            </a:pPr>
            <a:r>
              <a:rPr lang="ru-RU" dirty="0"/>
              <a:t> </a:t>
            </a:r>
            <a:r>
              <a:rPr lang="ru-RU" dirty="0" smtClean="0"/>
              <a:t>Сколько лет было А. А. Шахматову, когда опубликовали его первый труд? Как называлась эта статья?</a:t>
            </a:r>
          </a:p>
          <a:p>
            <a:pPr marL="342900" indent="-342900">
              <a:buAutoNum type="arabicParenR"/>
            </a:pPr>
            <a:r>
              <a:rPr lang="ru-RU" dirty="0"/>
              <a:t> </a:t>
            </a:r>
            <a:r>
              <a:rPr lang="ru-RU" dirty="0" smtClean="0"/>
              <a:t>Какой фундаментальный труд создал А.А. Шахматов в последние годы своей жизни?</a:t>
            </a:r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2546" y="497736"/>
            <a:ext cx="4860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Александр Матвеевич </a:t>
            </a:r>
            <a:r>
              <a:rPr lang="ru-RU" sz="2400" dirty="0" err="1" smtClean="0"/>
              <a:t>Пешковский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2050" name="Picture 2" descr="C:\Users\Admin\Desktop\лингвисты\portr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37002"/>
            <a:ext cx="2808312" cy="34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1688728"/>
            <a:ext cx="36041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«И </a:t>
            </a:r>
            <a:r>
              <a:rPr lang="ru-RU" dirty="0"/>
              <a:t>в наши дни любой серьезный исследователь в области методики вряд ли может обойтись без того, чтобы в той или иной мере не воспользоваться трудами А. М. </a:t>
            </a:r>
            <a:r>
              <a:rPr lang="ru-RU" dirty="0" err="1"/>
              <a:t>Пешковского</a:t>
            </a:r>
            <a:r>
              <a:rPr lang="ru-RU" dirty="0"/>
              <a:t>,— так широк круг проблем, </a:t>
            </a:r>
            <a:r>
              <a:rPr lang="ru-RU" dirty="0" err="1"/>
              <a:t>затрагивавшихся</a:t>
            </a:r>
            <a:r>
              <a:rPr lang="ru-RU" dirty="0"/>
              <a:t> и разрабатывавшихся нашим замечательным уче­ным</a:t>
            </a:r>
            <a:r>
              <a:rPr lang="ru-RU" dirty="0" smtClean="0"/>
              <a:t>.»</a:t>
            </a:r>
          </a:p>
          <a:p>
            <a:pPr algn="r"/>
            <a:r>
              <a:rPr lang="ru-RU" dirty="0" smtClean="0"/>
              <a:t>А.В. Текучев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950798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5420" y="4831804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1878 - 1933</a:t>
            </a:r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1399"/>
            <a:ext cx="9488739" cy="71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718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2276871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Написал </a:t>
            </a:r>
            <a:r>
              <a:rPr lang="ru-RU" dirty="0"/>
              <a:t>остроумную, полную тонких наблюдений монографию «Русский синтаксис в научном освещении» (1914), в которой как будто беседует со своими </a:t>
            </a:r>
            <a:r>
              <a:rPr lang="ru-RU" dirty="0" smtClean="0"/>
              <a:t>учениками.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058364"/>
            <a:ext cx="6497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Пешковский</a:t>
            </a:r>
            <a:r>
              <a:rPr lang="ru-RU" dirty="0"/>
              <a:t> первый показал, что интонация является грамматическим средством, что она помогает там, где другие грамматические средства (предлоги, союзы, окончания) не способны выразить значение.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1" y="3431811"/>
            <a:ext cx="5931947" cy="933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Пешковский</a:t>
            </a:r>
            <a:r>
              <a:rPr lang="ru-RU" dirty="0"/>
              <a:t> неустанно и страстно разъяснял, что только сознательное владение грамматикой делает человека по-настоящему </a:t>
            </a:r>
            <a:r>
              <a:rPr lang="ru-RU" dirty="0" smtClean="0"/>
              <a:t>грамотным.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99791" y="4365104"/>
            <a:ext cx="5869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«Умение говорить — это то смазочное масло, которое необходимо для всякой культурно-государственной машины и без которого она просто остановилась бы</a:t>
            </a:r>
            <a:r>
              <a:rPr lang="ru-RU" dirty="0" smtClean="0"/>
              <a:t>».</a:t>
            </a:r>
          </a:p>
          <a:p>
            <a:pPr algn="r"/>
            <a:r>
              <a:rPr lang="ru-RU" dirty="0" smtClean="0"/>
              <a:t> А. М. </a:t>
            </a:r>
            <a:r>
              <a:rPr lang="ru-RU" dirty="0" err="1" smtClean="0"/>
              <a:t>Пешковский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 descr="C:\Users\Admin\Desktop\лингвисты\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1965"/>
            <a:ext cx="2149254" cy="34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лингвисты\Peshkovskij_A.M.__Russkij_sintaksis_v_nauchnom_osvescheni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00202"/>
            <a:ext cx="19050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4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20" y="-171400"/>
            <a:ext cx="9440624" cy="708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75047"/>
            <a:ext cx="6450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Интересные факты из жизни А. М. </a:t>
            </a:r>
            <a:r>
              <a:rPr lang="ru-RU" sz="2400" dirty="0" err="1" smtClean="0"/>
              <a:t>Пешковского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9579" y="4520932"/>
            <a:ext cx="5342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В 1902 г. </a:t>
            </a:r>
            <a:r>
              <a:rPr lang="ru-RU" dirty="0" smtClean="0"/>
              <a:t>за </a:t>
            </a:r>
            <a:r>
              <a:rPr lang="ru-RU" dirty="0"/>
              <a:t>участие в </a:t>
            </a:r>
            <a:r>
              <a:rPr lang="ru-RU" dirty="0" smtClean="0"/>
              <a:t>студенческом движении </a:t>
            </a:r>
            <a:r>
              <a:rPr lang="ru-RU" dirty="0"/>
              <a:t>опять был исключен из университета и на шесть месяцев </a:t>
            </a:r>
            <a:r>
              <a:rPr lang="ru-RU" dirty="0" smtClean="0"/>
              <a:t>заключен в тюрьму.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75" y="4653136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73" y="864600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75" y="3917575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72" y="2452853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75" y="3282380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Admin\Desktop\лингвисты\progulki_po_feo_3_nazuk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84" y="2763362"/>
            <a:ext cx="3975100" cy="2981325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лингвисты\pic_4487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59" y="141020"/>
            <a:ext cx="5048250" cy="2981325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1072" y="786755"/>
            <a:ext cx="4673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Детство </a:t>
            </a:r>
            <a:r>
              <a:rPr lang="ru-RU" dirty="0" smtClean="0"/>
              <a:t>ученого прошло </a:t>
            </a:r>
            <a:r>
              <a:rPr lang="ru-RU" dirty="0"/>
              <a:t>в Крыму, где в 1897 г. </a:t>
            </a:r>
            <a:r>
              <a:rPr lang="ru-RU" dirty="0" smtClean="0"/>
              <a:t>окончил с </a:t>
            </a:r>
            <a:r>
              <a:rPr lang="ru-RU" dirty="0"/>
              <a:t>золотой медалью феодосийскую гимназию и </a:t>
            </a:r>
            <a:r>
              <a:rPr lang="ru-RU" dirty="0" smtClean="0"/>
              <a:t>поступил на естественное </a:t>
            </a:r>
            <a:r>
              <a:rPr lang="ru-RU" dirty="0"/>
              <a:t>отделение физико-математического факультета </a:t>
            </a:r>
            <a:r>
              <a:rPr lang="ru-RU" dirty="0" smtClean="0"/>
              <a:t>Московского университета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0909" y="3185573"/>
            <a:ext cx="8257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в 1899 г. за участие в студенческих волнениях его </a:t>
            </a:r>
            <a:r>
              <a:rPr lang="ru-RU" dirty="0" smtClean="0"/>
              <a:t>исключили из </a:t>
            </a:r>
            <a:r>
              <a:rPr lang="ru-RU" dirty="0"/>
              <a:t>Московского университета, и он продолжил </a:t>
            </a:r>
            <a:r>
              <a:rPr lang="ru-RU" dirty="0" smtClean="0"/>
              <a:t>естественно-научное образование </a:t>
            </a:r>
            <a:r>
              <a:rPr lang="ru-RU" dirty="0"/>
              <a:t>в Берлине.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0909" y="3832102"/>
            <a:ext cx="55316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1901 г. вновь поступил в Московский университет, но уже </a:t>
            </a:r>
            <a:r>
              <a:rPr lang="ru-RU" dirty="0" smtClean="0"/>
              <a:t>на историко-филологический </a:t>
            </a:r>
            <a:r>
              <a:rPr lang="ru-RU" dirty="0"/>
              <a:t>факультет.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2201" y="2356415"/>
            <a:ext cx="8132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/>
              <a:t>В </a:t>
            </a:r>
            <a:r>
              <a:rPr lang="ru-RU" dirty="0" smtClean="0"/>
              <a:t>Крыму в </a:t>
            </a:r>
            <a:r>
              <a:rPr lang="ru-RU" dirty="0"/>
              <a:t>1893 г. он познакомился с </a:t>
            </a:r>
            <a:r>
              <a:rPr lang="ru-RU" dirty="0" smtClean="0"/>
              <a:t>литератором, художником и </a:t>
            </a:r>
            <a:r>
              <a:rPr lang="ru-RU" dirty="0"/>
              <a:t>философом Максимилианом Волошиным. </a:t>
            </a:r>
            <a:r>
              <a:rPr lang="ru-RU" dirty="0" smtClean="0"/>
              <a:t>Он стал самым его близким </a:t>
            </a:r>
            <a:r>
              <a:rPr lang="ru-RU" dirty="0"/>
              <a:t>собеседником </a:t>
            </a:r>
            <a:r>
              <a:rPr lang="ru-RU" dirty="0" smtClean="0"/>
              <a:t>и другом</a:t>
            </a:r>
            <a:r>
              <a:rPr lang="ru-RU" dirty="0"/>
              <a:t>. </a:t>
            </a: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89855"/>
            <a:ext cx="298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Вопросы для беседы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59681" y="3781267"/>
            <a:ext cx="274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Домашнее задание</a:t>
            </a:r>
            <a:endParaRPr lang="ru-RU" sz="2400" dirty="0"/>
          </a:p>
        </p:txBody>
      </p:sp>
      <p:pic>
        <p:nvPicPr>
          <p:cNvPr id="1026" name="Picture 2" descr="C:\Users\Admin\Desktop\лингвисты\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4556"/>
            <a:ext cx="3228020" cy="23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лингвисты\fa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2427"/>
            <a:ext cx="2190074" cy="21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831875"/>
            <a:ext cx="63367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Чем прославился русский языковед А.М. </a:t>
            </a:r>
            <a:r>
              <a:rPr lang="ru-RU" dirty="0" err="1"/>
              <a:t>Пешковский</a:t>
            </a:r>
            <a:r>
              <a:rPr lang="ru-RU" dirty="0"/>
              <a:t>? </a:t>
            </a:r>
          </a:p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Какое образование получил А.М. </a:t>
            </a:r>
            <a:r>
              <a:rPr lang="ru-RU" dirty="0" err="1"/>
              <a:t>Пешковский</a:t>
            </a:r>
            <a:r>
              <a:rPr lang="ru-RU" dirty="0"/>
              <a:t>? </a:t>
            </a:r>
          </a:p>
          <a:p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/>
              <a:t>Где преподавал А.Р. </a:t>
            </a:r>
            <a:r>
              <a:rPr lang="ru-RU" dirty="0" err="1"/>
              <a:t>Пешковский</a:t>
            </a:r>
            <a:r>
              <a:rPr lang="ru-RU" dirty="0"/>
              <a:t> после окончания </a:t>
            </a:r>
            <a:r>
              <a:rPr lang="ru-RU" dirty="0" smtClean="0"/>
              <a:t>      Московского  университета</a:t>
            </a:r>
            <a:r>
              <a:rPr lang="ru-RU" dirty="0"/>
              <a:t>? </a:t>
            </a:r>
          </a:p>
          <a:p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/>
              <a:t>Как называется главный научный труд А.М. </a:t>
            </a:r>
            <a:r>
              <a:rPr lang="ru-RU" dirty="0" err="1"/>
              <a:t>Пешковского</a:t>
            </a:r>
            <a:r>
              <a:rPr lang="ru-RU" dirty="0"/>
              <a:t>? Каким </a:t>
            </a:r>
            <a:r>
              <a:rPr lang="ru-RU" dirty="0" smtClean="0"/>
              <a:t>проблемам </a:t>
            </a:r>
            <a:r>
              <a:rPr lang="ru-RU" dirty="0"/>
              <a:t>посвящена эта работа? </a:t>
            </a:r>
          </a:p>
          <a:p>
            <a:r>
              <a:rPr lang="ru-RU" dirty="0" smtClean="0"/>
              <a:t>5. </a:t>
            </a:r>
            <a:r>
              <a:rPr lang="ru-RU" dirty="0"/>
              <a:t>Назовите все известные вам работы ученого. </a:t>
            </a:r>
          </a:p>
          <a:p>
            <a:r>
              <a:rPr lang="ru-RU" dirty="0" smtClean="0"/>
              <a:t>6. </a:t>
            </a:r>
            <a:r>
              <a:rPr lang="ru-RU" dirty="0"/>
              <a:t>Каково значение трудов А.М. </a:t>
            </a:r>
            <a:r>
              <a:rPr lang="ru-RU" dirty="0" err="1"/>
              <a:t>Пешковского</a:t>
            </a:r>
            <a:r>
              <a:rPr lang="ru-RU" dirty="0"/>
              <a:t> для современной лингвистической науки?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4267508"/>
            <a:ext cx="5028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Найдите и прочитайте письма </a:t>
            </a:r>
            <a:r>
              <a:rPr lang="ru-RU" dirty="0" err="1" smtClean="0"/>
              <a:t>Пешковского</a:t>
            </a:r>
            <a:r>
              <a:rPr lang="ru-RU" dirty="0" smtClean="0"/>
              <a:t> к Волошину и подумайте над вопросом : «Почему </a:t>
            </a:r>
            <a:r>
              <a:rPr lang="ru-RU" dirty="0" err="1" smtClean="0"/>
              <a:t>Пешковский</a:t>
            </a:r>
            <a:r>
              <a:rPr lang="ru-RU" dirty="0" smtClean="0"/>
              <a:t> совершил  </a:t>
            </a:r>
            <a:r>
              <a:rPr lang="ru-RU" dirty="0"/>
              <a:t>переход </a:t>
            </a:r>
            <a:r>
              <a:rPr lang="ru-RU" dirty="0" smtClean="0"/>
              <a:t>от занятий </a:t>
            </a:r>
            <a:r>
              <a:rPr lang="ru-RU" dirty="0"/>
              <a:t>естественной наукой в иную сферу, раскрывающую духовные</a:t>
            </a:r>
            <a:br>
              <a:rPr lang="ru-RU" dirty="0"/>
            </a:br>
            <a:r>
              <a:rPr lang="ru-RU" dirty="0"/>
              <a:t>способности </a:t>
            </a:r>
            <a:r>
              <a:rPr lang="ru-RU" dirty="0" smtClean="0"/>
              <a:t>человека».</a:t>
            </a:r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4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\Desktop\1391430405_100_5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84" y="-12430"/>
            <a:ext cx="9199002" cy="68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 rot="331788">
            <a:off x="1842398" y="4822545"/>
            <a:ext cx="1722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 А. Шахматов </a:t>
            </a:r>
            <a:endParaRPr lang="ru-RU" dirty="0"/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 rot="407376">
            <a:off x="1682118" y="1721224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 В. Ломоносов </a:t>
            </a:r>
            <a:endParaRPr lang="ru-RU" dirty="0"/>
          </a:p>
        </p:txBody>
      </p:sp>
      <p:sp>
        <p:nvSpPr>
          <p:cNvPr id="8" name="TextBox 7">
            <a:hlinkClick r:id="rId5" action="ppaction://hlinksldjump"/>
          </p:cNvPr>
          <p:cNvSpPr txBox="1"/>
          <p:nvPr/>
        </p:nvSpPr>
        <p:spPr>
          <a:xfrm rot="21054033">
            <a:off x="4688676" y="2241306"/>
            <a:ext cx="201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 М. </a:t>
            </a:r>
            <a:r>
              <a:rPr lang="ru-RU" dirty="0" err="1" smtClean="0"/>
              <a:t>Пешковский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>
            <a:hlinkClick r:id="rId6" action="ppaction://hlinksldjump"/>
          </p:cNvPr>
          <p:cNvSpPr txBox="1"/>
          <p:nvPr/>
        </p:nvSpPr>
        <p:spPr>
          <a:xfrm rot="350555">
            <a:off x="1886268" y="3517522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В. И. Даль </a:t>
            </a:r>
            <a:endParaRPr lang="ru-RU" dirty="0"/>
          </a:p>
        </p:txBody>
      </p:sp>
      <p:sp>
        <p:nvSpPr>
          <p:cNvPr id="10" name="TextBox 9">
            <a:hlinkClick r:id="rId7" action="ppaction://hlinksldjump"/>
          </p:cNvPr>
          <p:cNvSpPr txBox="1"/>
          <p:nvPr/>
        </p:nvSpPr>
        <p:spPr>
          <a:xfrm rot="289206">
            <a:off x="1870882" y="4141171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Ф. И. Буслаев </a:t>
            </a:r>
            <a:endParaRPr lang="ru-RU" dirty="0"/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 rot="397804">
            <a:off x="1828631" y="2385863"/>
            <a:ext cx="160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 Х. Востоков </a:t>
            </a:r>
            <a:endParaRPr lang="ru-RU" dirty="0"/>
          </a:p>
        </p:txBody>
      </p:sp>
      <p:sp>
        <p:nvSpPr>
          <p:cNvPr id="12" name="TextBox 11">
            <a:hlinkClick r:id="rId9" action="ppaction://hlinksldjump"/>
          </p:cNvPr>
          <p:cNvSpPr txBox="1"/>
          <p:nvPr/>
        </p:nvSpPr>
        <p:spPr>
          <a:xfrm rot="369078">
            <a:off x="1957127" y="2931340"/>
            <a:ext cx="134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Л.В. Щерба </a:t>
            </a:r>
            <a:endParaRPr lang="ru-RU" dirty="0"/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 rot="21290141">
            <a:off x="5063424" y="4430891"/>
            <a:ext cx="141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С. И. Ожегов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 rot="529501">
            <a:off x="1653375" y="1084094"/>
            <a:ext cx="215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Ученые-лингвисты</a:t>
            </a:r>
            <a:endParaRPr lang="ru-RU" b="1" i="1" dirty="0"/>
          </a:p>
        </p:txBody>
      </p:sp>
      <p:sp>
        <p:nvSpPr>
          <p:cNvPr id="3" name="TextBox 2">
            <a:hlinkClick r:id="rId11" action="ppaction://hlinksldjump"/>
          </p:cNvPr>
          <p:cNvSpPr txBox="1"/>
          <p:nvPr/>
        </p:nvSpPr>
        <p:spPr>
          <a:xfrm rot="21180201">
            <a:off x="4677257" y="1685501"/>
            <a:ext cx="1481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Д. Н. Ушаков </a:t>
            </a:r>
            <a:endParaRPr lang="ru-RU" dirty="0"/>
          </a:p>
        </p:txBody>
      </p:sp>
      <p:sp>
        <p:nvSpPr>
          <p:cNvPr id="4" name="TextBox 3">
            <a:hlinkClick r:id="rId12" action="ppaction://hlinksldjump"/>
          </p:cNvPr>
          <p:cNvSpPr txBox="1"/>
          <p:nvPr/>
        </p:nvSpPr>
        <p:spPr>
          <a:xfrm rot="21344242">
            <a:off x="5014250" y="2967829"/>
            <a:ext cx="18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Е. Д. Поливанов </a:t>
            </a:r>
            <a:endParaRPr lang="ru-RU" dirty="0"/>
          </a:p>
        </p:txBody>
      </p:sp>
      <p:sp>
        <p:nvSpPr>
          <p:cNvPr id="6" name="TextBox 5">
            <a:hlinkClick r:id="rId13" action="ppaction://hlinksldjump"/>
          </p:cNvPr>
          <p:cNvSpPr txBox="1"/>
          <p:nvPr/>
        </p:nvSpPr>
        <p:spPr>
          <a:xfrm rot="21237109">
            <a:off x="4831085" y="3615824"/>
            <a:ext cx="187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В. В. Виноградов </a:t>
            </a:r>
            <a:endParaRPr lang="ru-RU" dirty="0"/>
          </a:p>
        </p:txBody>
      </p:sp>
      <p:sp>
        <p:nvSpPr>
          <p:cNvPr id="14" name="TextBox 13">
            <a:hlinkClick r:id="rId14" action="ppaction://hlinksldjump"/>
          </p:cNvPr>
          <p:cNvSpPr txBox="1"/>
          <p:nvPr/>
        </p:nvSpPr>
        <p:spPr>
          <a:xfrm rot="21334868">
            <a:off x="5311344" y="5100866"/>
            <a:ext cx="1851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СПИСОК ЛИТЕРАТУРЫ</a:t>
            </a:r>
            <a:endParaRPr lang="ru-RU" sz="1400" dirty="0"/>
          </a:p>
        </p:txBody>
      </p:sp>
      <p:sp>
        <p:nvSpPr>
          <p:cNvPr id="17" name="Управляющая кнопка: настраиваемая 16">
            <a:hlinkClick r:id="" action="ppaction://hlinkshowjump?jump=endshow" highlightClick="1"/>
          </p:cNvPr>
          <p:cNvSpPr/>
          <p:nvPr/>
        </p:nvSpPr>
        <p:spPr>
          <a:xfrm>
            <a:off x="8172400" y="6440603"/>
            <a:ext cx="792088" cy="216024"/>
          </a:xfrm>
          <a:prstGeom prst="actionButtonBlank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5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19"/>
            <a:ext cx="9169758" cy="68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463947"/>
            <a:ext cx="5571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Сергей Иванович Ожегов – рыцарь слова</a:t>
            </a:r>
            <a:endParaRPr lang="ru-RU" sz="2400" dirty="0"/>
          </a:p>
        </p:txBody>
      </p:sp>
      <p:pic>
        <p:nvPicPr>
          <p:cNvPr id="5122" name="Picture 2" descr="C:\Users\Admin\Desktop\лингвисты\1285042892_7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9" y="1330425"/>
            <a:ext cx="2945841" cy="329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09310" y="15103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«Его </a:t>
            </a:r>
            <a:r>
              <a:rPr lang="ru-RU" dirty="0"/>
              <a:t>подвиг никогда не забудется нами, и я верю, что созданный им чудесный словарь сослужит великую службу многим поколениям русских </a:t>
            </a:r>
            <a:r>
              <a:rPr lang="ru-RU" dirty="0" smtClean="0"/>
              <a:t>людей».</a:t>
            </a:r>
            <a:endParaRPr lang="ru-RU" dirty="0"/>
          </a:p>
          <a:p>
            <a:pPr algn="r"/>
            <a:r>
              <a:rPr lang="ru-RU" dirty="0"/>
              <a:t>К.И. Чуковский. Памяти С.И. </a:t>
            </a:r>
            <a:r>
              <a:rPr lang="ru-RU" dirty="0" smtClean="0"/>
              <a:t>Ожегова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4021703"/>
            <a:ext cx="3698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 дискуссиях и спорах о языке мнение С.И. Ожегова всегда было одним из самых авторитетных» .</a:t>
            </a:r>
          </a:p>
          <a:p>
            <a:pPr algn="r"/>
            <a:r>
              <a:rPr lang="ru-RU" dirty="0" smtClean="0"/>
              <a:t>Л. И. Скворцов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74712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975" y="1438706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669064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1900 - 1964</a:t>
            </a:r>
            <a:endParaRPr lang="ru-RU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4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0" y="205284"/>
            <a:ext cx="5718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9972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Один из составителей «Толкового словаря русского языка» под редакцией Д. Н. Ушакова (1935—1940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Автор </a:t>
            </a:r>
            <a:r>
              <a:rPr lang="ru-RU" dirty="0" smtClean="0"/>
              <a:t>однотомного </a:t>
            </a:r>
            <a:r>
              <a:rPr lang="ru-RU" dirty="0"/>
              <a:t>«Словаря русского языка» </a:t>
            </a:r>
            <a:r>
              <a:rPr lang="ru-RU" dirty="0" smtClean="0"/>
              <a:t>.</a:t>
            </a:r>
          </a:p>
          <a:p>
            <a:r>
              <a:rPr lang="ru-RU" dirty="0"/>
              <a:t>С</a:t>
            </a:r>
            <a:r>
              <a:rPr lang="ru-RU" dirty="0" smtClean="0"/>
              <a:t>ловарь </a:t>
            </a:r>
            <a:r>
              <a:rPr lang="ru-RU" dirty="0"/>
              <a:t>Ожегова фиксирует современную общеупотребительную лексику, демонстрирует сочетаемость слов и типичные фразеологизмы. </a:t>
            </a:r>
            <a:endParaRPr lang="ru-RU" dirty="0" smtClean="0"/>
          </a:p>
          <a:p>
            <a:r>
              <a:rPr lang="ru-RU" dirty="0" smtClean="0"/>
              <a:t>Словник </a:t>
            </a:r>
            <a:r>
              <a:rPr lang="ru-RU" dirty="0"/>
              <a:t>словаря Ожегова лёг в основу многих переводных словарей.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2510659"/>
            <a:ext cx="68505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труды посвящены русской лексикологии и лексикографии, истории русского литературного языка, социолингвистике, культуре русской речи, языку отдельных писателей (П. А. </a:t>
            </a:r>
            <a:r>
              <a:rPr lang="ru-RU" dirty="0" err="1"/>
              <a:t>Плавильщикова</a:t>
            </a:r>
            <a:r>
              <a:rPr lang="ru-RU" dirty="0"/>
              <a:t>, И. А. Крылова, А. Н. Островского) и других. </a:t>
            </a:r>
            <a:r>
              <a:rPr lang="ru-RU" dirty="0" smtClean="0"/>
              <a:t>Редактор </a:t>
            </a:r>
            <a:r>
              <a:rPr lang="ru-RU" dirty="0"/>
              <a:t>«Орфографического словаря русского языка», словарей-справочников «Русское литературное произношение и ударение» (1955), «Правильность русской речи» (1962). Основатель и главный редактор сборников «Вопросы культуры речи» (1955—1965). </a:t>
            </a:r>
          </a:p>
          <a:p>
            <a:r>
              <a:rPr lang="ru-RU" dirty="0"/>
              <a:t>По инициативе Сергея Ивановича Ожегова в 1958 году в Институте русского языка была создана Справочная служба русского языка, отвечающая на запросы организаций и частных лиц, касающихся правильности русской речи. </a:t>
            </a:r>
          </a:p>
        </p:txBody>
      </p:sp>
      <p:pic>
        <p:nvPicPr>
          <p:cNvPr id="6147" name="Picture 3" descr="C:\Users\Admin\Desktop\лингвисты\slv-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" y="2663046"/>
            <a:ext cx="20002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375047"/>
            <a:ext cx="5782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Интересные факты из жизни С. И. Ожегова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2984" y="836713"/>
            <a:ext cx="7663471" cy="180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Когда Ожегов готовил к печати «Толковый словарь русского языка» </a:t>
            </a:r>
            <a:r>
              <a:rPr lang="ru-RU" dirty="0" smtClean="0"/>
              <a:t>цензор </a:t>
            </a:r>
            <a:r>
              <a:rPr lang="ru-RU" dirty="0"/>
              <a:t>придрался к слову «любовница»: мол, у него «развратный смысл». Нет такого явления в Советском Союзе! </a:t>
            </a:r>
            <a:r>
              <a:rPr lang="ru-RU" dirty="0" smtClean="0"/>
              <a:t>А </a:t>
            </a:r>
            <a:r>
              <a:rPr lang="ru-RU" dirty="0"/>
              <a:t>Главлит в то время находился в Ленинграде, и цензор, приезжая в Москву, останавливался у одной женщины. И Ожегов подловил его: а эта дама-то, мол, кем вам приходится? А? Цензор вздохнул и… махнул рукой: оставляйте слово, шут с вами!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1166" y="254660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Ожегова сильно критиковали за то, что он включил в свой словарь церковную лексику, а также дал некоторым словам нейтральную оценку вместо негативной.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2413" y="4883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15 декабря 1964 года Ожегов скончался из-за врачебной ошибки.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2149" y="3284984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 втором издании словаря Ожегова (1952) появилось слово «ленинградец», хотя названий жителей других городов не было. Его велели вставить туда, чтобы отделить друг от друга слова «ленивый» и «ленинец»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69" y="954142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91" y="2636913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14" y="3426190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611" y="5041801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Admin\Desktop\лингвисты\ozheg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54" y="3469934"/>
            <a:ext cx="1988986" cy="253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3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89855"/>
            <a:ext cx="298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Вопросы для беседы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59681" y="3781267"/>
            <a:ext cx="274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Домашнее задание</a:t>
            </a:r>
            <a:endParaRPr lang="ru-RU" sz="2400" dirty="0"/>
          </a:p>
        </p:txBody>
      </p:sp>
      <p:pic>
        <p:nvPicPr>
          <p:cNvPr id="1026" name="Picture 2" descr="C:\Users\Admin\Desktop\лингвисты\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904" y="3841032"/>
            <a:ext cx="2958244" cy="21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лингвисты\fa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2427"/>
            <a:ext cx="2190074" cy="21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149080"/>
            <a:ext cx="5616624" cy="2088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Ученый узнал, </a:t>
            </a:r>
            <a:r>
              <a:rPr lang="ru-RU" dirty="0"/>
              <a:t>что </a:t>
            </a:r>
            <a:r>
              <a:rPr lang="ru-RU" dirty="0" smtClean="0"/>
              <a:t> </a:t>
            </a:r>
            <a:r>
              <a:rPr lang="ru-RU" dirty="0"/>
              <a:t>фамилия «Ожеговы» происходит от слова «`ожег» - «деревянная печная кочерга». По семейному приданию, предки Ожеговых были выходцами с уральских заводов, кто-то из них, мастеровой человек, носил </a:t>
            </a:r>
            <a:r>
              <a:rPr lang="ru-RU" dirty="0" smtClean="0"/>
              <a:t>прозвище «Ожег».</a:t>
            </a:r>
          </a:p>
          <a:p>
            <a:r>
              <a:rPr lang="ru-RU" dirty="0" smtClean="0"/>
              <a:t>   Узнайте у родственников историю своей фамилии и поделитесь этим в классе.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40153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1) Когда </a:t>
            </a:r>
            <a:r>
              <a:rPr lang="ru-RU" dirty="0"/>
              <a:t>у С.И. Ожегова пробудился интерес к русской филологии?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451" y="1322225"/>
            <a:ext cx="5784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2) Назовите </a:t>
            </a:r>
            <a:r>
              <a:rPr lang="ru-RU" dirty="0"/>
              <a:t>военную специальность С.И. Ожегова в период гражданской войны.</a:t>
            </a:r>
          </a:p>
          <a:p>
            <a:r>
              <a:rPr lang="ru-RU" dirty="0" smtClean="0"/>
              <a:t>3) Кто </a:t>
            </a:r>
            <a:r>
              <a:rPr lang="ru-RU" dirty="0"/>
              <a:t>из выдающихся отечественных ученых-лингвистов был учителем С.И. Ожегова?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6764" y="2420888"/>
            <a:ext cx="83793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4)Почему </a:t>
            </a:r>
            <a:r>
              <a:rPr lang="ru-RU" dirty="0"/>
              <a:t>в 30-е годы появилась потребность в кратком </a:t>
            </a:r>
            <a:r>
              <a:rPr lang="ru-RU" dirty="0" smtClean="0"/>
              <a:t>толковом</a:t>
            </a:r>
          </a:p>
          <a:p>
            <a:r>
              <a:rPr lang="ru-RU" dirty="0" smtClean="0"/>
              <a:t> </a:t>
            </a:r>
            <a:r>
              <a:rPr lang="ru-RU" dirty="0"/>
              <a:t>словаре?</a:t>
            </a:r>
          </a:p>
          <a:p>
            <a:r>
              <a:rPr lang="ru-RU" dirty="0" smtClean="0"/>
              <a:t>5) </a:t>
            </a:r>
            <a:r>
              <a:rPr lang="ru-RU" dirty="0"/>
              <a:t>Когда была завершена работа над «Словарем»?</a:t>
            </a:r>
          </a:p>
          <a:p>
            <a:r>
              <a:rPr lang="ru-RU" dirty="0" smtClean="0"/>
              <a:t>6) </a:t>
            </a:r>
            <a:r>
              <a:rPr lang="ru-RU" dirty="0"/>
              <a:t>С какой целью «Словарь» С.И. Ожегова переиздается каждые два-три года?</a:t>
            </a:r>
          </a:p>
          <a:p>
            <a:r>
              <a:rPr lang="ru-RU" dirty="0" smtClean="0"/>
              <a:t>7) </a:t>
            </a:r>
            <a:r>
              <a:rPr lang="ru-RU" dirty="0"/>
              <a:t>Сколько слов содержит «Словарь» С.И. Ожегова?</a:t>
            </a: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61863"/>
            <a:ext cx="3494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Федор Иванович Буслаев</a:t>
            </a:r>
            <a:endParaRPr lang="ru-RU" sz="2400" dirty="0"/>
          </a:p>
        </p:txBody>
      </p:sp>
      <p:pic>
        <p:nvPicPr>
          <p:cNvPr id="8194" name="Picture 2" descr="C:\Users\Admin\Desktop\лингвисты\334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5" y="1268760"/>
            <a:ext cx="2536745" cy="30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12687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«...Буслаев вдохнул живую душу в преподавание и преподавателей современного русского языка. </a:t>
            </a:r>
            <a:r>
              <a:rPr lang="ru-RU" dirty="0" smtClean="0"/>
              <a:t>... </a:t>
            </a:r>
            <a:r>
              <a:rPr lang="ru-RU" dirty="0"/>
              <a:t>Вся грамотная Россия добровольно признала в Ф. И. Буслаеве своего учителя по предмету отечественного языка...» </a:t>
            </a:r>
          </a:p>
          <a:p>
            <a:pPr algn="r"/>
            <a:r>
              <a:rPr lang="ru-RU" dirty="0" smtClean="0"/>
              <a:t> </a:t>
            </a:r>
            <a:r>
              <a:rPr lang="ru-RU" dirty="0"/>
              <a:t>Е. Ф. Будде.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57330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«До Буслаева у нас в России никто не дерзал заглянуть в доисторические времена Руси при посредстве нового орудия — языка</a:t>
            </a:r>
            <a:r>
              <a:rPr lang="ru-RU" dirty="0" smtClean="0"/>
              <a:t>».</a:t>
            </a:r>
          </a:p>
          <a:p>
            <a:pPr algn="r"/>
            <a:r>
              <a:rPr lang="ru-RU" dirty="0" smtClean="0"/>
              <a:t> </a:t>
            </a:r>
            <a:r>
              <a:rPr lang="ru-RU" dirty="0"/>
              <a:t>Е. Ф. Будде.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18" y="3578962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684" y="1570840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6073" y="4379832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1818 - 1898</a:t>
            </a:r>
            <a:endParaRPr lang="ru-RU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53"/>
            <a:ext cx="9168071" cy="687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718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2348" y="878294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Книги «О преподавании отечественного языка», «Опыты исторической грамматики русского языка», «Историческая хрестоматия церковно-славянского и древнерусского языков», </a:t>
            </a:r>
            <a:r>
              <a:rPr lang="ru-RU" dirty="0"/>
              <a:t>«Исторические очерки русской народной словесности и искусства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32348" y="2384088"/>
            <a:ext cx="70116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Ввел учение </a:t>
            </a:r>
            <a:r>
              <a:rPr lang="ru-RU" dirty="0"/>
              <a:t>о разграничении морфологических и синтаксических признаков частей речи в русистике. Отождествлял логические и грамматические категории, трактуя синтаксис как воплощение логической структуры.</a:t>
            </a:r>
          </a:p>
          <a:p>
            <a:r>
              <a:rPr lang="ru-RU" dirty="0" smtClean="0"/>
              <a:t>Предложенная </a:t>
            </a:r>
            <a:r>
              <a:rPr lang="ru-RU" dirty="0"/>
              <a:t>Буслаевым классификация второстепенных членов предложения и типов придаточных почти полтора века сохраняется в школьном преподавании русского языка. Устойчивым в русской традиции оказалось также выделение трёх типов сочинительной связи: присоединительный, противительный и разделительный. Буслаев ввёл понятие о типе морфосинтаксической связи, названном впоследствии А. А. </a:t>
            </a:r>
            <a:r>
              <a:rPr lang="ru-RU" dirty="0" err="1"/>
              <a:t>Потебнёй</a:t>
            </a:r>
            <a:r>
              <a:rPr lang="ru-RU" dirty="0"/>
              <a:t> «примыканием».</a:t>
            </a:r>
          </a:p>
        </p:txBody>
      </p:sp>
      <p:pic>
        <p:nvPicPr>
          <p:cNvPr id="1026" name="Picture 2" descr="C:\Users\Admin\Desktop\лингвисты\скачанные файлы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3387"/>
            <a:ext cx="16859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5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75047"/>
            <a:ext cx="5870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Интересные факты из жизни Ф. И. Буслаева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35354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Федору было всего 5 лет, когда умер его отец. Семья бедствовала, поэтому Федору после учебы часто приходилось помогать матери.</a:t>
            </a:r>
          </a:p>
          <a:p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87" y="1463700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86" y="2111772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990581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своих воспоминаниях он писал, что в 12 лет чувствовал и поступал как взрослый .</a:t>
            </a:r>
            <a:endParaRPr lang="ru-RU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17" y="2760118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3750" y="2636912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Более 30 лет Федор Иванович возглавлял кафедру словесности в Московском университете; ему была присвоено звание доктора русской словесности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43608" y="5158933"/>
            <a:ext cx="5071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старости он стал слепнуть и был вынужден отказаться от научной работы</a:t>
            </a:r>
            <a:endParaRPr lang="ru-RU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17" y="3695948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3608" y="3598045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70-е годы интересы учёного всё более переключаются на изучение иконографии, стенной живописи, книжного орнамента и других видов древнего искусства, где ему принадлежат капитальные исследования.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36" y="5280124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\Desktop\лингвисты\бус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49" y="3426190"/>
            <a:ext cx="2670566" cy="2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1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89855"/>
            <a:ext cx="298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Вопросы для беседы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59681" y="3781267"/>
            <a:ext cx="274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Домашнее задание</a:t>
            </a:r>
            <a:endParaRPr lang="ru-RU" sz="2400" dirty="0"/>
          </a:p>
        </p:txBody>
      </p:sp>
      <p:pic>
        <p:nvPicPr>
          <p:cNvPr id="1026" name="Picture 2" descr="C:\Users\Admin\Desktop\лингвисты\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4556"/>
            <a:ext cx="3228020" cy="23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лингвисты\fa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2427"/>
            <a:ext cx="2190074" cy="21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6395" y="1268760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Расскажите о детстве Ф.И. Буслаева.</a:t>
            </a:r>
          </a:p>
          <a:p>
            <a:pPr marL="342900" indent="-342900">
              <a:buAutoNum type="arabicParenR"/>
            </a:pPr>
            <a:r>
              <a:rPr lang="ru-RU" dirty="0" smtClean="0"/>
              <a:t>Чем прославился Ф.И. Буслаев?</a:t>
            </a:r>
          </a:p>
          <a:p>
            <a:pPr marL="342900" indent="-342900">
              <a:buAutoNum type="arabicParenR"/>
            </a:pPr>
            <a:r>
              <a:rPr lang="ru-RU" dirty="0" smtClean="0"/>
              <a:t>Какие науки изучал Ф.И. Буслаев в путешествиях по Италии и Германии?</a:t>
            </a:r>
          </a:p>
          <a:p>
            <a:pPr marL="342900" indent="-342900">
              <a:buAutoNum type="arabicParenR"/>
            </a:pPr>
            <a:r>
              <a:rPr lang="ru-RU" dirty="0" smtClean="0"/>
              <a:t>Как называлась последняя книга Ф.И. Буслаева?</a:t>
            </a:r>
          </a:p>
          <a:p>
            <a:pPr marL="342900" indent="-342900">
              <a:buAutoNum type="arabicParenR"/>
            </a:pPr>
            <a:r>
              <a:rPr lang="ru-RU" dirty="0" smtClean="0"/>
              <a:t>Перечислите основные достижения ученого.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0761" y="424293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1) Подумайте и напишите сочинение-рассуждение на тему: «Как трудности, пережитые ученым в раннем детстве, отразились на чертах его характера».</a:t>
            </a:r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0761" y="5203066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2) Напишите </a:t>
            </a:r>
            <a:r>
              <a:rPr lang="ru-RU" dirty="0"/>
              <a:t>сочинение-рассуждение, раскрывая смысл высказывания  </a:t>
            </a:r>
            <a:r>
              <a:rPr lang="ru-RU" dirty="0" smtClean="0"/>
              <a:t>Ф.И. Буслаева: "</a:t>
            </a:r>
            <a:r>
              <a:rPr lang="ru-RU" dirty="0"/>
              <a:t>Родной язык так сросся с жизнью каждого, что учить оному значит вместе и развивать духовные способности учащегося"</a:t>
            </a:r>
          </a:p>
        </p:txBody>
      </p:sp>
    </p:spTree>
    <p:extLst>
      <p:ext uri="{BB962C8B-B14F-4D97-AF65-F5344CB8AC3E}">
        <p14:creationId xmlns:p14="http://schemas.microsoft.com/office/powerpoint/2010/main" val="40550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6" y="-87010"/>
            <a:ext cx="9392536" cy="70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61863"/>
            <a:ext cx="4942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Александр Христофорович Востоков</a:t>
            </a:r>
            <a:endParaRPr lang="ru-RU" sz="2400" dirty="0"/>
          </a:p>
        </p:txBody>
      </p:sp>
      <p:pic>
        <p:nvPicPr>
          <p:cNvPr id="2" name="Picture 2" descr="C:\Users\Admin\Desktop\лингвисты\вост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2952328" cy="450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672281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Портрет в рост. Литография. Не позднее 1864 г.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1562137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«Востоков доказал генетическое родство славянских языков».</a:t>
            </a:r>
          </a:p>
          <a:p>
            <a:pPr algn="r"/>
            <a:r>
              <a:rPr lang="ru-RU" dirty="0" smtClean="0"/>
              <a:t>Е. Иванова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3454631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«Востоков – ученый заслонил собой Востокова – поэта».</a:t>
            </a:r>
          </a:p>
          <a:p>
            <a:pPr algn="r"/>
            <a:r>
              <a:rPr lang="ru-RU" dirty="0" smtClean="0"/>
              <a:t>В. Орлов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868" y="1058304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950798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64393" y="5945529"/>
            <a:ext cx="1702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1781 г. – 1864 г.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60526"/>
            <a:ext cx="5718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37485" y="8436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Основатель славянской палеографии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16499" y="1896055"/>
            <a:ext cx="6097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Востоков дал подробное описание древнеславянского языка как общего языка </a:t>
            </a:r>
            <a:r>
              <a:rPr lang="ru-RU" dirty="0"/>
              <a:t>всех славян.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6499" y="121437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Благодаря трудам А. Х. Востокова, произошло становление славяноведения как </a:t>
            </a:r>
            <a:r>
              <a:rPr lang="ru-RU" dirty="0"/>
              <a:t>науки.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16499" y="2542386"/>
            <a:ext cx="6718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А. Х. </a:t>
            </a:r>
            <a:r>
              <a:rPr lang="ru-RU" dirty="0" smtClean="0"/>
              <a:t>Востоков определил, например, старославянские буквы носовых звуков как  </a:t>
            </a:r>
            <a:r>
              <a:rPr lang="ru-RU" dirty="0"/>
              <a:t>носовые  о и е, </a:t>
            </a:r>
            <a:r>
              <a:rPr lang="ru-RU" dirty="0" smtClean="0"/>
              <a:t>о </a:t>
            </a:r>
            <a:r>
              <a:rPr lang="ru-RU" dirty="0"/>
              <a:t>которых </a:t>
            </a:r>
            <a:r>
              <a:rPr lang="ru-RU" dirty="0" smtClean="0"/>
              <a:t>до того времени </a:t>
            </a:r>
            <a:r>
              <a:rPr lang="ru-RU" dirty="0"/>
              <a:t>принято </a:t>
            </a:r>
            <a:r>
              <a:rPr lang="ru-RU" dirty="0" smtClean="0"/>
              <a:t>было </a:t>
            </a:r>
            <a:r>
              <a:rPr lang="ru-RU" dirty="0"/>
              <a:t>думать, </a:t>
            </a:r>
            <a:r>
              <a:rPr lang="ru-RU" dirty="0" smtClean="0"/>
              <a:t>что они обозначают звуки </a:t>
            </a:r>
            <a:r>
              <a:rPr lang="ru-RU" dirty="0"/>
              <a:t>у и а (я).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65097" y="3573015"/>
            <a:ext cx="5346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словаре привел старославянские  </a:t>
            </a:r>
            <a:r>
              <a:rPr lang="ru-RU" dirty="0"/>
              <a:t>и </a:t>
            </a:r>
            <a:r>
              <a:rPr lang="ru-RU" dirty="0" smtClean="0"/>
              <a:t>русские слова и указал их  грамматическую характеристику.</a:t>
            </a:r>
            <a:endParaRPr lang="ru-RU" dirty="0"/>
          </a:p>
        </p:txBody>
      </p:sp>
      <p:pic>
        <p:nvPicPr>
          <p:cNvPr id="1026" name="Picture 2" descr="C:\Users\Admin\Desktop\лингвисты\во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06639"/>
            <a:ext cx="2166294" cy="303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лингвисты\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842861"/>
            <a:ext cx="1764196" cy="275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лингвисты\book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53" y="4365104"/>
            <a:ext cx="12192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9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38022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728" y="5499328"/>
            <a:ext cx="2555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Портрет </a:t>
            </a:r>
            <a:r>
              <a:rPr lang="ru-RU" sz="1600" dirty="0"/>
              <a:t>кисти В. Г. </a:t>
            </a:r>
            <a:r>
              <a:rPr lang="ru-RU" sz="1600" dirty="0" smtClean="0"/>
              <a:t>Перова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 descr="C:\Users\Admin\Desktop\640px-1872._Портрет_писателя_Владимира_Ивановича_Дал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8" y="980728"/>
            <a:ext cx="3855085" cy="45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152" y="310742"/>
            <a:ext cx="6069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Владимир Иванович </a:t>
            </a:r>
            <a:r>
              <a:rPr lang="ru-RU" sz="2400" dirty="0" smtClean="0"/>
              <a:t>Даль – служитель слова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1124744"/>
            <a:ext cx="4624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«Я не знал человека скромнее и честолюбивее Даля».</a:t>
            </a:r>
          </a:p>
          <a:p>
            <a:pPr algn="r"/>
            <a:r>
              <a:rPr lang="ru-RU" dirty="0" smtClean="0"/>
              <a:t>П.И. Мельников-Печерский</a:t>
            </a:r>
            <a:endParaRPr lang="ru-RU" dirty="0"/>
          </a:p>
        </p:txBody>
      </p:sp>
      <p:pic>
        <p:nvPicPr>
          <p:cNvPr id="3076" name="Picture 4" descr="C:\Users\Admin\Desktop\0_8820e_b2fe1f0d_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866" y="330526"/>
            <a:ext cx="648071" cy="14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9222" y="2581016"/>
            <a:ext cx="3687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«Каждая его строчка меня учит и вразумляет…»</a:t>
            </a:r>
          </a:p>
          <a:p>
            <a:pPr algn="r"/>
            <a:r>
              <a:rPr lang="ru-RU" dirty="0" smtClean="0"/>
              <a:t>Н. В. Гоголь</a:t>
            </a:r>
            <a:endParaRPr lang="ru-RU" dirty="0"/>
          </a:p>
        </p:txBody>
      </p:sp>
      <p:pic>
        <p:nvPicPr>
          <p:cNvPr id="3077" name="Picture 5" descr="C:\Users\Admin\Desktop\0_8820e_b2fe1f0d_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787" y="1965363"/>
            <a:ext cx="6921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2889" y="3933056"/>
            <a:ext cx="3693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«Изо всех наших писателей он особое  внимание обращает на простой народ, и видно, что он долго и с участием изучал его, знает его быт до мельчайших подробностей».</a:t>
            </a:r>
          </a:p>
          <a:p>
            <a:pPr algn="r"/>
            <a:r>
              <a:rPr lang="ru-RU" dirty="0" smtClean="0"/>
              <a:t>В. Г. Белинский</a:t>
            </a:r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887" y="4318513"/>
            <a:ext cx="6889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5868660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1801 - 1872</a:t>
            </a:r>
            <a:endParaRPr lang="ru-RU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8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75047"/>
            <a:ext cx="5967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Интересные факты из жизни А. Х. Востокова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288213" y="4654877"/>
            <a:ext cx="585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книгу Остромирова </a:t>
            </a:r>
            <a:r>
              <a:rPr lang="ru-RU" dirty="0"/>
              <a:t>евангелия 1056 г</a:t>
            </a:r>
            <a:r>
              <a:rPr lang="ru-RU" dirty="0" smtClean="0"/>
              <a:t>.  учёный </a:t>
            </a:r>
            <a:r>
              <a:rPr lang="ru-RU" dirty="0"/>
              <a:t>был награжден Демидовской премией.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0" y="1319684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250" y="4802401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10" y="1974031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19849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Родным </a:t>
            </a:r>
            <a:r>
              <a:rPr lang="ru-RU" dirty="0" smtClean="0"/>
              <a:t>языком А.Х. Востокова был </a:t>
            </a:r>
            <a:r>
              <a:rPr lang="ru-RU" dirty="0"/>
              <a:t>немецкий, но </a:t>
            </a:r>
            <a:r>
              <a:rPr lang="ru-RU" dirty="0" smtClean="0"/>
              <a:t>уже с </a:t>
            </a:r>
            <a:r>
              <a:rPr lang="ru-RU" dirty="0"/>
              <a:t>семи лет он </a:t>
            </a:r>
            <a:r>
              <a:rPr lang="ru-RU" dirty="0" smtClean="0"/>
              <a:t>мог говорить </a:t>
            </a:r>
            <a:r>
              <a:rPr lang="ru-RU" dirty="0"/>
              <a:t>по-русски.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9981" y="2139131"/>
            <a:ext cx="565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1831 г. стал старшим библиотекарем </a:t>
            </a:r>
            <a:r>
              <a:rPr lang="ru-RU" dirty="0" err="1"/>
              <a:t>Румянцевского</a:t>
            </a:r>
            <a:r>
              <a:rPr lang="ru-RU" dirty="0"/>
              <a:t> </a:t>
            </a:r>
            <a:r>
              <a:rPr lang="ru-RU" dirty="0" smtClean="0"/>
              <a:t>музея.</a:t>
            </a:r>
            <a:endParaRPr lang="ru-RU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110" y="2883888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79334" y="2802550"/>
            <a:ext cx="4577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Александр Христофорович Востоков </a:t>
            </a:r>
            <a:r>
              <a:rPr lang="ru-RU" dirty="0" smtClean="0"/>
              <a:t> был очень доверчивым человеком. </a:t>
            </a:r>
            <a:r>
              <a:rPr lang="ru-RU" dirty="0"/>
              <a:t>Он выдавал некоторым учёным книги на дом, допускал в хранилище рукописей, позволяя им бесконтрольно заниматься там самостоятельно. 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018" y="2289909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95773" y="1804174"/>
            <a:ext cx="326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Настоящая фамилия – </a:t>
            </a:r>
            <a:r>
              <a:rPr lang="ru-RU" dirty="0" err="1" smtClean="0"/>
              <a:t>Остенек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http://historiegg.ucoz.ru/_fr/0/98322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0" y="1974031"/>
            <a:ext cx="285750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85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лингвисты\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4556"/>
            <a:ext cx="3228020" cy="23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лингвисты\fa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2427"/>
            <a:ext cx="2190074" cy="21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89855"/>
            <a:ext cx="298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Вопросы для беседы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9681" y="3781267"/>
            <a:ext cx="274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Домашнее задание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57333" y="4509120"/>
            <a:ext cx="4490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Выпишите дома в тетрадь в </a:t>
            </a:r>
            <a:r>
              <a:rPr lang="ru-RU" dirty="0"/>
              <a:t>хронологическом </a:t>
            </a:r>
            <a:r>
              <a:rPr lang="ru-RU" dirty="0" smtClean="0"/>
              <a:t>порядке названия всех научных книг, созданных А.Х. Востоковым.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7333" y="980728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/>
              <a:t>Расскажите о детстве А.Х. Востокова.</a:t>
            </a:r>
          </a:p>
          <a:p>
            <a:pPr marL="342900" indent="-342900">
              <a:buAutoNum type="arabicParenR"/>
            </a:pPr>
            <a:r>
              <a:rPr lang="ru-RU" dirty="0" smtClean="0"/>
              <a:t>Какое образование получил А.Х. Востоков.</a:t>
            </a:r>
          </a:p>
          <a:p>
            <a:pPr marL="342900" indent="-342900">
              <a:buAutoNum type="arabicParenR"/>
            </a:pPr>
            <a:r>
              <a:rPr lang="ru-RU" dirty="0" smtClean="0"/>
              <a:t>Расскажите о научной деятельности лингвиста.</a:t>
            </a:r>
          </a:p>
          <a:p>
            <a:pPr marL="342900" indent="-342900">
              <a:buAutoNum type="arabicParenR"/>
            </a:pPr>
            <a:r>
              <a:rPr lang="ru-RU" dirty="0" smtClean="0"/>
              <a:t>Как современники называли А.Х. Востокова?</a:t>
            </a:r>
          </a:p>
          <a:p>
            <a:pPr marL="342900" indent="-342900">
              <a:buAutoNum type="arabicParenR"/>
            </a:pPr>
            <a:r>
              <a:rPr lang="ru-RU" dirty="0" smtClean="0"/>
              <a:t>В чём превосходство грамматики Востокова над грамматикой Н. И. Греча?</a:t>
            </a:r>
          </a:p>
          <a:p>
            <a:endParaRPr lang="ru-RU" dirty="0" smtClean="0"/>
          </a:p>
          <a:p>
            <a:pPr marL="342900" indent="-342900">
              <a:buAutoNum type="arabicParenR"/>
            </a:pPr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717"/>
            <a:ext cx="9153020" cy="68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61863"/>
            <a:ext cx="3676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Лев Владимирович Щерба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53777" y="1196752"/>
            <a:ext cx="45008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      </a:t>
            </a:r>
            <a:r>
              <a:rPr lang="ru-RU" sz="2000" dirty="0" smtClean="0"/>
              <a:t>«Идеалом </a:t>
            </a:r>
            <a:r>
              <a:rPr lang="ru-RU" sz="2000" dirty="0"/>
              <a:t>была </a:t>
            </a:r>
            <a:r>
              <a:rPr lang="ru-RU" sz="2000" dirty="0" smtClean="0"/>
              <a:t> для меня всегда замена схоластики, механического разбора – живой мыслью, наблюдением над живыми фактами языка, думаньем над ним. Я знаю, что думать трудно, и тем не менее думать надо; и надо бояться схоластики, шаблона, которые подстерегают нас на каждом шагу, всякий раз, когда мысль наша слабеет».</a:t>
            </a:r>
          </a:p>
          <a:p>
            <a:pPr algn="r"/>
            <a:r>
              <a:rPr lang="ru-RU" sz="2000" dirty="0" smtClean="0"/>
              <a:t>Л.В. Щерба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98469" y="4797152"/>
            <a:ext cx="4169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«</a:t>
            </a:r>
            <a:r>
              <a:rPr lang="ru-RU" sz="2000" dirty="0" smtClean="0"/>
              <a:t>Он не боялся новых путей, смелых и неожиданных решений».</a:t>
            </a:r>
          </a:p>
          <a:p>
            <a:pPr algn="r"/>
            <a:r>
              <a:rPr lang="ru-RU" sz="2000" dirty="0" smtClean="0"/>
              <a:t>Е.А. Земская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009" y="2712607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985" y="4375377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Admin\Desktop\лингвисты\cherb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19038"/>
            <a:ext cx="2952328" cy="4214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617874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1880–1944 </a:t>
            </a:r>
            <a:endParaRPr lang="ru-RU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06"/>
            <a:ext cx="9144000" cy="696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75047"/>
            <a:ext cx="5549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Интересные факты из жизни </a:t>
            </a:r>
            <a:r>
              <a:rPr lang="ru-RU" sz="2400" dirty="0"/>
              <a:t>Л</a:t>
            </a:r>
            <a:r>
              <a:rPr lang="ru-RU" sz="2400" dirty="0" smtClean="0"/>
              <a:t>. В. Щерба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656610" y="4054712"/>
            <a:ext cx="5279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Последним начинанием Л. В</a:t>
            </a:r>
            <a:r>
              <a:rPr lang="ru-RU" dirty="0" smtClean="0"/>
              <a:t>. Щерба </a:t>
            </a:r>
            <a:r>
              <a:rPr lang="ru-RU" dirty="0"/>
              <a:t>была организованная Диалектологической комиссией АН СССР диалектологическая конференция по северно-русским говорам в Вологде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0" y="1319684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92" y="4149080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5" y="1988840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198493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Окончил </a:t>
            </a:r>
            <a:r>
              <a:rPr lang="ru-RU" dirty="0"/>
              <a:t>с золотой медалью 2-ю Киевскую гимназию и поступил на естественный </a:t>
            </a:r>
            <a:r>
              <a:rPr lang="ru-RU" dirty="0" smtClean="0"/>
              <a:t>факультет  </a:t>
            </a:r>
            <a:r>
              <a:rPr lang="ru-RU" dirty="0"/>
              <a:t>Киевского </a:t>
            </a:r>
            <a:r>
              <a:rPr lang="ru-RU" dirty="0" smtClean="0"/>
              <a:t>университета.</a:t>
            </a:r>
            <a:r>
              <a:rPr lang="ru-RU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5038" y="1879220"/>
            <a:ext cx="803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Л. В. Щерба был избран приват-доцентом по кафедре </a:t>
            </a:r>
            <a:r>
              <a:rPr lang="ru-RU" dirty="0" err="1"/>
              <a:t>И.А.Бодуэна</a:t>
            </a:r>
            <a:r>
              <a:rPr lang="ru-RU" dirty="0"/>
              <a:t> де </a:t>
            </a:r>
            <a:r>
              <a:rPr lang="ru-RU" dirty="0" err="1" smtClean="0"/>
              <a:t>Куртенэ</a:t>
            </a:r>
            <a:r>
              <a:rPr lang="ru-RU" dirty="0" smtClean="0"/>
              <a:t>, и ему поручают </a:t>
            </a:r>
            <a:r>
              <a:rPr lang="ru-RU" dirty="0"/>
              <a:t>заведование Кабинетом экспериментальной фонетики. 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93" y="2801338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56610" y="2715543"/>
            <a:ext cx="5235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1944 г. В.И. Щерба   становится действительным членом Академии педагогических наук СССР, в которой он становится во главе историко-филологического отдела.</a:t>
            </a:r>
          </a:p>
        </p:txBody>
      </p:sp>
      <p:pic>
        <p:nvPicPr>
          <p:cNvPr id="14" name="Picture 2" descr="C:\Users\Admin\Desktop\лингвисты\ще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2" y="2708920"/>
            <a:ext cx="2414758" cy="334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60526"/>
            <a:ext cx="5718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3858" y="1004257"/>
            <a:ext cx="5471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Первым разработал методику преподавания иностранных языков.</a:t>
            </a:r>
          </a:p>
          <a:p>
            <a:r>
              <a:rPr lang="ru-RU" dirty="0" smtClean="0"/>
              <a:t>Был редактором школьных учебников по русскому языку.</a:t>
            </a:r>
          </a:p>
          <a:p>
            <a:r>
              <a:rPr lang="ru-RU" dirty="0" smtClean="0"/>
              <a:t>Автор трудов: </a:t>
            </a:r>
          </a:p>
          <a:p>
            <a:r>
              <a:rPr lang="ru-RU" dirty="0" smtClean="0"/>
              <a:t>«О частях речи в русском языке» (1928);</a:t>
            </a:r>
          </a:p>
          <a:p>
            <a:r>
              <a:rPr lang="ru-RU" dirty="0"/>
              <a:t> </a:t>
            </a:r>
            <a:r>
              <a:rPr lang="ru-RU" dirty="0" smtClean="0"/>
              <a:t>«О трояком аспекте языковых явлений и об эксперименте в </a:t>
            </a:r>
          </a:p>
          <a:p>
            <a:r>
              <a:rPr lang="ru-RU" dirty="0" smtClean="0"/>
              <a:t>языкознании» (1931); </a:t>
            </a:r>
          </a:p>
          <a:p>
            <a:r>
              <a:rPr lang="ru-RU" dirty="0" smtClean="0"/>
              <a:t>«Фонетика французского языка» (1937) и др.;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86657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Развил концепцию фонемы И.А. </a:t>
            </a:r>
            <a:r>
              <a:rPr lang="ru-RU" dirty="0" err="1"/>
              <a:t>Бодуэна</a:t>
            </a:r>
            <a:r>
              <a:rPr lang="ru-RU" dirty="0"/>
              <a:t> де </a:t>
            </a:r>
            <a:r>
              <a:rPr lang="ru-RU" dirty="0" err="1" smtClean="0"/>
              <a:t>Куртенэ</a:t>
            </a:r>
            <a:r>
              <a:rPr lang="ru-RU" dirty="0" smtClean="0"/>
              <a:t> и </a:t>
            </a:r>
            <a:r>
              <a:rPr lang="ru-RU" dirty="0"/>
              <a:t>разработал «ленинградскую» фонологическую </a:t>
            </a:r>
            <a:r>
              <a:rPr lang="ru-RU" dirty="0" smtClean="0"/>
              <a:t>концепцию.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70680" y="4512910"/>
            <a:ext cx="7434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Ввёл </a:t>
            </a:r>
            <a:r>
              <a:rPr lang="ru-RU" dirty="0"/>
              <a:t>разделение </a:t>
            </a:r>
            <a:r>
              <a:rPr lang="ru-RU" dirty="0" smtClean="0"/>
              <a:t> </a:t>
            </a:r>
            <a:r>
              <a:rPr lang="ru-RU" dirty="0"/>
              <a:t>трёх сторон объекта лингвистики: </a:t>
            </a:r>
            <a:r>
              <a:rPr lang="ru-RU" dirty="0" smtClean="0"/>
              <a:t>речевой деятельности</a:t>
            </a:r>
            <a:r>
              <a:rPr lang="ru-RU" dirty="0"/>
              <a:t>, языковой системы и языкового материала.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71238" y="5159241"/>
            <a:ext cx="6521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Первым проанализировал понятие фонемы как </a:t>
            </a:r>
            <a:r>
              <a:rPr lang="ru-RU" dirty="0" err="1"/>
              <a:t>словоразличительной</a:t>
            </a:r>
            <a:r>
              <a:rPr lang="ru-RU" dirty="0"/>
              <a:t> и </a:t>
            </a:r>
            <a:r>
              <a:rPr lang="ru-RU" dirty="0" err="1"/>
              <a:t>морфеморазличительной</a:t>
            </a:r>
            <a:r>
              <a:rPr lang="ru-RU" dirty="0"/>
              <a:t> единицы.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0" y="1056906"/>
            <a:ext cx="2857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1352" cy="68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лингвисты\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4556"/>
            <a:ext cx="3228020" cy="23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лингвисты\fa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2427"/>
            <a:ext cx="2190074" cy="21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89855"/>
            <a:ext cx="298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Вопросы для беседы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9681" y="3781267"/>
            <a:ext cx="274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Домашнее задание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966754" y="840575"/>
            <a:ext cx="6096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1).Чему посвятил жизнь Л.В. Щерба?</a:t>
            </a:r>
          </a:p>
          <a:p>
            <a:r>
              <a:rPr lang="ru-RU" dirty="0" smtClean="0"/>
              <a:t>2). Расскажите, какое образование получил Л.В. Щерба.</a:t>
            </a:r>
          </a:p>
          <a:p>
            <a:r>
              <a:rPr lang="ru-RU" dirty="0" smtClean="0"/>
              <a:t>3). </a:t>
            </a:r>
            <a:r>
              <a:rPr lang="ru-RU" dirty="0"/>
              <a:t>Расскажите </a:t>
            </a:r>
            <a:r>
              <a:rPr lang="ru-RU" dirty="0" smtClean="0"/>
              <a:t>самые </a:t>
            </a:r>
            <a:r>
              <a:rPr lang="ru-RU" dirty="0"/>
              <a:t>яркие эпизоды из </a:t>
            </a:r>
            <a:r>
              <a:rPr lang="ru-RU" dirty="0" smtClean="0"/>
              <a:t>жизни учёного.</a:t>
            </a:r>
          </a:p>
          <a:p>
            <a:r>
              <a:rPr lang="ru-RU" dirty="0" smtClean="0"/>
              <a:t>4). Какие качества унаследовал от родителей?</a:t>
            </a:r>
          </a:p>
          <a:p>
            <a:r>
              <a:rPr lang="ru-RU" dirty="0" smtClean="0"/>
              <a:t>5). Кто был наставником лингвиста?</a:t>
            </a:r>
          </a:p>
          <a:p>
            <a:r>
              <a:rPr lang="ru-RU" dirty="0" smtClean="0"/>
              <a:t>6). Расскажите о научных открытиях Л.В. Щербы.</a:t>
            </a:r>
          </a:p>
          <a:p>
            <a:r>
              <a:rPr lang="ru-RU" dirty="0" smtClean="0"/>
              <a:t>7). Какими новыми идеями обогатился учёный в  научной командировке по Западной Европе?</a:t>
            </a:r>
          </a:p>
          <a:p>
            <a:r>
              <a:rPr lang="ru-RU" dirty="0" smtClean="0"/>
              <a:t>8). Расскажите о деятельности учёного в годы Великой Отечественной войны.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9681" y="4248713"/>
            <a:ext cx="4704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Напишите сочинение-рассуждение, раскрывая смысл высказывания Л.В. Щербы: «Без существительного, явного или подразумеваемого, нет прилагательного».</a:t>
            </a:r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0263" y="998872"/>
            <a:ext cx="489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«Самое лучшее из всего того, что он сделал,-</a:t>
            </a:r>
          </a:p>
          <a:p>
            <a:r>
              <a:rPr lang="ru-RU" dirty="0"/>
              <a:t>э</a:t>
            </a:r>
            <a:r>
              <a:rPr lang="ru-RU" dirty="0" smtClean="0"/>
              <a:t>то его собственная жизнь».</a:t>
            </a:r>
          </a:p>
          <a:p>
            <a:pPr algn="r"/>
            <a:r>
              <a:rPr lang="ru-RU" dirty="0" smtClean="0"/>
              <a:t>Г.О. Винокур</a:t>
            </a:r>
          </a:p>
          <a:p>
            <a:r>
              <a:rPr lang="ru-RU" dirty="0" smtClean="0"/>
              <a:t>«Дмитрий Николаевич никогда и ни в чём не был консерватором; он только органически не переносил всякую ложь и фальшь… Для нас Дмитрий Николаевич был всегда образцом и идеалом учителя,  друга, человека и гражданина».</a:t>
            </a:r>
          </a:p>
          <a:p>
            <a:pPr algn="r"/>
            <a:r>
              <a:rPr lang="ru-RU" dirty="0" smtClean="0"/>
              <a:t>А.А. Реформатский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07" y="195138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07" y="2218237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5421" y="4133979"/>
            <a:ext cx="69159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«Он был самым очаровательным человеком, которого я встречал</a:t>
            </a:r>
          </a:p>
          <a:p>
            <a:r>
              <a:rPr lang="ru-RU" dirty="0" smtClean="0"/>
              <a:t> в жизни: живой, умный, изящный, точный, озорной и всегда </a:t>
            </a:r>
          </a:p>
          <a:p>
            <a:r>
              <a:rPr lang="ru-RU" dirty="0" smtClean="0"/>
              <a:t>благожелательный – редкое сочетание качеств в одном человеке.</a:t>
            </a:r>
          </a:p>
          <a:p>
            <a:r>
              <a:rPr lang="ru-RU" dirty="0" smtClean="0"/>
              <a:t>…ценил точность и лаконизм, недаром его любимыми писателями</a:t>
            </a:r>
          </a:p>
          <a:p>
            <a:r>
              <a:rPr lang="ru-RU" dirty="0"/>
              <a:t>б</a:t>
            </a:r>
            <a:r>
              <a:rPr lang="ru-RU" dirty="0" smtClean="0"/>
              <a:t>ыли Пушкин и Чехов».</a:t>
            </a:r>
          </a:p>
          <a:p>
            <a:pPr algn="r"/>
            <a:r>
              <a:rPr lang="ru-RU" dirty="0" smtClean="0"/>
              <a:t>А.А. Реформатский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218701"/>
            <a:ext cx="842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Дмитрий Николаевич Ушаков - Москвич</a:t>
            </a:r>
            <a:r>
              <a:rPr lang="ru-RU" sz="2400" dirty="0"/>
              <a:t>, которого любили все.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537" y="4461142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0" y="1125444"/>
            <a:ext cx="2429058" cy="270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1209" y="384048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1873–1942</a:t>
            </a:r>
            <a:endParaRPr lang="ru-RU" dirty="0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42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652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60526"/>
            <a:ext cx="5718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4361" y="1080805"/>
            <a:ext cx="6659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четырёхтомного «Толкового словаря русского языка» (1935-1940), который содержит 85 289 слов и отражает словарный состав русского языка первых десятилетий 20 века.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2294219"/>
            <a:ext cx="6033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Принимал активное участие в проекте реформы русской орфографии 1917–1918 гг.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6441" y="2972519"/>
            <a:ext cx="6546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Д.Н. Ушаков был редактором «Толкового словаря русского языка».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6117" y="3625730"/>
            <a:ext cx="4115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оставил </a:t>
            </a:r>
            <a:r>
              <a:rPr lang="ru-RU" dirty="0"/>
              <a:t>русско-узбекский разговорник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39085" y="4221088"/>
            <a:ext cx="7162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частвовал </a:t>
            </a:r>
            <a:r>
              <a:rPr lang="ru-RU" dirty="0"/>
              <a:t>в создании программ и учебников по русскому языку для начальной, средней и высшей </a:t>
            </a:r>
            <a:r>
              <a:rPr lang="ru-RU" dirty="0" smtClean="0"/>
              <a:t>школы.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9" y="1006639"/>
            <a:ext cx="1992282" cy="298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02"/>
            <a:ext cx="9150403" cy="686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75047"/>
            <a:ext cx="58063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Интересные факты из жизни Д. Н. Ушакова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8" y="1364109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0" y="4102576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0" y="2060848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2" y="3261499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9182" y="12109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Дмитрия Николаевича были глубокие московские родовые корни.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6180" y="19128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«Я очень редко покидаю Москву, и то лишь на короткий срок; в других городах мне как-то не по себе», — так вспоминает об Ушакове С. Б. Бернштейн.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9182" y="3185983"/>
            <a:ext cx="5018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Речь </a:t>
            </a:r>
            <a:r>
              <a:rPr lang="ru-RU" dirty="0"/>
              <a:t>Д. Н. Ушакова воспринималась его современниками как эстетическая ценность.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1714" y="3931089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эпоху, когда колебались многие основы культуры, Д. Н. Ушаков хотел спасти одну из ее опор — русскую орфоэпическую традицию.</a:t>
            </a:r>
          </a:p>
          <a:p>
            <a:r>
              <a:rPr lang="ru-RU" dirty="0"/>
              <a:t>Свои выступления в защиту орфоэпии Д. Н. Ушаков называл «</a:t>
            </a:r>
            <a:r>
              <a:rPr lang="ru-RU" dirty="0" smtClean="0"/>
              <a:t>походами».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3215" y="4941168"/>
            <a:ext cx="7642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Дмитрий Николаевич Ушаков во время войны находился в эвакуации в Ташкенте, где он скончался 17 апреля 1942 </a:t>
            </a:r>
            <a:r>
              <a:rPr lang="ru-RU" dirty="0" smtClean="0"/>
              <a:t>года </a:t>
            </a:r>
            <a:r>
              <a:rPr lang="ru-RU" dirty="0"/>
              <a:t>и был похоронен на </a:t>
            </a:r>
            <a:r>
              <a:rPr lang="ru-RU" dirty="0" err="1"/>
              <a:t>Боткинском</a:t>
            </a:r>
            <a:r>
              <a:rPr lang="ru-RU" dirty="0"/>
              <a:t> кладбище Ташкента.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36712"/>
            <a:ext cx="3080822" cy="221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9" y="5085184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9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лингвисты\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4556"/>
            <a:ext cx="3228020" cy="23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лингвисты\fa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2427"/>
            <a:ext cx="2190074" cy="21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89855"/>
            <a:ext cx="298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Вопросы для беседы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9681" y="3781267"/>
            <a:ext cx="274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Домашнее задание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 flipH="1">
            <a:off x="827584" y="982662"/>
            <a:ext cx="47068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Какое образование получил </a:t>
            </a:r>
            <a:r>
              <a:rPr lang="ru-RU" dirty="0"/>
              <a:t>Д</a:t>
            </a:r>
            <a:r>
              <a:rPr lang="ru-RU" dirty="0" smtClean="0"/>
              <a:t>.Н. Ушаков?</a:t>
            </a:r>
          </a:p>
          <a:p>
            <a:r>
              <a:rPr lang="ru-RU" dirty="0" smtClean="0"/>
              <a:t>2. Расскажите об учебе Д.Н. Ушакова в университете.</a:t>
            </a:r>
          </a:p>
          <a:p>
            <a:r>
              <a:rPr lang="ru-RU" dirty="0" smtClean="0"/>
              <a:t>3. Кем работал </a:t>
            </a:r>
            <a:r>
              <a:rPr lang="ru-RU" dirty="0"/>
              <a:t>Д.Н. </a:t>
            </a:r>
            <a:r>
              <a:rPr lang="ru-RU" dirty="0" smtClean="0"/>
              <a:t>Ушаков после окончания университета?</a:t>
            </a:r>
          </a:p>
          <a:p>
            <a:r>
              <a:rPr lang="ru-RU" dirty="0" smtClean="0"/>
              <a:t>4. Приходилось ли вам пользоваться словарем </a:t>
            </a:r>
            <a:r>
              <a:rPr lang="ru-RU" dirty="0"/>
              <a:t>Д.Н. </a:t>
            </a:r>
            <a:r>
              <a:rPr lang="ru-RU" dirty="0" smtClean="0"/>
              <a:t>Ушакова?</a:t>
            </a:r>
          </a:p>
          <a:p>
            <a:r>
              <a:rPr lang="ru-RU" dirty="0" smtClean="0"/>
              <a:t>5. Расскажите как оценивали и вспоминали его ученики?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6614" y="4437112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Прочитайте дома о </a:t>
            </a:r>
            <a:r>
              <a:rPr lang="ru-RU" dirty="0"/>
              <a:t>проекте реформы русской орфографии 1917–1918 </a:t>
            </a:r>
            <a:r>
              <a:rPr lang="ru-RU" dirty="0" err="1" smtClean="0"/>
              <a:t>гг</a:t>
            </a:r>
            <a:r>
              <a:rPr lang="ru-RU" dirty="0" smtClean="0"/>
              <a:t> и поделитесь об этом в классе.</a:t>
            </a:r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3" y="-99392"/>
            <a:ext cx="9296739" cy="697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75047"/>
            <a:ext cx="5596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Вклад в развитие русской лексикографии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66644" y="1340768"/>
            <a:ext cx="66571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53 года работы: </a:t>
            </a:r>
            <a:r>
              <a:rPr lang="ru-RU" dirty="0"/>
              <a:t>первые слова для своего «Толкового словаря...» Владимир Иванович Даль записал в марте 1819 года, путешествуя по России; последние четыре слова - незадолго до собственной смерти, в 1872 году. </a:t>
            </a:r>
            <a:endParaRPr lang="ru-RU" dirty="0" smtClean="0"/>
          </a:p>
          <a:p>
            <a:r>
              <a:rPr lang="ru-RU" b="1" dirty="0" smtClean="0"/>
              <a:t>200 </a:t>
            </a:r>
            <a:r>
              <a:rPr lang="ru-RU" b="1" dirty="0"/>
              <a:t>000 слов</a:t>
            </a:r>
            <a:r>
              <a:rPr lang="ru-RU" dirty="0"/>
              <a:t>: </a:t>
            </a:r>
            <a:r>
              <a:rPr lang="ru-RU" dirty="0" err="1"/>
              <a:t>книжно</a:t>
            </a:r>
            <a:r>
              <a:rPr lang="ru-RU" dirty="0"/>
              <a:t>-письменная, просторечная, диалектная, профессиональная, церковнославянская и иная лексика. </a:t>
            </a:r>
            <a:endParaRPr lang="ru-RU" dirty="0" smtClean="0"/>
          </a:p>
          <a:p>
            <a:r>
              <a:rPr lang="ru-RU" b="1" dirty="0" smtClean="0"/>
              <a:t>30 </a:t>
            </a:r>
            <a:r>
              <a:rPr lang="ru-RU" b="1" dirty="0"/>
              <a:t>000 </a:t>
            </a:r>
            <a:r>
              <a:rPr lang="ru-RU" dirty="0"/>
              <a:t>пословиц, поговорок и загадок, приводимых автором для наиболее точного разъяснения значений слов. </a:t>
            </a:r>
            <a:endParaRPr lang="ru-RU" dirty="0" smtClean="0"/>
          </a:p>
          <a:p>
            <a:r>
              <a:rPr lang="ru-RU" b="1" dirty="0" smtClean="0"/>
              <a:t>1861</a:t>
            </a:r>
            <a:r>
              <a:rPr lang="ru-RU" dirty="0" smtClean="0"/>
              <a:t> </a:t>
            </a:r>
            <a:r>
              <a:rPr lang="ru-RU" dirty="0"/>
              <a:t>- Золотая Константиновская медаль за первые выпуски словаря. </a:t>
            </a:r>
            <a:endParaRPr lang="ru-RU" dirty="0" smtClean="0"/>
          </a:p>
          <a:p>
            <a:r>
              <a:rPr lang="ru-RU" b="1" dirty="0" smtClean="0"/>
              <a:t>1868 </a:t>
            </a:r>
            <a:r>
              <a:rPr lang="ru-RU" dirty="0"/>
              <a:t>- Избрание Владимира Ивановича Даля почетным членом Академии наук. Ломоносовская премия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C:\Users\Admin\Desktop\220px-Dal_Dictionary_ti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1" y="1596365"/>
            <a:ext cx="2095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77" y="4773887"/>
            <a:ext cx="35147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332656"/>
            <a:ext cx="444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Евгений Дмитриевич Поливанов</a:t>
            </a:r>
            <a:endParaRPr lang="ru-RU" sz="2400" dirty="0"/>
          </a:p>
        </p:txBody>
      </p:sp>
      <p:pic>
        <p:nvPicPr>
          <p:cNvPr id="7170" name="Picture 2" descr="C:\Users\Admin\Desktop\лингвисты\полив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3235741" cy="43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283968" y="1484784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«И сам Е.Д. Поливанов, и то, что он сделал, и его судьба – необыкновенны и должны войти в историю русской науки»</a:t>
            </a:r>
          </a:p>
          <a:p>
            <a:pPr algn="r"/>
            <a:r>
              <a:rPr lang="ru-RU" dirty="0" smtClean="0"/>
              <a:t>В.А. </a:t>
            </a:r>
            <a:r>
              <a:rPr lang="ru-RU" dirty="0" err="1" smtClean="0"/>
              <a:t>Коверин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3717031"/>
            <a:ext cx="3737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«Поливанов был обычным гениальным человеком. Самым обычным гениальным человеком»</a:t>
            </a:r>
          </a:p>
          <a:p>
            <a:pPr algn="r"/>
            <a:r>
              <a:rPr lang="ru-RU" dirty="0" smtClean="0"/>
              <a:t>В.Б. Шкловский</a:t>
            </a:r>
            <a:endParaRPr lang="ru-RU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490197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534949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18085" y="55072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1891-1938</a:t>
            </a:r>
            <a:endParaRPr lang="ru-RU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омой 16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60526"/>
            <a:ext cx="5718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751344"/>
            <a:ext cx="6246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Е</a:t>
            </a:r>
            <a:r>
              <a:rPr lang="ru-RU" dirty="0"/>
              <a:t>. Д. Поливанов распространил принцип системности на историю языка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Им </a:t>
            </a:r>
            <a:r>
              <a:rPr lang="ru-RU" dirty="0"/>
              <a:t>была разработана теория фонологических изменений, рассматривающая их во взаимосвязи и взаимообусловленности, выявлен механизм конвергенций (объединения первоначально разных фонем в одну) и дивергенций (расщепления фонемы на несколько фонем).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10546" y="2736503"/>
            <a:ext cx="6221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</a:t>
            </a:r>
            <a:r>
              <a:rPr lang="ru-RU" dirty="0" err="1" smtClean="0"/>
              <a:t>ервые</a:t>
            </a:r>
            <a:r>
              <a:rPr lang="ru-RU" dirty="0" smtClean="0"/>
              <a:t> </a:t>
            </a:r>
            <a:r>
              <a:rPr lang="ru-RU" dirty="0"/>
              <a:t>рассмотрел процесс «цепочечного» изменения фонетической системы, когда каждое изменение является причиной </a:t>
            </a:r>
            <a:r>
              <a:rPr lang="ru-RU" dirty="0" smtClean="0"/>
              <a:t>следующего.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0546" y="3789039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  Е</a:t>
            </a:r>
            <a:r>
              <a:rPr lang="ru-RU" dirty="0"/>
              <a:t>. Д. Поливанов развивал новаторские идеи о возможности создания сравнительной фонетики неродственных, но контактировавших языков. Он стремился также объяснить механизмы языковых контактов.</a:t>
            </a:r>
          </a:p>
          <a:p>
            <a:r>
              <a:rPr lang="ru-RU" dirty="0" smtClean="0"/>
              <a:t>Именно Е</a:t>
            </a:r>
            <a:r>
              <a:rPr lang="ru-RU" dirty="0"/>
              <a:t>. Д. </a:t>
            </a:r>
            <a:r>
              <a:rPr lang="ru-RU" dirty="0" smtClean="0"/>
              <a:t>Поливанов </a:t>
            </a:r>
            <a:r>
              <a:rPr lang="ru-RU" dirty="0"/>
              <a:t>впервые установил фонологическую роль слога и выявил законы слоговой культуры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7" y="2099256"/>
            <a:ext cx="2073612" cy="256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9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1" y="988697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1" y="3701539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1" y="1679724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9" y="3221235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375047"/>
            <a:ext cx="6234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Интересные факты из жизни Е. Д. Поливанова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68910" y="3149333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Поливанов знал лингвистически не менее 35 языков.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68910" y="910461"/>
            <a:ext cx="759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Евгений Дмитриевич был учеником знаменитого языковеда И.А. </a:t>
            </a:r>
            <a:r>
              <a:rPr lang="ru-RU" dirty="0" err="1" smtClean="0"/>
              <a:t>Бодуэна</a:t>
            </a:r>
            <a:r>
              <a:rPr lang="ru-RU" dirty="0" smtClean="0"/>
              <a:t> де </a:t>
            </a:r>
            <a:r>
              <a:rPr lang="ru-RU" dirty="0" err="1" smtClean="0"/>
              <a:t>Куртенэ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68910" y="2195789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Евгений Дмитриевич много путешествовал, общался с разными людьми и стремился изучать каждый новый язык в среде его носителей 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8910" y="161950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Ученый создал свыше двухсот научных трудов.</a:t>
            </a:r>
            <a:endParaRPr lang="ru-RU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0" y="2273078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8910" y="3595247"/>
            <a:ext cx="4639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годы массовых </a:t>
            </a:r>
            <a:r>
              <a:rPr lang="ru-RU" dirty="0" smtClean="0"/>
              <a:t>репрессий в списке </a:t>
            </a:r>
            <a:r>
              <a:rPr lang="ru-RU" dirty="0"/>
              <a:t>«врагов» по первой категории был зачислен и Евгений Дмитриевич Поливанов, </a:t>
            </a:r>
            <a:r>
              <a:rPr lang="ru-RU" dirty="0" smtClean="0"/>
              <a:t>арестованный в </a:t>
            </a:r>
            <a:r>
              <a:rPr lang="ru-RU" dirty="0"/>
              <a:t>августе 1937 </a:t>
            </a:r>
            <a:r>
              <a:rPr lang="ru-RU" dirty="0" smtClean="0"/>
              <a:t>года. </a:t>
            </a:r>
            <a:r>
              <a:rPr lang="ru-RU" dirty="0"/>
              <a:t> 25 января 1938 </a:t>
            </a:r>
            <a:r>
              <a:rPr lang="ru-RU" dirty="0" smtClean="0"/>
              <a:t>года его расстреляли.</a:t>
            </a:r>
            <a:endParaRPr lang="ru-RU" dirty="0"/>
          </a:p>
        </p:txBody>
      </p:sp>
      <p:pic>
        <p:nvPicPr>
          <p:cNvPr id="8194" name="Picture 2" descr="C:\Users\Admin\Desktop\лингвисты\Polivanov_in_pris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72" y="3518665"/>
            <a:ext cx="28575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лингвисты\polivanov_spiso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30" y="4872935"/>
            <a:ext cx="26670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лингвисты\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4556"/>
            <a:ext cx="3228020" cy="23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лингвисты\fa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2427"/>
            <a:ext cx="2190074" cy="21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89855"/>
            <a:ext cx="298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Вопросы для беседы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9681" y="3781267"/>
            <a:ext cx="274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Домашнее задание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89101" y="437258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апишите сочинение - рассуждение на тему : «Почему И</a:t>
            </a:r>
            <a:r>
              <a:rPr lang="ru-RU" dirty="0"/>
              <a:t>. Ф. </a:t>
            </a:r>
            <a:r>
              <a:rPr lang="ru-RU" dirty="0" err="1"/>
              <a:t>Вардуль</a:t>
            </a:r>
            <a:r>
              <a:rPr lang="ru-RU" dirty="0"/>
              <a:t> охарактеризовал Е. Д. Поливанова </a:t>
            </a:r>
            <a:r>
              <a:rPr lang="ru-RU" i="1" dirty="0"/>
              <a:t>«как одного из самых ярких лингвистов ХХ </a:t>
            </a:r>
            <a:r>
              <a:rPr lang="ru-RU" i="1" dirty="0" smtClean="0"/>
              <a:t>века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9681" y="851520"/>
            <a:ext cx="60354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1) Расскажите, какое образование получил Е.Д. Поливанов.</a:t>
            </a:r>
          </a:p>
          <a:p>
            <a:r>
              <a:rPr lang="ru-RU" dirty="0" smtClean="0"/>
              <a:t>2) Назовите самые яркие эпизоды из жизни учёного.</a:t>
            </a:r>
          </a:p>
          <a:p>
            <a:r>
              <a:rPr lang="ru-RU" dirty="0" smtClean="0"/>
              <a:t>3) Какие языки преподавал учёный в 1912-1915г.г.?</a:t>
            </a:r>
          </a:p>
          <a:p>
            <a:r>
              <a:rPr lang="ru-RU" dirty="0" smtClean="0"/>
              <a:t>4) Расскажите о результатах диалектологических </a:t>
            </a:r>
          </a:p>
          <a:p>
            <a:r>
              <a:rPr lang="ru-RU" dirty="0"/>
              <a:t>э</a:t>
            </a:r>
            <a:r>
              <a:rPr lang="ru-RU" dirty="0" smtClean="0"/>
              <a:t>кспедиций Е.Д. Поливанова.</a:t>
            </a:r>
          </a:p>
          <a:p>
            <a:r>
              <a:rPr lang="ru-RU" dirty="0" smtClean="0"/>
              <a:t>5) Какой общественной работой занимался учёный после</a:t>
            </a:r>
          </a:p>
          <a:p>
            <a:r>
              <a:rPr lang="ru-RU" dirty="0" smtClean="0"/>
              <a:t>Октябрьской революции?</a:t>
            </a:r>
          </a:p>
          <a:p>
            <a:r>
              <a:rPr lang="ru-RU" dirty="0" smtClean="0"/>
              <a:t>6) Чем занимался Е.Д. Поливанов в Москве (1921)?</a:t>
            </a:r>
          </a:p>
          <a:p>
            <a:r>
              <a:rPr lang="ru-RU" dirty="0" smtClean="0"/>
              <a:t>7) Что создал Е.Д. Поливанов для бесписьменных народов</a:t>
            </a:r>
          </a:p>
          <a:p>
            <a:r>
              <a:rPr lang="ru-RU" dirty="0"/>
              <a:t>н</a:t>
            </a:r>
            <a:r>
              <a:rPr lang="ru-RU" dirty="0" smtClean="0"/>
              <a:t>ашей страны?</a:t>
            </a:r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4757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Виктор Владимирович Виноградов</a:t>
            </a:r>
            <a:endParaRPr lang="ru-R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15069"/>
            <a:ext cx="65246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Admin\Desktop\лингвисты\53705538_vinograd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288025" cy="393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1496" y="51322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1895 – 1969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2420888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«Виноградову принадлежит заслуга создания двух лингвистических наук – истории русского литературного языка и науки о языке художественной литературы» </a:t>
            </a:r>
          </a:p>
          <a:p>
            <a:pPr algn="r"/>
            <a:r>
              <a:rPr lang="ru-RU" dirty="0" smtClean="0"/>
              <a:t>Е.А. Земская</a:t>
            </a:r>
            <a:endParaRPr lang="ru-RU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3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33" y="-171400"/>
            <a:ext cx="937253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60526"/>
            <a:ext cx="5718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6792" y="836713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филологической науке имя Виноградова связано, прежде всего, с двумя книгами: "Очерки по истории русского литературного языка XIII - XIX веков" и "Русский язык".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6792" y="1835090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Был создателем двух лингвистических наук: истории русского литературного языка и науки о языке художественной литературы. Внес вклад в лингвистическое изучение русского языка («Русский язык. Грамматическое учение о слове» 1947). Под его редакцией в 1952 - 1954 была подготовлена «Грамматика русского языка» - первая академическая грамматика русского языка.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40544" y="3589416"/>
            <a:ext cx="6750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Руководил работой по составлению «Словаря языка Пушкина» 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0824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606" y="4178697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694" y="419188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9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1" y="988697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0" y="1586048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00" y="2338338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375047"/>
            <a:ext cx="6331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Интересные факты из жизни В. В. Виноградова</a:t>
            </a:r>
            <a:endParaRPr lang="ru-RU" sz="2400" dirty="0"/>
          </a:p>
        </p:txBody>
      </p:sp>
      <p:pic>
        <p:nvPicPr>
          <p:cNvPr id="10242" name="Picture 2" descr="C:\Users\Admin\Desktop\лингвисты\vv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9" y="2233984"/>
            <a:ext cx="2476864" cy="371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02" y="3551932"/>
            <a:ext cx="20796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201" y="89060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Виктор Виноградов учился сразу в двух институтах: Историко-филологическом и Археологическом.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85201" y="1486525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Ученого дважды , в 1934 – 1937 и в 1941 – 1944, несправедливо осуждали и отправляли в ссылки.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61178" y="3452807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1951 года и до своей кончины Виктор Владимирович работал главным редактором первого советского </a:t>
            </a:r>
            <a:r>
              <a:rPr lang="ru-RU" dirty="0" err="1" smtClean="0"/>
              <a:t>лингвистико</a:t>
            </a:r>
            <a:r>
              <a:rPr lang="ru-RU" dirty="0" smtClean="0"/>
              <a:t> -теоретического журнала «Вопросы языкознания».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61178" y="2205998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Совместно с Г.О. Винокуром, С.И. Ожеговым и другими ученый он участвовал в работе над «Толковым словарем русского языка», вышедшим под редакцией Д.Н. Ушакова</a:t>
            </a:r>
            <a:endParaRPr lang="ru-RU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016" y="-5620"/>
            <a:ext cx="9284016" cy="69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лингвисты\1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4556"/>
            <a:ext cx="3228020" cy="234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лингвисты\faq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2427"/>
            <a:ext cx="2190074" cy="21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89855"/>
            <a:ext cx="298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Вопросы для беседы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9681" y="3781267"/>
            <a:ext cx="274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Домашнее задание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36087" y="899428"/>
            <a:ext cx="60807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Какое образование получил В.В. Виноградов?</a:t>
            </a:r>
          </a:p>
          <a:p>
            <a:r>
              <a:rPr lang="ru-RU" dirty="0" smtClean="0"/>
              <a:t>2. Какие области лингвистики изучал языковед?</a:t>
            </a:r>
          </a:p>
          <a:p>
            <a:r>
              <a:rPr lang="ru-RU" dirty="0" smtClean="0"/>
              <a:t>3. Чем занимался учёный в период с 1914 по 1930г.г.?</a:t>
            </a:r>
          </a:p>
          <a:p>
            <a:r>
              <a:rPr lang="ru-RU" dirty="0" smtClean="0"/>
              <a:t>4. Чем отмечен московский период биографии </a:t>
            </a:r>
          </a:p>
          <a:p>
            <a:r>
              <a:rPr lang="ru-RU" dirty="0" smtClean="0"/>
              <a:t>В.В. Виноградова?</a:t>
            </a:r>
          </a:p>
          <a:p>
            <a:r>
              <a:rPr lang="ru-RU" dirty="0" smtClean="0"/>
              <a:t>5. Расскажите о деятельности учёного в качестве редактора</a:t>
            </a:r>
          </a:p>
          <a:p>
            <a:r>
              <a:rPr lang="ru-RU" dirty="0" smtClean="0"/>
              <a:t> лингвистического журнала?</a:t>
            </a:r>
          </a:p>
          <a:p>
            <a:r>
              <a:rPr lang="ru-RU" dirty="0" smtClean="0"/>
              <a:t>6. Какими качествами обладал учёный?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6356" y="4509120"/>
            <a:ext cx="5064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В.В. Виноградов написал</a:t>
            </a:r>
            <a:r>
              <a:rPr lang="ru-RU" dirty="0"/>
              <a:t> ряд статей по истории </a:t>
            </a:r>
            <a:r>
              <a:rPr lang="ru-RU" dirty="0" smtClean="0"/>
              <a:t>происхождения более ста </a:t>
            </a:r>
            <a:r>
              <a:rPr lang="ru-RU" dirty="0"/>
              <a:t>слов и </a:t>
            </a:r>
            <a:r>
              <a:rPr lang="ru-RU" dirty="0" smtClean="0"/>
              <a:t>выражений. Найдите эти статьи и вкратце выпишите об истории этих слов: </a:t>
            </a:r>
            <a:r>
              <a:rPr lang="ru-RU" i="1" dirty="0" smtClean="0"/>
              <a:t>небосклон</a:t>
            </a:r>
            <a:r>
              <a:rPr lang="ru-RU" i="1" dirty="0"/>
              <a:t>, вдохновить, мракобесие, однокашник, </a:t>
            </a:r>
            <a:r>
              <a:rPr lang="ru-RU" i="1" dirty="0" smtClean="0"/>
              <a:t>личность.</a:t>
            </a:r>
            <a:endParaRPr lang="ru-RU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96752"/>
            <a:ext cx="80648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Березин Ф. М</a:t>
            </a:r>
            <a:r>
              <a:rPr lang="ru-RU" i="1" dirty="0" smtClean="0"/>
              <a:t>. </a:t>
            </a:r>
            <a:r>
              <a:rPr lang="ru-RU" dirty="0" smtClean="0"/>
              <a:t>Русское </a:t>
            </a:r>
            <a:r>
              <a:rPr lang="ru-RU" dirty="0"/>
              <a:t>языкознание конца XIX — начала XX </a:t>
            </a:r>
            <a:r>
              <a:rPr lang="ru-RU" dirty="0" smtClean="0"/>
              <a:t>в. М</a:t>
            </a:r>
            <a:r>
              <a:rPr lang="ru-RU" dirty="0"/>
              <a:t>., 1976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i="1" dirty="0" smtClean="0"/>
              <a:t>Булахов</a:t>
            </a:r>
            <a:r>
              <a:rPr lang="ru-RU" i="1" dirty="0"/>
              <a:t> М. Г</a:t>
            </a:r>
            <a:r>
              <a:rPr lang="ru-RU" i="1" dirty="0" smtClean="0"/>
              <a:t>. </a:t>
            </a:r>
            <a:r>
              <a:rPr lang="ru-RU" dirty="0"/>
              <a:t>Восточнославянские языковеды. Биобиблиографический </a:t>
            </a:r>
            <a:r>
              <a:rPr lang="ru-RU" dirty="0" err="1" smtClean="0"/>
              <a:t>словарь.т</a:t>
            </a:r>
            <a:r>
              <a:rPr lang="ru-RU" dirty="0"/>
              <a:t>. 1—3, Минск, 1976—78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i="1" dirty="0" smtClean="0"/>
              <a:t>Булич</a:t>
            </a:r>
            <a:r>
              <a:rPr lang="ru-RU" i="1" dirty="0"/>
              <a:t> С. К</a:t>
            </a:r>
            <a:r>
              <a:rPr lang="ru-RU" i="1" dirty="0" smtClean="0"/>
              <a:t>. </a:t>
            </a:r>
            <a:r>
              <a:rPr lang="ru-RU" dirty="0"/>
              <a:t>Очерк истории языкознания в </a:t>
            </a:r>
            <a:r>
              <a:rPr lang="ru-RU" dirty="0" err="1" smtClean="0"/>
              <a:t>России.т</a:t>
            </a:r>
            <a:r>
              <a:rPr lang="ru-RU" dirty="0"/>
              <a:t>. 1 (13 в. — 1825). СПБ, 1904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i="1" dirty="0"/>
              <a:t>Виноградов В. </a:t>
            </a:r>
            <a:r>
              <a:rPr lang="ru-RU" i="1" dirty="0" smtClean="0"/>
              <a:t>В. </a:t>
            </a:r>
            <a:r>
              <a:rPr lang="ru-RU" dirty="0" smtClean="0"/>
              <a:t>Русская </a:t>
            </a:r>
            <a:r>
              <a:rPr lang="ru-RU" dirty="0"/>
              <a:t>наука о русском литературном языке, «Учёные записки МГУ</a:t>
            </a:r>
            <a:r>
              <a:rPr lang="ru-RU" dirty="0" smtClean="0"/>
              <a:t>». </a:t>
            </a:r>
            <a:r>
              <a:rPr lang="ru-RU" dirty="0"/>
              <a:t>1946, в. 106, т. 3, кн. 1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i="1" dirty="0" smtClean="0"/>
              <a:t>Кононов</a:t>
            </a:r>
            <a:r>
              <a:rPr lang="ru-RU" i="1" dirty="0"/>
              <a:t> А. </a:t>
            </a:r>
            <a:r>
              <a:rPr lang="ru-RU" i="1" dirty="0" smtClean="0"/>
              <a:t>Н. </a:t>
            </a:r>
            <a:r>
              <a:rPr lang="ru-RU" dirty="0" smtClean="0"/>
              <a:t>История </a:t>
            </a:r>
            <a:r>
              <a:rPr lang="ru-RU" dirty="0"/>
              <a:t>изучения тюркских языков в России. Дооктябрьский </a:t>
            </a:r>
            <a:r>
              <a:rPr lang="ru-RU" dirty="0" smtClean="0"/>
              <a:t>период. Л</a:t>
            </a:r>
            <a:r>
              <a:rPr lang="ru-RU" dirty="0"/>
              <a:t>., 1972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i="1" dirty="0"/>
              <a:t>Конрад Н.И. </a:t>
            </a:r>
            <a:r>
              <a:rPr lang="ru-RU" dirty="0"/>
              <a:t>О работах академика В.В. Виноградова // Русская литература. 1964. № 4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i="1" dirty="0" smtClean="0"/>
              <a:t>Крачковский</a:t>
            </a:r>
            <a:r>
              <a:rPr lang="ru-RU" i="1" dirty="0"/>
              <a:t> И. Ю</a:t>
            </a:r>
            <a:r>
              <a:rPr lang="ru-RU" i="1" dirty="0" smtClean="0"/>
              <a:t>. </a:t>
            </a:r>
            <a:r>
              <a:rPr lang="ru-RU" dirty="0"/>
              <a:t>Очерки по истории русской </a:t>
            </a:r>
            <a:r>
              <a:rPr lang="ru-RU" dirty="0" smtClean="0"/>
              <a:t>арабистики. М</a:t>
            </a:r>
            <a:r>
              <a:rPr lang="ru-RU" dirty="0"/>
              <a:t>., 1950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94706" y="466444"/>
            <a:ext cx="270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Список литературы</a:t>
            </a:r>
            <a:endParaRPr lang="ru-RU" sz="2400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4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09" y="0"/>
            <a:ext cx="9194602" cy="689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6485" y="951900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Крачковский И. Ю</a:t>
            </a:r>
            <a:r>
              <a:rPr lang="ru-RU" i="1" dirty="0" smtClean="0"/>
              <a:t>. </a:t>
            </a:r>
            <a:r>
              <a:rPr lang="ru-RU" dirty="0"/>
              <a:t>Очерки по истории русского востоковедения, сб. 1—6. М., 1953—63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i="1" dirty="0"/>
              <a:t>Крысин Л. П. </a:t>
            </a:r>
            <a:r>
              <a:rPr lang="ru-RU" dirty="0"/>
              <a:t>Е. Д. Поливанов – социолог языка (к 90-летию со дня рождения) // Русский язык в школе. – 1981. – № 2. – С. </a:t>
            </a:r>
            <a:r>
              <a:rPr lang="ru-RU" dirty="0" smtClean="0"/>
              <a:t>98-103</a:t>
            </a:r>
          </a:p>
          <a:p>
            <a:endParaRPr lang="ru-RU" dirty="0"/>
          </a:p>
          <a:p>
            <a:r>
              <a:rPr lang="ru-RU" i="1" dirty="0"/>
              <a:t>Леонтьев А. А. </a:t>
            </a:r>
            <a:r>
              <a:rPr lang="ru-RU" dirty="0"/>
              <a:t>Евгений Дмитриевич Поливанов и его вклад в общее языкознание. – М., 1983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i="1" dirty="0"/>
              <a:t>Малышева-Виноградова Н.М. </a:t>
            </a:r>
            <a:r>
              <a:rPr lang="ru-RU" dirty="0"/>
              <a:t>Страницы жизни В.В. Виноградова // Русская речь. 1989. № 4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i="1" dirty="0"/>
              <a:t>Филин Ф.П. </a:t>
            </a:r>
            <a:r>
              <a:rPr lang="ru-RU" dirty="0"/>
              <a:t>Очерки по теории языкознания. М., 1982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i="1" dirty="0"/>
              <a:t>Чемоданов Н. С</a:t>
            </a:r>
            <a:r>
              <a:rPr lang="ru-RU" i="1" dirty="0" smtClean="0"/>
              <a:t>. </a:t>
            </a:r>
            <a:r>
              <a:rPr lang="ru-RU" dirty="0"/>
              <a:t>Сравнительное языкознание в </a:t>
            </a:r>
            <a:r>
              <a:rPr lang="ru-RU" dirty="0" smtClean="0"/>
              <a:t>России. М</a:t>
            </a:r>
            <a:r>
              <a:rPr lang="ru-RU" dirty="0"/>
              <a:t>., 1956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i="1" dirty="0"/>
              <a:t>В.Д. </a:t>
            </a:r>
            <a:r>
              <a:rPr lang="ru-RU" i="1" dirty="0" smtClean="0"/>
              <a:t>Янченко. </a:t>
            </a:r>
            <a:r>
              <a:rPr lang="ru-RU" dirty="0" smtClean="0"/>
              <a:t>Занимательное </a:t>
            </a:r>
            <a:r>
              <a:rPr lang="ru-RU" dirty="0"/>
              <a:t>путешествие по страницам истории русской лингвистической </a:t>
            </a:r>
            <a:r>
              <a:rPr lang="ru-RU" dirty="0" smtClean="0"/>
              <a:t>науки.  </a:t>
            </a:r>
            <a:r>
              <a:rPr lang="ru-RU" dirty="0"/>
              <a:t>М. , 2002;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4706" y="466444"/>
            <a:ext cx="2705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Список литературы</a:t>
            </a:r>
            <a:endParaRPr lang="ru-RU" sz="2400" dirty="0"/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75047"/>
            <a:ext cx="5309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Интересные факты из жизни В. И. Даля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28108" y="836712"/>
            <a:ext cx="55203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юности он служил на флоте и плавал на одном судне с великим адмиралом Нахимовым. </a:t>
            </a:r>
            <a:endParaRPr lang="ru-RU" dirty="0" smtClean="0"/>
          </a:p>
          <a:p>
            <a:r>
              <a:rPr lang="ru-RU" dirty="0" smtClean="0"/>
              <a:t>Его </a:t>
            </a:r>
            <a:r>
              <a:rPr lang="ru-RU" dirty="0"/>
              <a:t>университетским однокашником и другом был хирург </a:t>
            </a:r>
            <a:r>
              <a:rPr lang="ru-RU" dirty="0" smtClean="0"/>
              <a:t>Пирогов.</a:t>
            </a:r>
          </a:p>
          <a:p>
            <a:r>
              <a:rPr lang="ru-RU" dirty="0" smtClean="0"/>
              <a:t>Заглянув </a:t>
            </a:r>
            <a:r>
              <a:rPr lang="ru-RU" dirty="0"/>
              <a:t>однажды к Пушкину, он так разговорился с поэтом, что со временем стал одним из его лучших друзей и долгие годы общался с ним и его близкими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Мало кто знает, что Пушкин умер на </a:t>
            </a:r>
            <a:r>
              <a:rPr lang="ru-RU" dirty="0"/>
              <a:t>руках у Владимира Даля, который неотлучно провел у постели раненого </a:t>
            </a:r>
            <a:r>
              <a:rPr lang="ru-RU" dirty="0" smtClean="0"/>
              <a:t>друга </a:t>
            </a:r>
            <a:r>
              <a:rPr lang="ru-RU" dirty="0"/>
              <a:t>трое суток и как мог старался облегчить </a:t>
            </a:r>
            <a:r>
              <a:rPr lang="ru-RU" dirty="0" smtClean="0"/>
              <a:t>его страдания.</a:t>
            </a:r>
          </a:p>
          <a:p>
            <a:r>
              <a:rPr lang="ru-RU" dirty="0" smtClean="0"/>
              <a:t>Даль был хорошим хирургом и как </a:t>
            </a:r>
            <a:r>
              <a:rPr lang="ru-RU" dirty="0"/>
              <a:t>врач </a:t>
            </a:r>
            <a:r>
              <a:rPr lang="ru-RU" dirty="0" smtClean="0"/>
              <a:t>участвовал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/>
              <a:t>двух войнах и спас жизнь </a:t>
            </a:r>
            <a:r>
              <a:rPr lang="ru-RU" dirty="0" smtClean="0"/>
              <a:t>большому количеству раненых.</a:t>
            </a:r>
            <a:endParaRPr lang="ru-RU" dirty="0"/>
          </a:p>
          <a:p>
            <a:r>
              <a:rPr lang="ru-RU" dirty="0" smtClean="0"/>
              <a:t>Даль был единогласно избран почетным членом Академии наук в 1868 г.</a:t>
            </a:r>
          </a:p>
          <a:p>
            <a:r>
              <a:rPr lang="ru-RU" dirty="0" smtClean="0"/>
              <a:t> У Даля был псевдоним - Казак Луганский.</a:t>
            </a:r>
            <a:endParaRPr lang="ru-RU" dirty="0"/>
          </a:p>
        </p:txBody>
      </p:sp>
      <p:pic>
        <p:nvPicPr>
          <p:cNvPr id="4098" name="Picture 2" descr="C:\Users\Admin\Desktop\19_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6" y="1052736"/>
            <a:ext cx="2971900" cy="437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136179" y="936220"/>
            <a:ext cx="177582" cy="1440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41840" y="1484784"/>
            <a:ext cx="177582" cy="1440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41840" y="2060848"/>
            <a:ext cx="177582" cy="1440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36179" y="2852936"/>
            <a:ext cx="177582" cy="1440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61361" y="3933056"/>
            <a:ext cx="177582" cy="1440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39317" y="4797152"/>
            <a:ext cx="177582" cy="1440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114135" y="5351168"/>
            <a:ext cx="177582" cy="1440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9591" y="5508265"/>
            <a:ext cx="297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Памятник А. С. Пушкину и В.И. Далю в  Оренбурге.</a:t>
            </a:r>
            <a:endParaRPr lang="ru-RU" sz="1400" dirty="0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1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49"/>
            <a:ext cx="9168332" cy="687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89855"/>
            <a:ext cx="298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Вопросы для беседы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26981" y="4149080"/>
            <a:ext cx="2747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Домашнее задание</a:t>
            </a:r>
            <a:endParaRPr lang="ru-RU" sz="2400" dirty="0"/>
          </a:p>
        </p:txBody>
      </p:sp>
      <p:pic>
        <p:nvPicPr>
          <p:cNvPr id="2050" name="Picture 2" descr="C:\Users\Admin\Desktop\лингвисты\faq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5152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25373"/>
            <a:ext cx="3230563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6103" y="4610745"/>
            <a:ext cx="4094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Составить кроссворд из 15 вопросов по теме: «Жизнь В.И. Даля»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4085" y="843886"/>
            <a:ext cx="5176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1) Как </a:t>
            </a:r>
            <a:r>
              <a:rPr lang="ru-RU" dirty="0"/>
              <a:t>попал датчанин (отец Даля ) в Россию?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3176" y="12132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2) Какой литературный псевдоним взял себе Даль? Почему </a:t>
            </a:r>
            <a:r>
              <a:rPr lang="ru-RU" dirty="0"/>
              <a:t>Даль выбрал именно такой псевдоним?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7054" y="2136548"/>
            <a:ext cx="469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3)Как </a:t>
            </a:r>
            <a:r>
              <a:rPr lang="ru-RU" dirty="0"/>
              <a:t>полностью называется словарь Даля?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6103" y="24786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4) Сколько </a:t>
            </a:r>
            <a:r>
              <a:rPr lang="ru-RU" dirty="0"/>
              <a:t>букв было в русском алфавите на </a:t>
            </a:r>
            <a:r>
              <a:rPr lang="ru-RU" dirty="0" smtClean="0"/>
              <a:t> момент </a:t>
            </a:r>
            <a:r>
              <a:rPr lang="ru-RU" dirty="0"/>
              <a:t>создания словаря?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903" y="3125010"/>
            <a:ext cx="891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5) Прочитайте эпиграфы к теме и скажите, как оценивали В. И. Даля его современники?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3325" y="3477331"/>
            <a:ext cx="8343131" cy="67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6) Расскажите как встреча с Пушкиным повлияла на дальнейшую лексикографическую работу В. И. Даля? </a:t>
            </a:r>
            <a:endParaRPr lang="ru-RU" dirty="0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9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404664"/>
            <a:ext cx="750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Михаил Васильевич Ломоносов - великий сын Поморья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48367" y="88292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«Современники </a:t>
            </a:r>
            <a:r>
              <a:rPr lang="ru-RU" dirty="0"/>
              <a:t>могли только удивляться ему; мы судим, различаем и тем живее чувствуем его достоинство… Если гений и дарования ума имеют право на благодарность народов, то Россия должна Ломоносову </a:t>
            </a:r>
            <a:r>
              <a:rPr lang="ru-RU" dirty="0" smtClean="0"/>
              <a:t>монументом.»    </a:t>
            </a:r>
          </a:p>
          <a:p>
            <a:r>
              <a:rPr lang="ru-RU" dirty="0" smtClean="0"/>
              <a:t>                                                                                             </a:t>
            </a:r>
            <a:r>
              <a:rPr lang="ru-RU" i="1" dirty="0" smtClean="0"/>
              <a:t>Н.М</a:t>
            </a:r>
            <a:r>
              <a:rPr lang="ru-RU" i="1" dirty="0"/>
              <a:t>. Карамзин. Избранные сочинения в 2-х т. Т.2.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8996" y="393694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«Ломоносов </a:t>
            </a:r>
            <a:r>
              <a:rPr lang="ru-RU" dirty="0"/>
              <a:t>страстно любил науку, но думал и заботился исключительно о том, что нужно было для блага его родины. Он хотел служить не чистой науке, а только </a:t>
            </a:r>
            <a:r>
              <a:rPr lang="ru-RU" dirty="0" smtClean="0"/>
              <a:t>отечеству.»</a:t>
            </a:r>
          </a:p>
          <a:p>
            <a:r>
              <a:rPr lang="ru-RU" dirty="0" smtClean="0"/>
              <a:t>                                                                                                 </a:t>
            </a:r>
            <a:r>
              <a:rPr lang="ru-RU" i="1" dirty="0" smtClean="0"/>
              <a:t>Н.Г</a:t>
            </a:r>
            <a:r>
              <a:rPr lang="ru-RU" i="1" dirty="0"/>
              <a:t>. Чернышевский. Избранные сочинения. Т.4. </a:t>
            </a:r>
          </a:p>
        </p:txBody>
      </p:sp>
      <p:pic>
        <p:nvPicPr>
          <p:cNvPr id="1026" name="Picture 2" descr="C:\Users\Admin\Desktop\лингвисты\Lomonosov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2876"/>
            <a:ext cx="3118492" cy="425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367" y="1628800"/>
            <a:ext cx="65246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367" y="4239024"/>
            <a:ext cx="652463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3735" y="5404574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1711 - 1765</a:t>
            </a:r>
            <a:endParaRPr lang="ru-RU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rId6" action="ppaction://hlinksldjump" highlightClick="1"/>
          </p:cNvPr>
          <p:cNvSpPr/>
          <p:nvPr/>
        </p:nvSpPr>
        <p:spPr>
          <a:xfrm>
            <a:off x="7308304" y="6568976"/>
            <a:ext cx="576064" cy="202332"/>
          </a:xfrm>
          <a:prstGeom prst="actionButtonHom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57181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980728"/>
            <a:ext cx="6615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Языковедческие работы: Краткое руководство в риторике (1743 )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Риторика (1748)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Российская грамматика (1755)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1903167"/>
            <a:ext cx="6122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Волевым методом ввел в Академию наук филологическое направление, изучение русского языка и составление словарей.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67224" y="2826496"/>
            <a:ext cx="6569272" cy="1235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Ясно определил основы и нормы языка – звукового состава и произношения, правописания и грамматики (учение о частях речи), осознавал значение диалектной базы литературного языка.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2443" y="4062083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М. В. Ломоносов установил полную самостоятельность русского языка от церковного.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4703159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Впервые разработал стилистическую систему русского языка, теорию трех штилей.</a:t>
            </a:r>
            <a:endParaRPr lang="ru-RU" dirty="0"/>
          </a:p>
        </p:txBody>
      </p:sp>
      <p:pic>
        <p:nvPicPr>
          <p:cNvPr id="2051" name="Picture 3" descr="C:\Users\Admin\Desktop\лингвисты\b1018be7f81aea7678633b7a9b5e25a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83263"/>
            <a:ext cx="2215704" cy="310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лингвисты\20110903150043!Lomonosov_pocherk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5" y="4708414"/>
            <a:ext cx="3049532" cy="147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алее 10">
            <a:hlinkClick r:id="rId8" action="ppaction://hlinksldjump" highlightClick="1"/>
          </p:cNvPr>
          <p:cNvSpPr/>
          <p:nvPr/>
        </p:nvSpPr>
        <p:spPr>
          <a:xfrm>
            <a:off x="8592361" y="6575040"/>
            <a:ext cx="498526" cy="202332"/>
          </a:xfrm>
          <a:prstGeom prst="actionButtonForwardNex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4894" y="6185999"/>
            <a:ext cx="2764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Нажмите на картинку, чтобы увеличить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29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star-bymag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31" y="-14573"/>
            <a:ext cx="9163431" cy="687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лингвисты\20110903150043!Lomonosov_poche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4" y="739743"/>
            <a:ext cx="8784976" cy="425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5157193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Образцы почерка 14-летнего (сверху) и 19-летнего (снизу) М. В. Ломоносова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8002207" y="6575040"/>
            <a:ext cx="563977" cy="20233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8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3971</Words>
  <Application>Microsoft Office PowerPoint</Application>
  <PresentationFormat>Экран (4:3)</PresentationFormat>
  <Paragraphs>359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124</cp:revision>
  <dcterms:created xsi:type="dcterms:W3CDTF">2015-01-27T11:50:26Z</dcterms:created>
  <dcterms:modified xsi:type="dcterms:W3CDTF">2016-02-27T12:38:19Z</dcterms:modified>
</cp:coreProperties>
</file>