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58" r:id="rId3"/>
    <p:sldId id="257" r:id="rId4"/>
    <p:sldId id="351" r:id="rId5"/>
    <p:sldId id="352" r:id="rId6"/>
    <p:sldId id="353" r:id="rId7"/>
    <p:sldId id="325" r:id="rId8"/>
    <p:sldId id="326" r:id="rId9"/>
    <p:sldId id="327" r:id="rId10"/>
    <p:sldId id="328" r:id="rId11"/>
    <p:sldId id="329" r:id="rId12"/>
    <p:sldId id="330" r:id="rId13"/>
    <p:sldId id="333" r:id="rId14"/>
    <p:sldId id="334" r:id="rId15"/>
    <p:sldId id="335" r:id="rId16"/>
    <p:sldId id="337" r:id="rId17"/>
    <p:sldId id="347" r:id="rId18"/>
    <p:sldId id="350" r:id="rId19"/>
    <p:sldId id="339" r:id="rId20"/>
    <p:sldId id="349" r:id="rId21"/>
    <p:sldId id="340" r:id="rId22"/>
    <p:sldId id="341" r:id="rId23"/>
    <p:sldId id="342" r:id="rId24"/>
    <p:sldId id="343" r:id="rId25"/>
    <p:sldId id="344" r:id="rId26"/>
    <p:sldId id="259" r:id="rId27"/>
    <p:sldId id="354" r:id="rId28"/>
    <p:sldId id="355" r:id="rId29"/>
    <p:sldId id="260" r:id="rId30"/>
    <p:sldId id="306" r:id="rId31"/>
    <p:sldId id="307" r:id="rId32"/>
    <p:sldId id="359" r:id="rId33"/>
    <p:sldId id="272" r:id="rId34"/>
    <p:sldId id="356" r:id="rId35"/>
    <p:sldId id="262" r:id="rId36"/>
    <p:sldId id="263" r:id="rId37"/>
    <p:sldId id="265" r:id="rId38"/>
    <p:sldId id="266" r:id="rId39"/>
    <p:sldId id="268" r:id="rId40"/>
    <p:sldId id="283" r:id="rId41"/>
    <p:sldId id="286" r:id="rId42"/>
    <p:sldId id="363" r:id="rId43"/>
    <p:sldId id="269" r:id="rId44"/>
    <p:sldId id="273" r:id="rId45"/>
    <p:sldId id="275" r:id="rId46"/>
    <p:sldId id="277" r:id="rId47"/>
    <p:sldId id="261" r:id="rId48"/>
    <p:sldId id="278" r:id="rId49"/>
    <p:sldId id="279" r:id="rId50"/>
    <p:sldId id="285" r:id="rId51"/>
    <p:sldId id="287" r:id="rId52"/>
    <p:sldId id="289" r:id="rId53"/>
    <p:sldId id="290" r:id="rId54"/>
    <p:sldId id="300" r:id="rId55"/>
    <p:sldId id="302" r:id="rId56"/>
    <p:sldId id="360" r:id="rId57"/>
    <p:sldId id="303" r:id="rId58"/>
    <p:sldId id="305" r:id="rId59"/>
    <p:sldId id="271" r:id="rId60"/>
    <p:sldId id="308" r:id="rId61"/>
    <p:sldId id="309" r:id="rId62"/>
    <p:sldId id="310" r:id="rId63"/>
    <p:sldId id="311" r:id="rId64"/>
    <p:sldId id="313" r:id="rId65"/>
    <p:sldId id="357" r:id="rId66"/>
    <p:sldId id="358" r:id="rId67"/>
    <p:sldId id="314" r:id="rId68"/>
    <p:sldId id="315" r:id="rId69"/>
    <p:sldId id="319" r:id="rId70"/>
    <p:sldId id="348" r:id="rId71"/>
    <p:sldId id="362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A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22" autoAdjust="0"/>
    <p:restoredTop sz="99586" autoAdjust="0"/>
  </p:normalViewPr>
  <p:slideViewPr>
    <p:cSldViewPr>
      <p:cViewPr>
        <p:scale>
          <a:sx n="60" d="100"/>
          <a:sy n="60" d="100"/>
        </p:scale>
        <p:origin x="-2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660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F7FBE-75AD-45B7-8091-270AE0D526BC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DA371-92B1-434A-ABFC-4D0A731BD9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575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DA371-92B1-434A-ABFC-4D0A731BD96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968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480" y="4120595"/>
            <a:ext cx="7772400" cy="859205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8825" y="5036825"/>
            <a:ext cx="6400800" cy="83545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rgbClr val="6BA42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rgbClr val="6BA42C"/>
                </a:solidFill>
              </a:defRPr>
            </a:lvl1pPr>
            <a:lvl2pPr>
              <a:defRPr>
                <a:solidFill>
                  <a:srgbClr val="6BA42C"/>
                </a:solidFill>
              </a:defRPr>
            </a:lvl2pPr>
            <a:lvl3pPr>
              <a:defRPr>
                <a:solidFill>
                  <a:srgbClr val="6BA42C"/>
                </a:solidFill>
              </a:defRPr>
            </a:lvl3pPr>
            <a:lvl4pPr>
              <a:defRPr>
                <a:solidFill>
                  <a:srgbClr val="6BA42C"/>
                </a:solidFill>
              </a:defRPr>
            </a:lvl4pPr>
            <a:lvl5pPr>
              <a:defRPr>
                <a:solidFill>
                  <a:srgbClr val="6BA42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74638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443836"/>
            <a:ext cx="6710784" cy="4275740"/>
          </a:xfrm>
        </p:spPr>
        <p:txBody>
          <a:bodyPr/>
          <a:lstStyle>
            <a:lvl1pPr>
              <a:defRPr sz="2800">
                <a:solidFill>
                  <a:srgbClr val="6BA42C"/>
                </a:solidFill>
              </a:defRPr>
            </a:lvl1pPr>
            <a:lvl2pPr>
              <a:defRPr>
                <a:solidFill>
                  <a:srgbClr val="6BA42C"/>
                </a:solidFill>
              </a:defRPr>
            </a:lvl2pPr>
            <a:lvl3pPr>
              <a:defRPr>
                <a:solidFill>
                  <a:srgbClr val="6BA42C"/>
                </a:solidFill>
              </a:defRPr>
            </a:lvl3pPr>
            <a:lvl4pPr>
              <a:defRPr>
                <a:solidFill>
                  <a:srgbClr val="6BA42C"/>
                </a:solidFill>
              </a:defRPr>
            </a:lvl4pPr>
            <a:lvl5pPr>
              <a:defRPr>
                <a:solidFill>
                  <a:srgbClr val="6BA42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BA4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>
                <a:solidFill>
                  <a:srgbClr val="6BA42C"/>
                </a:solidFill>
              </a:defRPr>
            </a:lvl1pPr>
            <a:lvl2pPr>
              <a:defRPr sz="2000">
                <a:solidFill>
                  <a:srgbClr val="6BA42C"/>
                </a:solidFill>
              </a:defRPr>
            </a:lvl2pPr>
            <a:lvl3pPr>
              <a:defRPr sz="1800">
                <a:solidFill>
                  <a:srgbClr val="6BA42C"/>
                </a:solidFill>
              </a:defRPr>
            </a:lvl3pPr>
            <a:lvl4pPr>
              <a:defRPr sz="1600">
                <a:solidFill>
                  <a:srgbClr val="6BA42C"/>
                </a:solidFill>
              </a:defRPr>
            </a:lvl4pPr>
            <a:lvl5pPr>
              <a:defRPr sz="1600">
                <a:solidFill>
                  <a:srgbClr val="6BA42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BA4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>
                <a:solidFill>
                  <a:srgbClr val="6BA42C"/>
                </a:solidFill>
              </a:defRPr>
            </a:lvl1pPr>
            <a:lvl2pPr>
              <a:defRPr sz="2000">
                <a:solidFill>
                  <a:srgbClr val="6BA42C"/>
                </a:solidFill>
              </a:defRPr>
            </a:lvl2pPr>
            <a:lvl3pPr>
              <a:defRPr sz="1800">
                <a:solidFill>
                  <a:srgbClr val="6BA42C"/>
                </a:solidFill>
              </a:defRPr>
            </a:lvl3pPr>
            <a:lvl4pPr>
              <a:defRPr sz="1600">
                <a:solidFill>
                  <a:srgbClr val="6BA42C"/>
                </a:solidFill>
              </a:defRPr>
            </a:lvl4pPr>
            <a:lvl5pPr>
              <a:defRPr sz="1600">
                <a:solidFill>
                  <a:srgbClr val="6BA42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680" y="3483781"/>
            <a:ext cx="7772400" cy="859205"/>
          </a:xfrm>
        </p:spPr>
        <p:txBody>
          <a:bodyPr>
            <a:noAutofit/>
          </a:bodyPr>
          <a:lstStyle/>
          <a:p>
            <a:r>
              <a:rPr lang="ru-RU" sz="4800" b="1" i="1" dirty="0" err="1" smtClean="0">
                <a:solidFill>
                  <a:srgbClr val="FF0000"/>
                </a:solidFill>
              </a:rPr>
              <a:t>Эколагерь</a:t>
            </a:r>
            <a:r>
              <a:rPr lang="ru-RU" sz="4800" b="1" i="1" dirty="0" smtClean="0">
                <a:solidFill>
                  <a:srgbClr val="FF0000"/>
                </a:solidFill>
              </a:rPr>
              <a:t> «Зеленая планета»</a:t>
            </a:r>
            <a:endParaRPr lang="en-US" sz="4800" b="1" i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6835" y="5414165"/>
            <a:ext cx="6400800" cy="83545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Тверская область , Калининский район, </a:t>
            </a:r>
            <a:r>
              <a:rPr lang="ru-RU" dirty="0" err="1" smtClean="0"/>
              <a:t>д.Некрасово</a:t>
            </a:r>
            <a:r>
              <a:rPr lang="ru-RU" dirty="0" smtClean="0"/>
              <a:t>, МОУ «Некрасовская СОШ» </a:t>
            </a:r>
            <a:endParaRPr lang="en-US" dirty="0"/>
          </a:p>
        </p:txBody>
      </p:sp>
      <p:pic>
        <p:nvPicPr>
          <p:cNvPr id="4" name="ГБОУ Школа № 2088 Экологический флешмоб-20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2490" y="2531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6000" numSld="71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260" y="374900"/>
            <a:ext cx="8229600" cy="1143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 descr="C:\Users\Каб.1\Desktop\Новая папка (2)\DSC_039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-5441" r="-935" b="-81"/>
          <a:stretch/>
        </p:blipFill>
        <p:spPr bwMode="auto">
          <a:xfrm>
            <a:off x="1670605" y="222195"/>
            <a:ext cx="6871725" cy="53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3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Знакомимся с артефактами.</a:t>
            </a:r>
            <a:endParaRPr lang="ru-RU" dirty="0"/>
          </a:p>
        </p:txBody>
      </p:sp>
      <p:pic>
        <p:nvPicPr>
          <p:cNvPr id="5122" name="Picture 2" descr="C:\Users\Каб.1\Desktop\Новая папка (2)\DSC_0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2" y="1600200"/>
            <a:ext cx="68333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Каб.1\Desktop\Новая папка (2)\DSC_04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638226" cy="373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Каб.1\Desktop\Новая папка (2)\DSC_04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774" y="3123590"/>
            <a:ext cx="5638226" cy="373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94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Каб.1\Desktop\Новая папка (2)\DSC_04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2" y="833016"/>
            <a:ext cx="7761060" cy="529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Нивелировка местности</a:t>
            </a:r>
            <a:endParaRPr lang="ru-RU" dirty="0"/>
          </a:p>
        </p:txBody>
      </p:sp>
      <p:pic>
        <p:nvPicPr>
          <p:cNvPr id="10242" name="Picture 2" descr="C:\Users\Каб.1\Desktop\Новая папка (2)\DSC_04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1" y="1291130"/>
            <a:ext cx="7299951" cy="483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C:\Users\Каб.1\Desktop\Новая папка (2)\DSC_04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640934" cy="37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Каб.1\Desktop\Новая папка (2)\DSC_04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20" y="1596540"/>
            <a:ext cx="3961180" cy="526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 descr="C:\Users\Каб.1\Desktop\Новая папка (2)\DSC_04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87" y="680310"/>
            <a:ext cx="7991615" cy="54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59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5" y="833015"/>
            <a:ext cx="3045865" cy="2696248"/>
          </a:xfrm>
        </p:spPr>
        <p:txBody>
          <a:bodyPr>
            <a:normAutofit/>
          </a:bodyPr>
          <a:lstStyle/>
          <a:p>
            <a:r>
              <a:rPr lang="ru-RU" dirty="0" smtClean="0"/>
              <a:t>Проект «Осторожно, борщевик!</a:t>
            </a:r>
            <a:endParaRPr lang="ru-RU" dirty="0"/>
          </a:p>
        </p:txBody>
      </p:sp>
      <p:pic>
        <p:nvPicPr>
          <p:cNvPr id="21506" name="Picture 2" descr="C:\Users\Каб.1\Desktop\Новая папка (2)\IMG_03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75" y="222195"/>
            <a:ext cx="4733855" cy="631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57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Выпустили  буклет «</a:t>
            </a:r>
            <a:r>
              <a:rPr lang="ru-RU" dirty="0" err="1" smtClean="0"/>
              <a:t>Осторожно,борщевик</a:t>
            </a:r>
            <a:r>
              <a:rPr lang="ru-RU" dirty="0" smtClean="0"/>
              <a:t>!»</a:t>
            </a:r>
            <a:endParaRPr lang="ru-RU" dirty="0"/>
          </a:p>
        </p:txBody>
      </p:sp>
      <p:pic>
        <p:nvPicPr>
          <p:cNvPr id="2050" name="Picture 2" descr="C:\Users\Библиотека\Desktop\SDC176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79" y="1291130"/>
            <a:ext cx="7919699" cy="556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18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8063" y="222194"/>
            <a:ext cx="3206805" cy="22905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Расклеиваем агитационные плакаты в своих населенных пунктах</a:t>
            </a:r>
            <a:endParaRPr lang="ru-RU" dirty="0"/>
          </a:p>
        </p:txBody>
      </p:sp>
      <p:pic>
        <p:nvPicPr>
          <p:cNvPr id="15362" name="Picture 2" descr="C:\Users\Каб.1\Desktop\Новая папка (2)\IMG_03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" y="150170"/>
            <a:ext cx="5597611" cy="41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Каб.1\Desktop\Новая папка (2)\IMG_0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783" y="2818180"/>
            <a:ext cx="5386255" cy="403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35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Эколагеь\Эмблемы девиз\Эмблема Зеле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35" y="30620"/>
            <a:ext cx="6609054" cy="610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5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8230" y="374899"/>
            <a:ext cx="3198569" cy="213787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Разместили буклеты в школьной библиотеке и кабинете биологии</a:t>
            </a:r>
            <a:endParaRPr lang="ru-RU" dirty="0"/>
          </a:p>
        </p:txBody>
      </p:sp>
      <p:pic>
        <p:nvPicPr>
          <p:cNvPr id="1026" name="Picture 2" descr="C:\Users\Библиотека\Desktop\SDC177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" y="222195"/>
            <a:ext cx="5119262" cy="383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Библиотека\Desktop\SDC17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74" y="2810309"/>
            <a:ext cx="5342845" cy="404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1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Конкурс рисунков «Живи Земля!»</a:t>
            </a:r>
            <a:endParaRPr lang="ru-RU" dirty="0"/>
          </a:p>
        </p:txBody>
      </p:sp>
      <p:pic>
        <p:nvPicPr>
          <p:cNvPr id="16386" name="Picture 2" descr="C:\Users\Каб.1\Desktop\Новая папка (2)\IMG_0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834934" cy="4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36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Плодово-ягодный питомник «Гармония сада» Занятие проводит  </a:t>
            </a:r>
            <a:r>
              <a:rPr lang="ru-RU" dirty="0" err="1" smtClean="0"/>
              <a:t>Боровкова</a:t>
            </a:r>
            <a:r>
              <a:rPr lang="ru-RU" dirty="0" smtClean="0"/>
              <a:t>  С. М.</a:t>
            </a:r>
            <a:endParaRPr lang="ru-RU" dirty="0"/>
          </a:p>
        </p:txBody>
      </p:sp>
      <p:pic>
        <p:nvPicPr>
          <p:cNvPr id="17410" name="Picture 2" descr="C:\Users\Каб.1\Desktop\Новая папка (2)\IMG_03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87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5526" y="274638"/>
            <a:ext cx="335127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435" name="Picture 3" descr="C:\Users\Каб.1\Desktop\Новая папка (2)\IMG_0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935" y="2862574"/>
            <a:ext cx="5327065" cy="39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Каб.1\Desktop\Новая папка (2)\IMG_031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b="681"/>
          <a:stretch/>
        </p:blipFill>
        <p:spPr bwMode="auto">
          <a:xfrm>
            <a:off x="0" y="1"/>
            <a:ext cx="4877410" cy="407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79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670" y="374900"/>
            <a:ext cx="3198570" cy="3664920"/>
          </a:xfrm>
        </p:spPr>
        <p:txBody>
          <a:bodyPr/>
          <a:lstStyle/>
          <a:p>
            <a:r>
              <a:rPr lang="ru-RU" dirty="0" smtClean="0"/>
              <a:t>Работаем в садовом центре</a:t>
            </a:r>
            <a:endParaRPr lang="ru-RU" dirty="0"/>
          </a:p>
        </p:txBody>
      </p:sp>
      <p:pic>
        <p:nvPicPr>
          <p:cNvPr id="19458" name="Picture 2" descr="C:\Users\Каб.1\Desktop\Новая папка (2)\IMG_0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771" y="374900"/>
            <a:ext cx="4868610" cy="618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08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Каб.1\Desktop\Новая папка (2)\IMG_0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06" y="833014"/>
            <a:ext cx="6719020" cy="53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5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работы подводим каждый день</a:t>
            </a:r>
            <a:endParaRPr lang="ru-RU" dirty="0"/>
          </a:p>
        </p:txBody>
      </p:sp>
      <p:pic>
        <p:nvPicPr>
          <p:cNvPr id="3074" name="Picture 2" descr="F:\фото лагерь\DSC_04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2" y="1600200"/>
            <a:ext cx="68333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08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Начинаем работу над проектом «Сбережем леса </a:t>
            </a:r>
            <a:r>
              <a:rPr lang="ru-RU" dirty="0" err="1" smtClean="0"/>
              <a:t>Верхневолжья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Содержимое 3" descr="DSC_03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437" y="1600200"/>
            <a:ext cx="8171125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_0394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59785" y="680310"/>
            <a:ext cx="7890207" cy="576871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Каб.1\Desktop\Новая папка\DSC_06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0" y="0"/>
            <a:ext cx="4275739" cy="6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1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over/>
      </p:transition>
    </mc:Choice>
    <mc:Fallback xmlns="">
      <p:transition spd="slow" advClick="0" advTm="3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92D050"/>
                </a:solidFill>
              </a:rPr>
              <a:t>Наш девиз:</a:t>
            </a:r>
            <a:endParaRPr lang="ru-RU" sz="4000" b="1" i="1" dirty="0">
              <a:solidFill>
                <a:srgbClr val="92D05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14400" y="144383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7200" i="1" dirty="0" smtClean="0">
                <a:solidFill>
                  <a:srgbClr val="FF0000"/>
                </a:solidFill>
              </a:rPr>
              <a:t>Если не мы , то кто же нашей Земле поможет!</a:t>
            </a:r>
            <a:endParaRPr lang="ru-RU" sz="7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1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2196"/>
            <a:ext cx="8229600" cy="763524"/>
          </a:xfrm>
        </p:spPr>
        <p:txBody>
          <a:bodyPr/>
          <a:lstStyle/>
          <a:p>
            <a:r>
              <a:rPr lang="ru-RU" dirty="0" smtClean="0"/>
              <a:t>           Работа над проектом</a:t>
            </a:r>
            <a:endParaRPr lang="ru-RU" dirty="0"/>
          </a:p>
        </p:txBody>
      </p:sp>
      <p:pic>
        <p:nvPicPr>
          <p:cNvPr id="32770" name="Picture 2" descr="C:\Users\Каб.1\Desktop\Новая папка\IMG_01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985720"/>
            <a:ext cx="7057532" cy="514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1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heel spokes="1"/>
      </p:transition>
    </mc:Choice>
    <mc:Fallback xmlns="">
      <p:transition spd="slow" advClick="0" advTm="3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C:\Users\Каб.1\Desktop\Новая папка\IMG_01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34"/>
            <a:ext cx="5103042" cy="382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Новая папка\DSC_06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770" y="3225453"/>
            <a:ext cx="5484432" cy="363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5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heel spokes="1"/>
      </p:transition>
    </mc:Choice>
    <mc:Fallback xmlns="">
      <p:transition spd="slow" advClick="0" advTm="3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2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680310"/>
            <a:ext cx="7261137" cy="544585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Защита экологических  проектов  «Сохраним леса </a:t>
            </a:r>
            <a:r>
              <a:rPr lang="ru-RU" dirty="0" err="1" smtClean="0"/>
              <a:t>Верхневолжья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146" name="Picture 2" descr="C:\Users\Каб.1\Desktop\Новая папка\DSC_08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2" y="1600200"/>
            <a:ext cx="68333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0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Жюри оценивает работу юных экологов</a:t>
            </a:r>
            <a:endParaRPr lang="ru-RU" dirty="0"/>
          </a:p>
        </p:txBody>
      </p:sp>
      <p:pic>
        <p:nvPicPr>
          <p:cNvPr id="4" name="Содержимое 3" descr="DSC_08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5341" y="1600200"/>
            <a:ext cx="6833317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108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Каб.1\Desktop\Новая папка\DSC_08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90" y="680310"/>
            <a:ext cx="7530506" cy="529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65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Каб.1\Desktop\Новая папка\DSC_08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8230" cy="36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Каб.1\Desktop\Новая папка\DSC_08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771" y="3215544"/>
            <a:ext cx="5499394" cy="364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8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Каб.1\Desktop\Новая папка\DSC_08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2" y="680310"/>
            <a:ext cx="7761060" cy="544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6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Каб.1\Desktop\Новая папка\DSC_08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77" y="1"/>
            <a:ext cx="517711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Каб.1\Desktop\Новая папка\DSC_0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56" y="3095562"/>
            <a:ext cx="5680544" cy="376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3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Каб.1\Desktop\Новая папка\DSC_08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1" y="833015"/>
            <a:ext cx="7845103" cy="503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9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</a:t>
            </a:r>
            <a:r>
              <a:rPr lang="ru-RU" dirty="0" err="1" smtClean="0"/>
              <a:t>Эколагерь</a:t>
            </a:r>
            <a:r>
              <a:rPr lang="ru-RU" dirty="0" smtClean="0"/>
              <a:t> начинает работу</a:t>
            </a:r>
            <a:endParaRPr lang="ru-RU" dirty="0"/>
          </a:p>
        </p:txBody>
      </p:sp>
      <p:pic>
        <p:nvPicPr>
          <p:cNvPr id="4" name="Содержимое 3" descr="IMG_02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Размещаем запрещающие  экологические знаки в окрестностях д. </a:t>
            </a:r>
            <a:r>
              <a:rPr lang="ru-RU" dirty="0" err="1" smtClean="0"/>
              <a:t>Некрасово</a:t>
            </a:r>
            <a:endParaRPr lang="ru-RU" dirty="0"/>
          </a:p>
        </p:txBody>
      </p:sp>
      <p:pic>
        <p:nvPicPr>
          <p:cNvPr id="26626" name="Picture 2" descr="C:\Users\Каб.1\Desktop\Новая папка\DSC_0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2" y="1600200"/>
            <a:ext cx="68333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15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Каб.1\Desktop\Новая папка\DSC_09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90" y="444535"/>
            <a:ext cx="7455649" cy="542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51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для Натальи Анатольевны\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50" y="2818180"/>
            <a:ext cx="5328995" cy="399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для Натальи Анатольевны\з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-57924"/>
            <a:ext cx="4886560" cy="36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82819" y="0"/>
            <a:ext cx="381762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Встреча с лесничим Красногорского лесничества </a:t>
            </a:r>
            <a:r>
              <a:rPr lang="ru-RU" sz="36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Бахваловой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Н.А.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57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Каб.1\Desktop\Новая папка\DSC_08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7672" cy="35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0934" y="274637"/>
            <a:ext cx="3206805" cy="2390838"/>
          </a:xfrm>
        </p:spPr>
        <p:txBody>
          <a:bodyPr>
            <a:normAutofit/>
          </a:bodyPr>
          <a:lstStyle/>
          <a:p>
            <a:r>
              <a:rPr lang="ru-RU" dirty="0" smtClean="0"/>
              <a:t>Мастер-класс по оригами «Бабочки»</a:t>
            </a:r>
            <a:endParaRPr lang="ru-RU" dirty="0"/>
          </a:p>
        </p:txBody>
      </p:sp>
      <p:pic>
        <p:nvPicPr>
          <p:cNvPr id="4" name="Picture 2" descr="C:\Users\Каб.1\Desktop\Новая папка\DSC_08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074" y="3113359"/>
            <a:ext cx="5640935" cy="37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86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 isContent="1"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Каб.1\Desktop\Новая папка\DSC_08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8781" cy="388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6344" y="274637"/>
            <a:ext cx="2740455" cy="2696247"/>
          </a:xfrm>
        </p:spPr>
        <p:txBody>
          <a:bodyPr>
            <a:normAutofit/>
          </a:bodyPr>
          <a:lstStyle/>
          <a:p>
            <a:r>
              <a:rPr lang="ru-RU" dirty="0" smtClean="0"/>
              <a:t>Оформляем панно «Как прекрасен этот мир»</a:t>
            </a:r>
            <a:endParaRPr lang="ru-RU" dirty="0"/>
          </a:p>
        </p:txBody>
      </p:sp>
      <p:pic>
        <p:nvPicPr>
          <p:cNvPr id="4" name="Picture 2" descr="C:\Users\Каб.1\Desktop\Новая папка\DSC_08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010" y="3215661"/>
            <a:ext cx="5449989" cy="360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85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 isContent="1"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5" y="222195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18434" name="Picture 2" descr="C:\Users\Каб.1\Desktop\Новая папка\DSC_08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4119" cy="352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Каб.1\Desktop\Новая папка\DSC_0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60" y="3020655"/>
            <a:ext cx="5793640" cy="383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69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 isContent="1"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Каб.1\Desktop\Новая папка\DSC_09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2" y="680310"/>
            <a:ext cx="7761060" cy="544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8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Конкурс экологического плаката «Лесным пожарам-нет!»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764" y="1637948"/>
            <a:ext cx="6724471" cy="445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8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Трудовой десант по озеленению школьной территории</a:t>
            </a:r>
            <a:endParaRPr lang="ru-RU" dirty="0"/>
          </a:p>
        </p:txBody>
      </p:sp>
      <p:pic>
        <p:nvPicPr>
          <p:cNvPr id="21506" name="Picture 2" descr="C:\Users\Каб.1\Desktop\Новая папка\DSC_09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2" y="1600200"/>
            <a:ext cx="68333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1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Каб.1\Desktop\Новая папка\DSC_09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7672" cy="35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Каб.1\Desktop\Новая папка\DSC_0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74" y="3324080"/>
            <a:ext cx="5335525" cy="353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5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080" y="274638"/>
            <a:ext cx="7482545" cy="10164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«Охранять </a:t>
            </a:r>
            <a:r>
              <a:rPr lang="ru-RU" dirty="0" err="1" smtClean="0"/>
              <a:t>природу-значит</a:t>
            </a:r>
            <a:r>
              <a:rPr lang="ru-RU" dirty="0" smtClean="0"/>
              <a:t> </a:t>
            </a:r>
            <a:r>
              <a:rPr lang="ru-RU" dirty="0" err="1" smtClean="0"/>
              <a:t>охранять</a:t>
            </a:r>
            <a:r>
              <a:rPr lang="ru-RU" dirty="0" smtClean="0"/>
              <a:t> Родину»                              М. Пришвин</a:t>
            </a:r>
            <a:endParaRPr lang="ru-RU" dirty="0"/>
          </a:p>
        </p:txBody>
      </p:sp>
      <p:pic>
        <p:nvPicPr>
          <p:cNvPr id="4" name="Содержимое 3" descr="DSC_08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7900" y="1600200"/>
            <a:ext cx="5955494" cy="433576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Каб.1\Desktop\Новая папка\DSC_0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2" y="527606"/>
            <a:ext cx="7761060" cy="559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02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Каб.1\Desktop\Новая папка\DSC_09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40935" cy="37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3640" y="274637"/>
            <a:ext cx="2893160" cy="2085427"/>
          </a:xfrm>
        </p:spPr>
        <p:txBody>
          <a:bodyPr>
            <a:normAutofit/>
          </a:bodyPr>
          <a:lstStyle/>
          <a:p>
            <a:r>
              <a:rPr lang="ru-RU" dirty="0" smtClean="0"/>
              <a:t>Поход по окрестности</a:t>
            </a:r>
            <a:endParaRPr lang="ru-RU" dirty="0"/>
          </a:p>
        </p:txBody>
      </p:sp>
      <p:pic>
        <p:nvPicPr>
          <p:cNvPr id="4" name="Picture 2" descr="C:\Users\Каб.1\Desktop\Новая папка\DSC_09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0" y="2818369"/>
            <a:ext cx="6099050" cy="403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50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Экскурсия в Ботанический сад  г. Тверь</a:t>
            </a:r>
            <a:endParaRPr lang="ru-RU" dirty="0"/>
          </a:p>
        </p:txBody>
      </p:sp>
      <p:pic>
        <p:nvPicPr>
          <p:cNvPr id="34818" name="Picture 2" descr="C:\Users\Каб.1\Desktop\Новая папка\IMG_0260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8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Каб.1\Desktop\Новая папка\IMG_02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049"/>
            <a:ext cx="5761576" cy="432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Каб.1\Desktop\Новая папка\IMG_0266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600200"/>
            <a:ext cx="394335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26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Занятие по краеведению</a:t>
            </a:r>
            <a:endParaRPr lang="ru-RU" dirty="0"/>
          </a:p>
        </p:txBody>
      </p:sp>
      <p:pic>
        <p:nvPicPr>
          <p:cNvPr id="44034" name="Picture 2" descr="C:\Users\Каб.1\Desktop\Новая папка\IMG_02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24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Краеведение. Хозяйство и быт русской деревни</a:t>
            </a:r>
            <a:endParaRPr lang="ru-RU" dirty="0"/>
          </a:p>
        </p:txBody>
      </p:sp>
      <p:pic>
        <p:nvPicPr>
          <p:cNvPr id="46082" name="Picture 2" descr="C:\Users\Каб.1\Desktop\Новая папка\IMG_02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73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11082"/>
          </a:xfrm>
        </p:spPr>
        <p:txBody>
          <a:bodyPr/>
          <a:lstStyle/>
          <a:p>
            <a:r>
              <a:rPr lang="ru-RU" dirty="0" smtClean="0"/>
              <a:t>      Мастер-класс «Ангел-хранитель»</a:t>
            </a:r>
            <a:endParaRPr lang="ru-RU" dirty="0"/>
          </a:p>
        </p:txBody>
      </p:sp>
      <p:pic>
        <p:nvPicPr>
          <p:cNvPr id="4" name="Содержимое 3" descr="IMG_02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7900" y="1083238"/>
            <a:ext cx="6719020" cy="503926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Акция «Чистый пруд»   </a:t>
            </a:r>
            <a:endParaRPr lang="ru-RU" dirty="0"/>
          </a:p>
        </p:txBody>
      </p:sp>
      <p:pic>
        <p:nvPicPr>
          <p:cNvPr id="47106" name="Picture 2" descr="C:\Users\Каб.1\Desktop\лагерь фото\IMG_03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291130"/>
            <a:ext cx="6446710" cy="483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74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5" name="Picture 3" descr="C:\Users\Каб.1\Desktop\лагерь фото\IMG_03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680310"/>
            <a:ext cx="7261137" cy="544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17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Поездка в парк отдыха г. Тверь</a:t>
            </a:r>
            <a:endParaRPr lang="ru-RU" dirty="0"/>
          </a:p>
        </p:txBody>
      </p:sp>
      <p:pic>
        <p:nvPicPr>
          <p:cNvPr id="50179" name="Picture 3" descr="C:\Users\Каб.1\Desktop\лагерь фото\IMG_0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291130"/>
            <a:ext cx="6682229" cy="503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28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8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714" y="680310"/>
            <a:ext cx="6967489" cy="544585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Users\Каб.1\Desktop\лагерь фото\IMG_0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680310"/>
            <a:ext cx="7261137" cy="544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62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Полевая геоботаническая практика. Занятие проводит учитель биологии </a:t>
            </a:r>
            <a:r>
              <a:rPr lang="ru-RU" dirty="0" err="1" smtClean="0"/>
              <a:t>Маркевич</a:t>
            </a:r>
            <a:r>
              <a:rPr lang="ru-RU" dirty="0" smtClean="0"/>
              <a:t> О. В.</a:t>
            </a:r>
            <a:endParaRPr lang="ru-RU" dirty="0"/>
          </a:p>
        </p:txBody>
      </p:sp>
      <p:pic>
        <p:nvPicPr>
          <p:cNvPr id="52226" name="Picture 2" descr="C:\Users\Каб.1\Desktop\Новая папка\IMG_02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1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Изучаем флору и фауну</a:t>
            </a:r>
            <a:endParaRPr lang="ru-RU" dirty="0"/>
          </a:p>
        </p:txBody>
      </p:sp>
      <p:pic>
        <p:nvPicPr>
          <p:cNvPr id="53251" name="Picture 3" descr="C:\Users\Каб.1\Desktop\Новая папка\IMG_02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64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shred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Местообитание бобров</a:t>
            </a:r>
            <a:endParaRPr lang="ru-RU" dirty="0"/>
          </a:p>
        </p:txBody>
      </p:sp>
      <p:pic>
        <p:nvPicPr>
          <p:cNvPr id="54274" name="Picture 2" descr="C:\Users\Каб.1\Desktop\Новая папка\IMG_02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2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shred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Составление гербария. «Зеленая аптека»</a:t>
            </a:r>
            <a:endParaRPr lang="ru-RU" dirty="0"/>
          </a:p>
        </p:txBody>
      </p:sp>
      <p:pic>
        <p:nvPicPr>
          <p:cNvPr id="56322" name="Picture 2" descr="C:\Users\Каб.1\Desktop\Новая папка\IMG_02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09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shred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Экскурсия в карстовые пещеры г. Старица</a:t>
            </a:r>
            <a:endParaRPr lang="ru-RU" dirty="0"/>
          </a:p>
        </p:txBody>
      </p:sp>
      <p:pic>
        <p:nvPicPr>
          <p:cNvPr id="4" name="Содержимое 3" descr="DSC_02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5341" y="1291130"/>
            <a:ext cx="7299954" cy="483503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_02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0605" y="486142"/>
            <a:ext cx="7177135" cy="569154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Закрытие </a:t>
            </a:r>
            <a:r>
              <a:rPr lang="ru-RU" dirty="0" err="1" smtClean="0"/>
              <a:t>лагеря.Вручение</a:t>
            </a:r>
            <a:r>
              <a:rPr lang="ru-RU" dirty="0" smtClean="0"/>
              <a:t> свидетельств  юным экологам-краеведам.</a:t>
            </a:r>
            <a:endParaRPr lang="ru-RU" dirty="0"/>
          </a:p>
        </p:txBody>
      </p:sp>
      <p:pic>
        <p:nvPicPr>
          <p:cNvPr id="23554" name="Picture 2" descr="C:\Users\Каб.1\Desktop\Новая папка (2)\IMG_03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90" y="1443836"/>
            <a:ext cx="6719019" cy="473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08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C:\Users\Каб.1\Desktop\Новая папка (2)\IMG_0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182819" cy="38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37" y="2818180"/>
            <a:ext cx="5389262" cy="403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24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honeycomb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Каб.1\Desktop\Новая папка (2)\IMG_0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80" y="527605"/>
            <a:ext cx="7995200" cy="596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79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Занятие по ориентированию.</a:t>
            </a:r>
            <a:endParaRPr lang="ru-RU" dirty="0"/>
          </a:p>
        </p:txBody>
      </p:sp>
      <p:pic>
        <p:nvPicPr>
          <p:cNvPr id="1026" name="Picture 2" descr="C:\Users\Каб.1\Desktop\Новая папка (2)\DSC_03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2" y="1600200"/>
            <a:ext cx="68333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71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68313" y="333375"/>
            <a:ext cx="4832350" cy="320198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endParaRPr lang="ru-RU" altLang="ru-RU" sz="1100" dirty="0"/>
          </a:p>
          <a:p>
            <a:pPr algn="ctr" eaLnBrk="1" hangingPunct="1">
              <a:spcAft>
                <a:spcPts val="1000"/>
              </a:spcAft>
            </a:pPr>
            <a:r>
              <a:rPr lang="ru-RU" altLang="ru-RU" sz="1100" dirty="0">
                <a:solidFill>
                  <a:srgbClr val="006600"/>
                </a:solidFill>
              </a:rPr>
              <a:t>Муниципальное  общеобразовательное учреждение « МОУ Некрасовская СОШ»</a:t>
            </a:r>
          </a:p>
          <a:p>
            <a:pPr eaLnBrk="1" hangingPunct="1">
              <a:spcAft>
                <a:spcPts val="1000"/>
              </a:spcAft>
            </a:pPr>
            <a:endParaRPr lang="ru-RU" altLang="ru-RU" sz="1100" dirty="0"/>
          </a:p>
          <a:p>
            <a:pPr algn="ctr" eaLnBrk="1" hangingPunct="1">
              <a:spcAft>
                <a:spcPts val="1000"/>
              </a:spcAft>
            </a:pPr>
            <a:r>
              <a:rPr lang="ru-RU" altLang="ru-RU" sz="2600" b="1" dirty="0">
                <a:solidFill>
                  <a:srgbClr val="00B050"/>
                </a:solidFill>
              </a:rPr>
              <a:t>Свидетельство</a:t>
            </a:r>
          </a:p>
          <a:p>
            <a:pPr algn="ctr" eaLnBrk="1" hangingPunct="1">
              <a:spcAft>
                <a:spcPts val="1000"/>
              </a:spcAft>
            </a:pPr>
            <a:r>
              <a:rPr lang="ru-RU" altLang="ru-RU" b="1" i="1" dirty="0">
                <a:solidFill>
                  <a:srgbClr val="00B050"/>
                </a:solidFill>
              </a:rPr>
              <a:t>Школа юного эколога-краеведа</a:t>
            </a:r>
            <a:endParaRPr lang="ru-RU" altLang="ru-RU" i="1" dirty="0">
              <a:solidFill>
                <a:srgbClr val="00B050"/>
              </a:solidFill>
            </a:endParaRPr>
          </a:p>
          <a:p>
            <a:pPr eaLnBrk="1" hangingPunct="1"/>
            <a:endParaRPr lang="ru-RU" altLang="ru-RU" dirty="0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708400" y="2852738"/>
            <a:ext cx="4833938" cy="320198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endParaRPr lang="ru-RU" altLang="ru-RU" sz="1200"/>
          </a:p>
          <a:p>
            <a:pPr algn="ctr" eaLnBrk="1" hangingPunct="1">
              <a:spcAft>
                <a:spcPts val="1000"/>
              </a:spcAft>
            </a:pPr>
            <a:r>
              <a:rPr lang="ru-RU" altLang="ru-RU" sz="1600" b="1">
                <a:solidFill>
                  <a:srgbClr val="006600"/>
                </a:solidFill>
              </a:rPr>
              <a:t>Свидетельство № ____</a:t>
            </a:r>
          </a:p>
          <a:p>
            <a:pPr eaLnBrk="1" hangingPunct="1">
              <a:spcAft>
                <a:spcPts val="1000"/>
              </a:spcAft>
            </a:pPr>
            <a:r>
              <a:rPr lang="ru-RU" altLang="ru-RU" sz="1200"/>
              <a:t>Выдано _____________________________________________________</a:t>
            </a:r>
          </a:p>
          <a:p>
            <a:pPr algn="ctr" eaLnBrk="1" hangingPunct="1">
              <a:spcAft>
                <a:spcPts val="1000"/>
              </a:spcAft>
            </a:pPr>
            <a:r>
              <a:rPr lang="ru-RU" altLang="ru-RU" sz="1200"/>
              <a:t>в том , что он с 1 июня по 17 июня 2016 года обучался в </a:t>
            </a:r>
          </a:p>
          <a:p>
            <a:pPr algn="ctr" eaLnBrk="1" hangingPunct="1">
              <a:spcAft>
                <a:spcPts val="1000"/>
              </a:spcAft>
            </a:pPr>
            <a:r>
              <a:rPr lang="ru-RU" altLang="ru-RU" sz="1600" b="1">
                <a:solidFill>
                  <a:srgbClr val="006600"/>
                </a:solidFill>
              </a:rPr>
              <a:t>«Школе юного эколога-краеведа»</a:t>
            </a:r>
          </a:p>
          <a:p>
            <a:pPr algn="ctr" eaLnBrk="1" hangingPunct="1">
              <a:spcAft>
                <a:spcPts val="1000"/>
              </a:spcAft>
            </a:pPr>
            <a:r>
              <a:rPr lang="ru-RU" altLang="ru-RU" sz="1200"/>
              <a:t>Прошел полный курс практического обучения в объеме 20 часов</a:t>
            </a:r>
          </a:p>
          <a:p>
            <a:pPr algn="r" eaLnBrk="1" hangingPunct="1">
              <a:spcAft>
                <a:spcPts val="1000"/>
              </a:spcAft>
            </a:pPr>
            <a:r>
              <a:rPr lang="ru-RU" altLang="ru-RU" sz="1200"/>
              <a:t>Директор школы_________________________С. В. Мамыко</a:t>
            </a:r>
          </a:p>
          <a:p>
            <a:pPr algn="r" eaLnBrk="1" hangingPunct="1">
              <a:spcAft>
                <a:spcPts val="1000"/>
              </a:spcAft>
            </a:pPr>
            <a:r>
              <a:rPr lang="ru-RU" altLang="ru-RU" sz="1200"/>
              <a:t>Руководитель:_________________________Н. А. Исаева</a:t>
            </a:r>
          </a:p>
          <a:p>
            <a:pPr eaLnBrk="1" hangingPunct="1">
              <a:spcAft>
                <a:spcPts val="1000"/>
              </a:spcAft>
            </a:pPr>
            <a:r>
              <a:rPr lang="ru-RU" altLang="ru-RU" sz="1200"/>
              <a:t>М.П.                                                                                   17 июня 2016 год</a:t>
            </a:r>
          </a:p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1197615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7605"/>
            <a:ext cx="8085130" cy="3359510"/>
          </a:xfrm>
        </p:spPr>
        <p:txBody>
          <a:bodyPr>
            <a:normAutofit/>
          </a:bodyPr>
          <a:lstStyle/>
          <a:p>
            <a:r>
              <a:rPr lang="ru-RU" dirty="0" smtClean="0"/>
              <a:t>Руководитель </a:t>
            </a:r>
            <a:r>
              <a:rPr lang="ru-RU" dirty="0" err="1" smtClean="0"/>
              <a:t>эколагеря</a:t>
            </a:r>
            <a:r>
              <a:rPr lang="ru-RU" dirty="0" smtClean="0"/>
              <a:t> «Зеленая планета», учитель географии МОУ «Некрасовская СОШ» Исаева Н. 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670" y="274638"/>
            <a:ext cx="8085130" cy="1143000"/>
          </a:xfrm>
        </p:spPr>
        <p:txBody>
          <a:bodyPr/>
          <a:lstStyle/>
          <a:p>
            <a:r>
              <a:rPr lang="ru-RU" dirty="0" smtClean="0"/>
              <a:t>          Работаем с компасами.</a:t>
            </a:r>
            <a:endParaRPr lang="ru-RU" dirty="0"/>
          </a:p>
        </p:txBody>
      </p:sp>
      <p:pic>
        <p:nvPicPr>
          <p:cNvPr id="2050" name="Picture 2" descr="C:\Users\Каб.1\Desktop\Новая папка (2)\DSC_03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00" y="1600200"/>
            <a:ext cx="6719020" cy="442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0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Занятие по археологии проводит сотрудник института археологии Исаев А. А.</a:t>
            </a:r>
            <a:endParaRPr lang="ru-RU" dirty="0"/>
          </a:p>
        </p:txBody>
      </p:sp>
      <p:pic>
        <p:nvPicPr>
          <p:cNvPr id="3074" name="Picture 2" descr="C:\Users\Каб.1\Desktop\Новая папка (2)\DSC_03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2" y="1600200"/>
            <a:ext cx="68333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83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3672</TotalTime>
  <Words>370</Words>
  <Application>Microsoft Office PowerPoint</Application>
  <PresentationFormat>Экран (4:3)</PresentationFormat>
  <Paragraphs>59</Paragraphs>
  <Slides>71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Office Theme</vt:lpstr>
      <vt:lpstr>Эколагерь «Зеленая планета»</vt:lpstr>
      <vt:lpstr>Презентация PowerPoint</vt:lpstr>
      <vt:lpstr>Наш девиз:</vt:lpstr>
      <vt:lpstr>      Эколагерь начинает работу</vt:lpstr>
      <vt:lpstr>«Охранять природу-значит охранять Родину»                              М. Пришвин</vt:lpstr>
      <vt:lpstr>Презентация PowerPoint</vt:lpstr>
      <vt:lpstr>       Занятие по ориентированию.</vt:lpstr>
      <vt:lpstr>          Работаем с компасами.</vt:lpstr>
      <vt:lpstr>Занятие по археологии проводит сотрудник института археологии Исаев А. А.</vt:lpstr>
      <vt:lpstr> </vt:lpstr>
      <vt:lpstr>Знакомимся с артефактами.</vt:lpstr>
      <vt:lpstr>Презентация PowerPoint</vt:lpstr>
      <vt:lpstr>Презентация PowerPoint</vt:lpstr>
      <vt:lpstr>         Нивелировка местности</vt:lpstr>
      <vt:lpstr>Презентация PowerPoint</vt:lpstr>
      <vt:lpstr>Презентация PowerPoint</vt:lpstr>
      <vt:lpstr>Проект «Осторожно, борщевик!</vt:lpstr>
      <vt:lpstr>    Выпустили  буклет «Осторожно,борщевик!»</vt:lpstr>
      <vt:lpstr>Расклеиваем агитационные плакаты в своих населенных пунктах</vt:lpstr>
      <vt:lpstr>Разместили буклеты в школьной библиотеке и кабинете биологии</vt:lpstr>
      <vt:lpstr>        Конкурс рисунков «Живи Земля!»</vt:lpstr>
      <vt:lpstr>Плодово-ягодный питомник «Гармония сада» Занятие проводит  Боровкова  С. М.</vt:lpstr>
      <vt:lpstr>Презентация PowerPoint</vt:lpstr>
      <vt:lpstr>Работаем в садовом центре</vt:lpstr>
      <vt:lpstr>Презентация PowerPoint</vt:lpstr>
      <vt:lpstr>Итоги работы подводим каждый день</vt:lpstr>
      <vt:lpstr>Начинаем работу над проектом «Сбережем леса Верхневолжья»</vt:lpstr>
      <vt:lpstr>Презентация PowerPoint</vt:lpstr>
      <vt:lpstr>Презентация PowerPoint</vt:lpstr>
      <vt:lpstr>           Работа над проектом</vt:lpstr>
      <vt:lpstr>Презентация PowerPoint</vt:lpstr>
      <vt:lpstr>Презентация PowerPoint</vt:lpstr>
      <vt:lpstr>Защита экологических  проектов  «Сохраним леса Верхневолжья»</vt:lpstr>
      <vt:lpstr>  Жюри оценивает работу юных экологов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Размещаем запрещающие  экологические знаки в окрестностях д. Некрасово</vt:lpstr>
      <vt:lpstr>Презентация PowerPoint</vt:lpstr>
      <vt:lpstr>Презентация PowerPoint</vt:lpstr>
      <vt:lpstr>Мастер-класс по оригами «Бабочки»</vt:lpstr>
      <vt:lpstr>Оформляем панно «Как прекрасен этот мир»</vt:lpstr>
      <vt:lpstr>Презентация PowerPoint</vt:lpstr>
      <vt:lpstr>Презентация PowerPoint</vt:lpstr>
      <vt:lpstr>Конкурс экологического плаката «Лесным пожарам-нет!»</vt:lpstr>
      <vt:lpstr>Трудовой десант по озеленению школьной территории</vt:lpstr>
      <vt:lpstr>Презентация PowerPoint</vt:lpstr>
      <vt:lpstr>Презентация PowerPoint</vt:lpstr>
      <vt:lpstr>Поход по окрестности</vt:lpstr>
      <vt:lpstr>Экскурсия в Ботанический сад  г. Тверь</vt:lpstr>
      <vt:lpstr>Презентация PowerPoint</vt:lpstr>
      <vt:lpstr>        Занятие по краеведению</vt:lpstr>
      <vt:lpstr>Краеведение. Хозяйство и быт русской деревни</vt:lpstr>
      <vt:lpstr>      Мастер-класс «Ангел-хранитель»</vt:lpstr>
      <vt:lpstr>            Акция «Чистый пруд»   </vt:lpstr>
      <vt:lpstr>Презентация PowerPoint</vt:lpstr>
      <vt:lpstr>          Поездка в парк отдыха г. Тверь</vt:lpstr>
      <vt:lpstr>Презентация PowerPoint</vt:lpstr>
      <vt:lpstr>Полевая геоботаническая практика. Занятие проводит учитель биологии Маркевич О. В.</vt:lpstr>
      <vt:lpstr>           Изучаем флору и фауну</vt:lpstr>
      <vt:lpstr>       Местообитание бобров</vt:lpstr>
      <vt:lpstr>Составление гербария. «Зеленая аптека»</vt:lpstr>
      <vt:lpstr>  Экскурсия в карстовые пещеры г. Старица</vt:lpstr>
      <vt:lpstr>Презентация PowerPoint</vt:lpstr>
      <vt:lpstr>Закрытие лагеря.Вручение свидетельств  юным экологам-краеведам.</vt:lpstr>
      <vt:lpstr>Презентация PowerPoint</vt:lpstr>
      <vt:lpstr>Презентация PowerPoint</vt:lpstr>
      <vt:lpstr>Презентация PowerPoint</vt:lpstr>
      <vt:lpstr>Руководитель эколагеря «Зеленая планета», учитель географии МОУ «Некрасовская СОШ» Исаева Н. А.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Каб.1</cp:lastModifiedBy>
  <cp:revision>98</cp:revision>
  <dcterms:created xsi:type="dcterms:W3CDTF">2013-08-21T19:17:07Z</dcterms:created>
  <dcterms:modified xsi:type="dcterms:W3CDTF">2016-12-02T06:55:15Z</dcterms:modified>
</cp:coreProperties>
</file>