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3" r:id="rId2"/>
    <p:sldId id="256" r:id="rId3"/>
    <p:sldId id="257" r:id="rId4"/>
    <p:sldId id="258" r:id="rId5"/>
    <p:sldId id="267" r:id="rId6"/>
    <p:sldId id="259" r:id="rId7"/>
    <p:sldId id="260" r:id="rId8"/>
    <p:sldId id="261" r:id="rId9"/>
    <p:sldId id="264" r:id="rId10"/>
    <p:sldId id="265" r:id="rId11"/>
    <p:sldId id="266" r:id="rId12"/>
    <p:sldId id="268"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5333" autoAdjust="0"/>
  </p:normalViewPr>
  <p:slideViewPr>
    <p:cSldViewPr>
      <p:cViewPr varScale="1">
        <p:scale>
          <a:sx n="97" d="100"/>
          <a:sy n="97" d="100"/>
        </p:scale>
        <p:origin x="-39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1F0746-C000-475E-95F6-E003E1B4DD1C}" type="datetimeFigureOut">
              <a:rPr lang="ru-RU" smtClean="0"/>
              <a:pPr/>
              <a:t>21.01.2009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FFDFFB-60F5-478D-8927-4524319894E1}"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5FFDFFB-60F5-478D-8927-4524319894E1}" type="slidenum">
              <a:rPr lang="ru-RU" smtClean="0"/>
              <a:pPr/>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E620571-9E36-4C13-8BEE-E142E4EF4711}" type="datetimeFigureOut">
              <a:rPr lang="ru-RU" smtClean="0"/>
              <a:pPr/>
              <a:t>21.01.2009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E0F23F-E0A1-4156-BF6B-6346D5E62D76}"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E620571-9E36-4C13-8BEE-E142E4EF4711}" type="datetimeFigureOut">
              <a:rPr lang="ru-RU" smtClean="0"/>
              <a:pPr/>
              <a:t>21.01.2009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E0F23F-E0A1-4156-BF6B-6346D5E62D7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E620571-9E36-4C13-8BEE-E142E4EF4711}" type="datetimeFigureOut">
              <a:rPr lang="ru-RU" smtClean="0"/>
              <a:pPr/>
              <a:t>21.01.2009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E0F23F-E0A1-4156-BF6B-6346D5E62D7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E620571-9E36-4C13-8BEE-E142E4EF4711}" type="datetimeFigureOut">
              <a:rPr lang="ru-RU" smtClean="0"/>
              <a:pPr/>
              <a:t>21.01.2009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E0F23F-E0A1-4156-BF6B-6346D5E62D7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E620571-9E36-4C13-8BEE-E142E4EF4711}" type="datetimeFigureOut">
              <a:rPr lang="ru-RU" smtClean="0"/>
              <a:pPr/>
              <a:t>21.01.2009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E0F23F-E0A1-4156-BF6B-6346D5E62D76}"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E620571-9E36-4C13-8BEE-E142E4EF4711}" type="datetimeFigureOut">
              <a:rPr lang="ru-RU" smtClean="0"/>
              <a:pPr/>
              <a:t>21.01.2009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EE0F23F-E0A1-4156-BF6B-6346D5E62D7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E620571-9E36-4C13-8BEE-E142E4EF4711}" type="datetimeFigureOut">
              <a:rPr lang="ru-RU" smtClean="0"/>
              <a:pPr/>
              <a:t>21.01.2009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EE0F23F-E0A1-4156-BF6B-6346D5E62D7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E620571-9E36-4C13-8BEE-E142E4EF4711}" type="datetimeFigureOut">
              <a:rPr lang="ru-RU" smtClean="0"/>
              <a:pPr/>
              <a:t>21.01.2009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EE0F23F-E0A1-4156-BF6B-6346D5E62D7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E620571-9E36-4C13-8BEE-E142E4EF4711}" type="datetimeFigureOut">
              <a:rPr lang="ru-RU" smtClean="0"/>
              <a:pPr/>
              <a:t>21.01.2009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EE0F23F-E0A1-4156-BF6B-6346D5E62D7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E620571-9E36-4C13-8BEE-E142E4EF4711}" type="datetimeFigureOut">
              <a:rPr lang="ru-RU" smtClean="0"/>
              <a:pPr/>
              <a:t>21.01.2009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EE0F23F-E0A1-4156-BF6B-6346D5E62D7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E620571-9E36-4C13-8BEE-E142E4EF4711}" type="datetimeFigureOut">
              <a:rPr lang="ru-RU" smtClean="0"/>
              <a:pPr/>
              <a:t>21.01.2009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EE0F23F-E0A1-4156-BF6B-6346D5E62D76}"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620571-9E36-4C13-8BEE-E142E4EF4711}" type="datetimeFigureOut">
              <a:rPr lang="ru-RU" smtClean="0"/>
              <a:pPr/>
              <a:t>21.01.2009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E0F23F-E0A1-4156-BF6B-6346D5E62D76}"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14282" y="642918"/>
            <a:ext cx="4714876" cy="5500726"/>
          </a:xfrm>
        </p:spPr>
        <p:txBody>
          <a:bodyPr>
            <a:noAutofit/>
          </a:bodyPr>
          <a:lstStyle/>
          <a:p>
            <a:endParaRPr lang="ru-RU" sz="7630" dirty="0"/>
          </a:p>
        </p:txBody>
      </p:sp>
      <p:pic>
        <p:nvPicPr>
          <p:cNvPr id="1026" name="Picture 2" descr="C:\Users\тоня\Documents\Новая папка\Отсканировано 20.01.2009 15-07_000.jpg"/>
          <p:cNvPicPr>
            <a:picLocks noGrp="1" noChangeAspect="1" noChangeArrowheads="1"/>
          </p:cNvPicPr>
          <p:nvPr>
            <p:ph idx="1"/>
          </p:nvPr>
        </p:nvPicPr>
        <p:blipFill>
          <a:blip r:embed="rId2"/>
          <a:srcRect/>
          <a:stretch>
            <a:fillRect/>
          </a:stretch>
        </p:blipFill>
        <p:spPr bwMode="auto">
          <a:xfrm>
            <a:off x="4572000" y="0"/>
            <a:ext cx="4572000" cy="6858000"/>
          </a:xfrm>
          <a:prstGeom prst="rect">
            <a:avLst/>
          </a:prstGeom>
          <a:noFill/>
        </p:spPr>
      </p:pic>
      <p:sp>
        <p:nvSpPr>
          <p:cNvPr id="9" name="Прямоугольник 8"/>
          <p:cNvSpPr/>
          <p:nvPr/>
        </p:nvSpPr>
        <p:spPr>
          <a:xfrm>
            <a:off x="2821360" y="2551837"/>
            <a:ext cx="184730"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endParaRPr lang="ru-RU"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1" name="Прямоугольник 10"/>
          <p:cNvSpPr/>
          <p:nvPr/>
        </p:nvSpPr>
        <p:spPr>
          <a:xfrm>
            <a:off x="357158" y="2967335"/>
            <a:ext cx="4572032"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endParaRPr lang="ru-RU"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2" name="Прямоугольник 11"/>
          <p:cNvSpPr/>
          <p:nvPr/>
        </p:nvSpPr>
        <p:spPr>
          <a:xfrm>
            <a:off x="500035" y="785794"/>
            <a:ext cx="4143404" cy="129420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endParaRPr lang="ru-RU" sz="781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3" name="Прямоугольник 12"/>
          <p:cNvSpPr/>
          <p:nvPr/>
        </p:nvSpPr>
        <p:spPr>
          <a:xfrm>
            <a:off x="214282" y="642918"/>
            <a:ext cx="4786346" cy="5755422"/>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endParaRPr lang="ru-RU"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r>
              <a:rPr lang="ru-RU" sz="8000" b="1" i="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ПИОНЕРЫ-</a:t>
            </a:r>
            <a:br>
              <a:rPr lang="ru-RU" sz="8000" b="1" i="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ru-RU" sz="8000" b="1" i="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ГЕРОИ</a:t>
            </a:r>
            <a:endParaRPr lang="ru-RU" sz="8000"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endParaRPr lang="ru-RU" sz="7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214282" y="214290"/>
            <a:ext cx="8643998" cy="1643098"/>
          </a:xfrm>
        </p:spPr>
        <p:txBody>
          <a:bodyPr>
            <a:normAutofit/>
          </a:bodyPr>
          <a:lstStyle/>
          <a:p>
            <a:r>
              <a:rPr lang="ru-RU" dirty="0" smtClean="0"/>
              <a:t>Станица </a:t>
            </a:r>
            <a:r>
              <a:rPr lang="ru-RU" dirty="0" err="1" smtClean="0"/>
              <a:t>Зассовская</a:t>
            </a:r>
            <a:r>
              <a:rPr lang="ru-RU" dirty="0" smtClean="0"/>
              <a:t> </a:t>
            </a:r>
            <a:r>
              <a:rPr lang="ru-RU" dirty="0" err="1" smtClean="0"/>
              <a:t>Лабинского</a:t>
            </a:r>
            <a:r>
              <a:rPr lang="ru-RU" dirty="0" smtClean="0"/>
              <a:t> района. Братская могила 13 жителей и партизан. </a:t>
            </a:r>
            <a:r>
              <a:rPr lang="ru-RU" dirty="0" err="1" smtClean="0"/>
              <a:t>Расстреляных</a:t>
            </a:r>
            <a:r>
              <a:rPr lang="ru-RU" dirty="0" smtClean="0"/>
              <a:t> </a:t>
            </a:r>
            <a:r>
              <a:rPr lang="ru-RU" dirty="0" err="1" smtClean="0"/>
              <a:t>немецко</a:t>
            </a:r>
            <a:r>
              <a:rPr lang="ru-RU" dirty="0" smtClean="0"/>
              <a:t>- фашистскими захватчиками 12 декабря 1942 г. Здесь похоронен пионер Леня Литвиненко. </a:t>
            </a:r>
            <a:endParaRPr lang="ru-RU" dirty="0"/>
          </a:p>
        </p:txBody>
      </p:sp>
      <p:sp>
        <p:nvSpPr>
          <p:cNvPr id="4" name="Содержимое 3"/>
          <p:cNvSpPr>
            <a:spLocks noGrp="1"/>
          </p:cNvSpPr>
          <p:nvPr>
            <p:ph sz="half" idx="2"/>
          </p:nvPr>
        </p:nvSpPr>
        <p:spPr/>
        <p:txBody>
          <a:bodyPr/>
          <a:lstStyle/>
          <a:p>
            <a:endParaRPr lang="ru-RU" dirty="0"/>
          </a:p>
        </p:txBody>
      </p:sp>
      <p:pic>
        <p:nvPicPr>
          <p:cNvPr id="1026" name="Picture 2" descr="C:\Users\тоня\Documents\Отсканировано 20.01.2009 11-32_000.jpg"/>
          <p:cNvPicPr>
            <a:picLocks noChangeAspect="1" noChangeArrowheads="1"/>
          </p:cNvPicPr>
          <p:nvPr/>
        </p:nvPicPr>
        <p:blipFill>
          <a:blip r:embed="rId2"/>
          <a:srcRect/>
          <a:stretch>
            <a:fillRect/>
          </a:stretch>
        </p:blipFill>
        <p:spPr bwMode="auto">
          <a:xfrm>
            <a:off x="214282" y="2079976"/>
            <a:ext cx="8643998" cy="4492296"/>
          </a:xfrm>
          <a:prstGeom prst="rect">
            <a:avLst/>
          </a:prstGeom>
          <a:noFill/>
        </p:spPr>
      </p:pic>
      <p:sp>
        <p:nvSpPr>
          <p:cNvPr id="9" name="Содержимое 8"/>
          <p:cNvSpPr>
            <a:spLocks noGrp="1"/>
          </p:cNvSpPr>
          <p:nvPr>
            <p:ph sz="quarter" idx="4"/>
          </p:nvPr>
        </p:nvSpPr>
        <p:spPr>
          <a:xfrm flipH="1">
            <a:off x="4786314" y="2000241"/>
            <a:ext cx="214314" cy="142876"/>
          </a:xfrm>
        </p:spPr>
        <p:txBody>
          <a:bodyPr>
            <a:normAutofit fontScale="25000" lnSpcReduction="20000"/>
          </a:bodyPr>
          <a:lstStyle/>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457200" y="285728"/>
            <a:ext cx="4040188" cy="1889147"/>
          </a:xfrm>
        </p:spPr>
        <p:txBody>
          <a:bodyPr>
            <a:normAutofit fontScale="92500" lnSpcReduction="20000"/>
          </a:bodyPr>
          <a:lstStyle/>
          <a:p>
            <a:r>
              <a:rPr lang="ru-RU" dirty="0" smtClean="0"/>
              <a:t>Могила Елены и Виталия Голубятниковых , погибших при освобождении станицы Брюховецкой  от немецко-фашистских захватчиков 10 февраля 1943 года.</a:t>
            </a:r>
            <a:endParaRPr lang="ru-RU" dirty="0"/>
          </a:p>
        </p:txBody>
      </p:sp>
      <p:sp>
        <p:nvSpPr>
          <p:cNvPr id="5" name="Текст 4"/>
          <p:cNvSpPr>
            <a:spLocks noGrp="1"/>
          </p:cNvSpPr>
          <p:nvPr>
            <p:ph type="body" sz="quarter" idx="3"/>
          </p:nvPr>
        </p:nvSpPr>
        <p:spPr>
          <a:xfrm>
            <a:off x="4645025" y="428605"/>
            <a:ext cx="4284693" cy="1357322"/>
          </a:xfrm>
        </p:spPr>
        <p:txBody>
          <a:bodyPr>
            <a:normAutofit fontScale="92500" lnSpcReduction="10000"/>
          </a:bodyPr>
          <a:lstStyle/>
          <a:p>
            <a:r>
              <a:rPr lang="ru-RU" dirty="0" smtClean="0"/>
              <a:t>Бюсты Елены и Виталия установлены в 1960-х годах на территории средней школы №3 станицы.</a:t>
            </a:r>
            <a:endParaRPr lang="ru-RU" dirty="0"/>
          </a:p>
        </p:txBody>
      </p:sp>
      <p:pic>
        <p:nvPicPr>
          <p:cNvPr id="2050" name="Picture 2" descr="C:\Users\тоня\Documents\еек.jpg"/>
          <p:cNvPicPr>
            <a:picLocks noGrp="1" noChangeAspect="1" noChangeArrowheads="1"/>
          </p:cNvPicPr>
          <p:nvPr>
            <p:ph sz="half" idx="2"/>
          </p:nvPr>
        </p:nvPicPr>
        <p:blipFill>
          <a:blip r:embed="rId2"/>
          <a:srcRect/>
          <a:stretch>
            <a:fillRect/>
          </a:stretch>
        </p:blipFill>
        <p:spPr bwMode="auto">
          <a:xfrm>
            <a:off x="4714876" y="2285992"/>
            <a:ext cx="4040188" cy="4071966"/>
          </a:xfrm>
          <a:prstGeom prst="rect">
            <a:avLst/>
          </a:prstGeom>
          <a:noFill/>
        </p:spPr>
      </p:pic>
      <p:pic>
        <p:nvPicPr>
          <p:cNvPr id="2051" name="Picture 3" descr="C:\Users\тоня\Documents\оен.jpg"/>
          <p:cNvPicPr>
            <a:picLocks noGrp="1" noChangeAspect="1" noChangeArrowheads="1"/>
          </p:cNvPicPr>
          <p:nvPr>
            <p:ph sz="quarter" idx="4"/>
          </p:nvPr>
        </p:nvPicPr>
        <p:blipFill>
          <a:blip r:embed="rId3"/>
          <a:srcRect/>
          <a:stretch>
            <a:fillRect/>
          </a:stretch>
        </p:blipFill>
        <p:spPr bwMode="auto">
          <a:xfrm>
            <a:off x="357158" y="2214554"/>
            <a:ext cx="4041775" cy="4071966"/>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571472" y="1071545"/>
            <a:ext cx="7715304" cy="3785652"/>
          </a:xfrm>
          <a:prstGeom prst="rect">
            <a:avLst/>
          </a:prstGeom>
          <a:noFill/>
        </p:spPr>
        <p:txBody>
          <a:bodyPr wrap="square" lIns="91440" tIns="45720" rIns="91440" bIns="45720">
            <a:spAutoFit/>
          </a:bodyPr>
          <a:lstStyle/>
          <a:p>
            <a:pPr algn="ctr"/>
            <a:r>
              <a:rPr lang="ru-RU"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ПРЕЗЕНТАЦИЮ</a:t>
            </a:r>
          </a:p>
          <a:p>
            <a:pPr algn="ctr"/>
            <a:r>
              <a:rPr lang="ru-RU" sz="4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ВЫПОЛНИЛА </a:t>
            </a:r>
          </a:p>
          <a:p>
            <a:pPr algn="ctr"/>
            <a:r>
              <a:rPr lang="ru-RU" sz="4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УЧИТЕЛЬ истории</a:t>
            </a:r>
          </a:p>
          <a:p>
            <a:pPr algn="ctr"/>
            <a:r>
              <a:rPr lang="ru-RU"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Загороднюк А.М.</a:t>
            </a:r>
            <a:r>
              <a:rPr lang="ru-RU" sz="4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p>
          <a:p>
            <a:pPr algn="ctr"/>
            <a:r>
              <a:rPr lang="ru-RU" sz="4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Моу сош №35</a:t>
            </a:r>
          </a:p>
          <a:p>
            <a:pPr algn="ctr"/>
            <a:r>
              <a:rPr lang="ru-RU" sz="4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Г.Краснодара</a:t>
            </a:r>
            <a:endParaRPr lang="ru-RU" sz="4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4000496" y="428604"/>
            <a:ext cx="4686304" cy="5697559"/>
          </a:xfrm>
        </p:spPr>
        <p:txBody>
          <a:bodyPr>
            <a:normAutofit fontScale="92500"/>
          </a:bodyPr>
          <a:lstStyle/>
          <a:p>
            <a:pPr>
              <a:buNone/>
            </a:pPr>
            <a:r>
              <a:rPr lang="ru-RU" sz="4000" b="1" i="1" dirty="0" smtClean="0">
                <a:solidFill>
                  <a:srgbClr val="FF0000"/>
                </a:solidFill>
              </a:rPr>
              <a:t>       ВАЛЯ КОТИК</a:t>
            </a:r>
          </a:p>
          <a:p>
            <a:pPr>
              <a:buNone/>
            </a:pPr>
            <a:r>
              <a:rPr lang="ru-RU" sz="1800" dirty="0" smtClean="0"/>
              <a:t>       Когда началась война Валя окончил 5 класс. Семья пыталась уйти из Шепетовки, но немцы отрезали пути. Немцы сожгли дом-музей Николая Островского, устроили возле леса лагерь для военнопленных, превратили школу в конюшню. Подпольная организация не давала немцам жить спокойно. Дети помогали взрослым</a:t>
            </a:r>
            <a:r>
              <a:rPr lang="en-US" sz="1800" dirty="0" smtClean="0"/>
              <a:t>:</a:t>
            </a:r>
            <a:r>
              <a:rPr lang="ru-RU" sz="1800" dirty="0" smtClean="0"/>
              <a:t> минировали шоссе, расклеивали листовки. Валя вместе с подпольщиками поджигал нефтебазу, </a:t>
            </a:r>
            <a:r>
              <a:rPr lang="ru-RU" sz="1800" dirty="0" err="1" smtClean="0"/>
              <a:t>лесосклад</a:t>
            </a:r>
            <a:r>
              <a:rPr lang="ru-RU" sz="1800" dirty="0" smtClean="0"/>
              <a:t>, нападал на склад с продовольствие. Валя погиб весной 1944 года. С честью выполнил последнее боевое задание по охране склада с </a:t>
            </a:r>
            <a:r>
              <a:rPr lang="ru-RU" sz="1800" err="1" smtClean="0"/>
              <a:t>боеприпасами</a:t>
            </a:r>
            <a:r>
              <a:rPr lang="ru-RU" sz="1800" smtClean="0"/>
              <a:t>. За </a:t>
            </a:r>
            <a:r>
              <a:rPr lang="ru-RU" sz="1800" dirty="0" smtClean="0"/>
              <a:t>мужество, проявленное в партизанских делах Валя Котик награжден медалью «Партизану Отечественной войны </a:t>
            </a:r>
            <a:r>
              <a:rPr lang="en-US" sz="1800" dirty="0" smtClean="0"/>
              <a:t>II</a:t>
            </a:r>
            <a:r>
              <a:rPr lang="ru-RU" sz="1800" dirty="0" smtClean="0"/>
              <a:t> степени». В 1958 г. ему посмертно присвоено звание Героя Советского Союза.</a:t>
            </a:r>
            <a:endParaRPr lang="ru-RU" sz="1800" dirty="0"/>
          </a:p>
        </p:txBody>
      </p:sp>
      <p:sp>
        <p:nvSpPr>
          <p:cNvPr id="6" name="Текст 5"/>
          <p:cNvSpPr>
            <a:spLocks noGrp="1"/>
          </p:cNvSpPr>
          <p:nvPr>
            <p:ph type="body" sz="half" idx="2"/>
          </p:nvPr>
        </p:nvSpPr>
        <p:spPr/>
        <p:txBody>
          <a:bodyPr/>
          <a:lstStyle/>
          <a:p>
            <a:endParaRPr lang="ru-RU" dirty="0"/>
          </a:p>
        </p:txBody>
      </p:sp>
      <p:pic>
        <p:nvPicPr>
          <p:cNvPr id="1026" name="Picture 2"/>
          <p:cNvPicPr>
            <a:picLocks noChangeAspect="1" noChangeArrowheads="1"/>
          </p:cNvPicPr>
          <p:nvPr/>
        </p:nvPicPr>
        <p:blipFill>
          <a:blip r:embed="rId2"/>
          <a:srcRect/>
          <a:stretch>
            <a:fillRect/>
          </a:stretch>
        </p:blipFill>
        <p:spPr bwMode="auto">
          <a:xfrm>
            <a:off x="285720" y="428604"/>
            <a:ext cx="3786214" cy="571976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flipV="1">
            <a:off x="714346" y="428601"/>
            <a:ext cx="142877" cy="45719"/>
          </a:xfrm>
        </p:spPr>
        <p:txBody>
          <a:bodyPr>
            <a:normAutofit fontScale="90000"/>
          </a:bodyPr>
          <a:lstStyle/>
          <a:p>
            <a:endParaRPr lang="ru-RU" dirty="0"/>
          </a:p>
        </p:txBody>
      </p:sp>
      <p:sp>
        <p:nvSpPr>
          <p:cNvPr id="3" name="Содержимое 2"/>
          <p:cNvSpPr>
            <a:spLocks noGrp="1"/>
          </p:cNvSpPr>
          <p:nvPr>
            <p:ph idx="1"/>
          </p:nvPr>
        </p:nvSpPr>
        <p:spPr>
          <a:xfrm>
            <a:off x="4000496" y="357166"/>
            <a:ext cx="4686304" cy="5768997"/>
          </a:xfrm>
        </p:spPr>
        <p:txBody>
          <a:bodyPr>
            <a:normAutofit fontScale="85000" lnSpcReduction="10000"/>
          </a:bodyPr>
          <a:lstStyle/>
          <a:p>
            <a:pPr>
              <a:buNone/>
            </a:pPr>
            <a:r>
              <a:rPr lang="ru-RU" sz="4000" b="1" i="1" dirty="0" smtClean="0">
                <a:solidFill>
                  <a:srgbClr val="FF0000"/>
                </a:solidFill>
              </a:rPr>
              <a:t>       МАРАТ КАЗЕЙ</a:t>
            </a:r>
          </a:p>
          <a:p>
            <a:pPr>
              <a:buNone/>
            </a:pPr>
            <a:r>
              <a:rPr lang="ru-RU" sz="1800" i="1" dirty="0" smtClean="0"/>
              <a:t>        Марат </a:t>
            </a:r>
            <a:r>
              <a:rPr lang="ru-RU" sz="1800" i="1" dirty="0" err="1" smtClean="0"/>
              <a:t>Казей</a:t>
            </a:r>
            <a:r>
              <a:rPr lang="ru-RU" sz="1800" i="1" dirty="0" smtClean="0"/>
              <a:t> – боец партизанской бригады Герой Советского Союза. Проявил храбрость и отвагу в боях с захватчиками. </a:t>
            </a:r>
            <a:r>
              <a:rPr lang="ru-RU" sz="1800" i="1" smtClean="0"/>
              <a:t>Однажды Марат </a:t>
            </a:r>
            <a:r>
              <a:rPr lang="ru-RU" sz="1800" i="1" dirty="0" smtClean="0"/>
              <a:t>выполнял очередное задание, на обратном пути разведчики были окружены фашистами. Когда фашисты подошли совсем близко, Марат поднялся во весь рост и с последней гранатой шагнул навстречу врагу.  Награжден орденом Отечественной войны </a:t>
            </a:r>
            <a:r>
              <a:rPr lang="en-US" sz="1800" i="1" dirty="0" smtClean="0"/>
              <a:t>I</a:t>
            </a:r>
            <a:r>
              <a:rPr lang="ru-RU" sz="1800" i="1" dirty="0" smtClean="0"/>
              <a:t> степени, медалями «За боевые заслуги», «За отвагу».</a:t>
            </a:r>
          </a:p>
          <a:p>
            <a:pPr>
              <a:buNone/>
            </a:pPr>
            <a:r>
              <a:rPr lang="ru-RU" sz="1800" dirty="0" smtClean="0"/>
              <a:t>Возможно бы стал Рафаэлем</a:t>
            </a:r>
          </a:p>
          <a:p>
            <a:pPr>
              <a:buNone/>
            </a:pPr>
            <a:r>
              <a:rPr lang="ru-RU" sz="1800" dirty="0" smtClean="0"/>
              <a:t>А, может, Колумбом планет</a:t>
            </a:r>
          </a:p>
          <a:p>
            <a:pPr>
              <a:buNone/>
            </a:pPr>
            <a:r>
              <a:rPr lang="ru-RU" sz="1800" dirty="0" smtClean="0"/>
              <a:t>Мальчишка в солдатской шинели</a:t>
            </a:r>
          </a:p>
          <a:p>
            <a:pPr>
              <a:buNone/>
            </a:pPr>
            <a:r>
              <a:rPr lang="ru-RU" sz="1800" dirty="0" smtClean="0"/>
              <a:t>Неполных 15 лет</a:t>
            </a:r>
          </a:p>
          <a:p>
            <a:pPr>
              <a:buNone/>
            </a:pPr>
            <a:r>
              <a:rPr lang="ru-RU" sz="1800" dirty="0" smtClean="0"/>
              <a:t>Но злобные тени фашистов</a:t>
            </a:r>
          </a:p>
          <a:p>
            <a:pPr>
              <a:buNone/>
            </a:pPr>
            <a:r>
              <a:rPr lang="ru-RU" sz="1800" dirty="0" smtClean="0"/>
              <a:t>Затмили собой белый свет </a:t>
            </a:r>
          </a:p>
          <a:p>
            <a:pPr>
              <a:buNone/>
            </a:pPr>
            <a:r>
              <a:rPr lang="ru-RU" sz="1800" dirty="0" smtClean="0"/>
              <a:t>И кончилось детство мальчишки</a:t>
            </a:r>
          </a:p>
          <a:p>
            <a:pPr>
              <a:buNone/>
            </a:pPr>
            <a:r>
              <a:rPr lang="ru-RU" sz="1800" dirty="0" smtClean="0"/>
              <a:t>Неполных 15 лет </a:t>
            </a:r>
          </a:p>
          <a:p>
            <a:pPr>
              <a:buNone/>
            </a:pPr>
            <a:r>
              <a:rPr lang="ru-RU" sz="1800" dirty="0" smtClean="0"/>
              <a:t>Фашистские танки все ближе</a:t>
            </a:r>
          </a:p>
          <a:p>
            <a:pPr>
              <a:buNone/>
            </a:pPr>
            <a:r>
              <a:rPr lang="ru-RU" sz="1800" dirty="0" smtClean="0"/>
              <a:t>И, кажется выхода нет.</a:t>
            </a:r>
          </a:p>
          <a:p>
            <a:pPr>
              <a:buNone/>
            </a:pPr>
            <a:r>
              <a:rPr lang="ru-RU" sz="1800" dirty="0" smtClean="0"/>
              <a:t>И встал на пути их мальчишка</a:t>
            </a:r>
          </a:p>
          <a:p>
            <a:pPr>
              <a:buNone/>
            </a:pPr>
            <a:r>
              <a:rPr lang="ru-RU" sz="1800" dirty="0" smtClean="0"/>
              <a:t>Неполных 15 лет.</a:t>
            </a:r>
            <a:endParaRPr lang="ru-RU" sz="1800" dirty="0"/>
          </a:p>
        </p:txBody>
      </p:sp>
      <p:sp>
        <p:nvSpPr>
          <p:cNvPr id="4" name="Текст 3"/>
          <p:cNvSpPr>
            <a:spLocks noGrp="1"/>
          </p:cNvSpPr>
          <p:nvPr>
            <p:ph type="body" sz="half" idx="2"/>
          </p:nvPr>
        </p:nvSpPr>
        <p:spPr/>
        <p:txBody>
          <a:bodyPr/>
          <a:lstStyle/>
          <a:p>
            <a:endParaRPr lang="ru-RU" dirty="0"/>
          </a:p>
        </p:txBody>
      </p:sp>
      <p:pic>
        <p:nvPicPr>
          <p:cNvPr id="1026" name="Picture 2"/>
          <p:cNvPicPr>
            <a:picLocks noChangeAspect="1" noChangeArrowheads="1"/>
          </p:cNvPicPr>
          <p:nvPr/>
        </p:nvPicPr>
        <p:blipFill>
          <a:blip r:embed="rId2"/>
          <a:srcRect/>
          <a:stretch>
            <a:fillRect/>
          </a:stretch>
        </p:blipFill>
        <p:spPr bwMode="auto">
          <a:xfrm>
            <a:off x="285720" y="357166"/>
            <a:ext cx="3714776" cy="578647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ru-RU" sz="4000" b="1" i="1" dirty="0" smtClean="0">
                <a:solidFill>
                  <a:srgbClr val="FF0000"/>
                </a:solidFill>
              </a:rPr>
              <a:t>    </a:t>
            </a:r>
            <a:r>
              <a:rPr lang="ru-RU" sz="4000" b="1" i="1" dirty="0" smtClean="0">
                <a:solidFill>
                  <a:srgbClr val="FF0000"/>
                </a:solidFill>
              </a:rPr>
              <a:t> </a:t>
            </a:r>
            <a:r>
              <a:rPr lang="ru-RU" sz="4000" b="1" i="1" dirty="0" smtClean="0">
                <a:solidFill>
                  <a:srgbClr val="FF0000"/>
                </a:solidFill>
              </a:rPr>
              <a:t>МУСЯ ПИНКЕНЗОН</a:t>
            </a:r>
          </a:p>
          <a:p>
            <a:r>
              <a:rPr lang="ru-RU" sz="1800" dirty="0" smtClean="0"/>
              <a:t>В начале Великой Отечественной войны Муся со своими родителями эвакуировался из города Бельцы Молдавской ССР на Кубань, в станицу </a:t>
            </a:r>
            <a:r>
              <a:rPr lang="ru-RU" sz="1800" dirty="0" err="1" smtClean="0"/>
              <a:t>Усть</a:t>
            </a:r>
            <a:r>
              <a:rPr lang="ru-RU" sz="1800" dirty="0" smtClean="0"/>
              <a:t> - </a:t>
            </a:r>
            <a:r>
              <a:rPr lang="ru-RU" sz="1800" dirty="0" err="1" smtClean="0"/>
              <a:t>Лабинскую</a:t>
            </a:r>
            <a:r>
              <a:rPr lang="ru-RU" sz="1800" dirty="0" smtClean="0"/>
              <a:t>. Он прекрасно играл на скрипке. Когда в эту станицу пришли фашисты, семья </a:t>
            </a:r>
            <a:r>
              <a:rPr lang="ru-RU" sz="1800" dirty="0" err="1" smtClean="0"/>
              <a:t>Пинкензон</a:t>
            </a:r>
            <a:r>
              <a:rPr lang="ru-RU" sz="1800" dirty="0" smtClean="0"/>
              <a:t> была брошена в тюрьму. Пытки, издевательства, побои не миновали и Мусю. Но все это он перенес стойко. Часто для арестованных Муся играл на скрипке, которую он взял с собой. Семью Муси повели на расстрел. Перед расстрелом немецкий офицер приказал Мусе играть. Он бережно достал свою скрипку и заиграл « Интернационал». Короткой очередью немец убил Мусю, а затем всех остальных.  </a:t>
            </a:r>
            <a:endParaRPr lang="ru-RU" sz="1800" dirty="0"/>
          </a:p>
        </p:txBody>
      </p:sp>
      <p:sp>
        <p:nvSpPr>
          <p:cNvPr id="4" name="Текст 3"/>
          <p:cNvSpPr>
            <a:spLocks noGrp="1"/>
          </p:cNvSpPr>
          <p:nvPr>
            <p:ph type="body" sz="half" idx="2"/>
          </p:nvPr>
        </p:nvSpPr>
        <p:spPr/>
        <p:txBody>
          <a:bodyPr/>
          <a:lstStyle/>
          <a:p>
            <a:endParaRPr lang="ru-RU"/>
          </a:p>
        </p:txBody>
      </p:sp>
      <p:pic>
        <p:nvPicPr>
          <p:cNvPr id="1026" name="Picture 2"/>
          <p:cNvPicPr>
            <a:picLocks noChangeAspect="1" noChangeArrowheads="1"/>
          </p:cNvPicPr>
          <p:nvPr/>
        </p:nvPicPr>
        <p:blipFill>
          <a:blip r:embed="rId2"/>
          <a:srcRect/>
          <a:stretch>
            <a:fillRect/>
          </a:stretch>
        </p:blipFill>
        <p:spPr bwMode="auto">
          <a:xfrm>
            <a:off x="428596" y="357166"/>
            <a:ext cx="3357586" cy="576263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5460" b="1" i="1" dirty="0" smtClean="0">
                <a:solidFill>
                  <a:srgbClr val="FF0000"/>
                </a:solidFill>
              </a:rPr>
              <a:t>ЛЕНЯ ГОЛИКОВ</a:t>
            </a:r>
            <a:endParaRPr lang="ru-RU" sz="5460" b="1" i="1" dirty="0">
              <a:solidFill>
                <a:srgbClr val="FF0000"/>
              </a:solidFill>
            </a:endParaRPr>
          </a:p>
        </p:txBody>
      </p:sp>
      <p:sp>
        <p:nvSpPr>
          <p:cNvPr id="4" name="Содержимое 3"/>
          <p:cNvSpPr>
            <a:spLocks noGrp="1"/>
          </p:cNvSpPr>
          <p:nvPr>
            <p:ph sz="half" idx="2"/>
          </p:nvPr>
        </p:nvSpPr>
        <p:spPr>
          <a:xfrm>
            <a:off x="4071934" y="1428736"/>
            <a:ext cx="4214842" cy="5000660"/>
          </a:xfrm>
        </p:spPr>
        <p:txBody>
          <a:bodyPr>
            <a:noAutofit/>
          </a:bodyPr>
          <a:lstStyle/>
          <a:p>
            <a:pPr>
              <a:buNone/>
            </a:pPr>
            <a:r>
              <a:rPr lang="ru-RU" sz="1500" dirty="0" smtClean="0"/>
              <a:t>        Партизаном Леня Голиков стал, когда фашисты пришли на его родную землю. Вместе со взрослыми он участвовал в сложных и опасных операциях. 13 августа 1942 года, группа партизан возвращалась в лагерь, выполнив успешно задание. Вдруг на шоссе показался вражеский автомобиль. Не растерявшись, Леня метнул в него гранату. А когда дым от взрыва рассеялся, он увидел убегающего гитлеровского генерала с портфелем под мышкой. Внимательно прицелившись, Леня выстрелил. Фашист упал. Он оказался генералом Вирту. В портфеле были найдены ценные сведения, которые немедленно отправили в Москву. 2 апреля 1944 года юному партизану было присвоено звание Героя Советского Союза. Но Леня уже не знал об этом. 24 января 1943 года он погиб смертью храбрых в неравном бою под селом Острая Лука, </a:t>
            </a:r>
            <a:r>
              <a:rPr lang="ru-RU" sz="1500" dirty="0" err="1" smtClean="0"/>
              <a:t>Полавского</a:t>
            </a:r>
            <a:r>
              <a:rPr lang="ru-RU" sz="1500" dirty="0" smtClean="0"/>
              <a:t> района, Новгородской области.    </a:t>
            </a:r>
            <a:endParaRPr lang="ru-RU" sz="1500" dirty="0"/>
          </a:p>
        </p:txBody>
      </p:sp>
      <p:pic>
        <p:nvPicPr>
          <p:cNvPr id="1026" name="Picture 2"/>
          <p:cNvPicPr>
            <a:picLocks noGrp="1" noChangeAspect="1" noChangeArrowheads="1"/>
          </p:cNvPicPr>
          <p:nvPr>
            <p:ph sz="half" idx="1"/>
          </p:nvPr>
        </p:nvPicPr>
        <p:blipFill>
          <a:blip r:embed="rId2"/>
          <a:srcRect/>
          <a:stretch>
            <a:fillRect/>
          </a:stretch>
        </p:blipFill>
        <p:spPr bwMode="auto">
          <a:xfrm>
            <a:off x="214282" y="1428735"/>
            <a:ext cx="4071966" cy="492922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71538" y="285728"/>
            <a:ext cx="7215238" cy="5853113"/>
          </a:xfrm>
        </p:spPr>
        <p:txBody>
          <a:bodyPr>
            <a:normAutofit fontScale="85000" lnSpcReduction="20000"/>
          </a:bodyPr>
          <a:lstStyle/>
          <a:p>
            <a:pPr>
              <a:buNone/>
            </a:pPr>
            <a:r>
              <a:rPr lang="ru-RU" sz="5300" b="1" i="1" dirty="0" smtClean="0">
                <a:solidFill>
                  <a:srgbClr val="FF0000"/>
                </a:solidFill>
              </a:rPr>
              <a:t>           ВИТЯ НОВИЦКИЙ</a:t>
            </a:r>
          </a:p>
          <a:p>
            <a:endParaRPr lang="ru-RU" b="1" i="1" dirty="0" smtClean="0">
              <a:solidFill>
                <a:srgbClr val="FF0000"/>
              </a:solidFill>
            </a:endParaRPr>
          </a:p>
          <a:p>
            <a:pPr>
              <a:buNone/>
            </a:pPr>
            <a:r>
              <a:rPr lang="ru-RU" b="1" i="1" dirty="0" smtClean="0">
                <a:solidFill>
                  <a:srgbClr val="FF0000"/>
                </a:solidFill>
              </a:rPr>
              <a:t>    </a:t>
            </a:r>
            <a:r>
              <a:rPr lang="ru-RU" dirty="0" smtClean="0"/>
              <a:t>Витя </a:t>
            </a:r>
            <a:r>
              <a:rPr lang="ru-RU" dirty="0" smtClean="0"/>
              <a:t>Новицкий – ученик 21 школы г.  Новороссийска.</a:t>
            </a:r>
          </a:p>
          <a:p>
            <a:pPr>
              <a:buNone/>
            </a:pPr>
            <a:r>
              <a:rPr lang="ru-RU" dirty="0" smtClean="0"/>
              <a:t>    Витя рано осиротел. Родителей он не помнил, воспитывался в семье у дяди. Витя любил свой город и людей, живущих в нем. Фашисты подошли к Новороссийску. Советские воины отстаивали каждый дом, каждую улицу. С ними был и Витя. Вместе с пулеметчиками он засел в башне высокого дома. Отсюда отбивали атаки защитники города. Погибли все, кроме Вити. Немцам удалось ворваться в башню. Мальчика схватили, облили керосином, зажгли и бросили на мостовую.  </a:t>
            </a: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34" y="428604"/>
            <a:ext cx="8186766" cy="5697559"/>
          </a:xfrm>
        </p:spPr>
        <p:txBody>
          <a:bodyPr>
            <a:normAutofit lnSpcReduction="10000"/>
          </a:bodyPr>
          <a:lstStyle/>
          <a:p>
            <a:pPr>
              <a:buNone/>
            </a:pPr>
            <a:r>
              <a:rPr lang="ru-RU" b="1" i="1" dirty="0" smtClean="0">
                <a:solidFill>
                  <a:srgbClr val="FF0000"/>
                </a:solidFill>
              </a:rPr>
              <a:t>                   </a:t>
            </a:r>
            <a:r>
              <a:rPr lang="ru-RU" sz="4030" b="1" i="1" dirty="0" smtClean="0">
                <a:solidFill>
                  <a:srgbClr val="FF0000"/>
                </a:solidFill>
              </a:rPr>
              <a:t>ЛЮСЯ ГЕРАСИМЕНКО</a:t>
            </a:r>
          </a:p>
          <a:p>
            <a:pPr>
              <a:buNone/>
            </a:pPr>
            <a:r>
              <a:rPr lang="ru-RU" sz="1800" b="1" i="1" dirty="0" smtClean="0">
                <a:solidFill>
                  <a:srgbClr val="FF0000"/>
                </a:solidFill>
              </a:rPr>
              <a:t>       </a:t>
            </a:r>
            <a:r>
              <a:rPr lang="ru-RU" sz="1800" dirty="0" smtClean="0"/>
              <a:t>Люся жила вместе с родителями в Минске. 22 июня 1941 года вместе с родителями собирались на открытие Минского озера. Но этому помешала нагрянувшая война. Семья Герасименко не смогла эвакуироваться. Народ Белоруссии начал подпольную войну против фашистов. Одной из подпольных групп руководил  отец Люси. Люся помогала подпольщикам. Она выходила во двор играть со своими игрушками, внимательно следила за тем, что происходит вокруг. Она не просто играет, она на посту. А в квартире Герасименко шло совещание подпольной группы. С каждым днем труднее становилось вести подпольную работу. Люся стала незаменимым помощником. Она выполняла самые различные поручения отца. Смелость, находчивость не раз выручали Люсю. И не только ее, а и тех людей, которым она передавала листовки, документы, оружие. Так шел день за днем, неделя за неделей, месяц за месяцем, пока провокатор не выдал семью Герасименко. Люсю вместе с матерью бросили в 88-ю камеру, где уже находилось 50 с лишним женщин. Татьяну Даниловну и Люсю вызывали на допросы почти каждый день и почти каждый раз страшно избивали. Вскоре  Люсе и Татьяне Даниловне приказали собираться с вещами. Их вывели во двор тюрьмы, повезут на расстрел. Девочка взялась за поручни, не спеша влезла  и шагнула в машину…. Так погибла Люся Герасименко.  В одном из </a:t>
            </a:r>
            <a:r>
              <a:rPr lang="ru-RU" sz="1800" dirty="0"/>
              <a:t>з</a:t>
            </a:r>
            <a:r>
              <a:rPr lang="ru-RU" sz="1800" dirty="0" smtClean="0"/>
              <a:t>алов музея Великой Отечественной войны, в Минске, висит ее портрет.       </a:t>
            </a:r>
          </a:p>
          <a:p>
            <a:endParaRPr lang="ru-RU" dirty="0">
              <a:solidFill>
                <a:srgbClr val="FF0000"/>
              </a:solidFill>
            </a:endParaRPr>
          </a:p>
          <a:p>
            <a:endParaRPr lang="ru-RU"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642918"/>
            <a:ext cx="8229600" cy="5429288"/>
          </a:xfrm>
        </p:spPr>
        <p:txBody>
          <a:bodyPr>
            <a:normAutofit/>
          </a:bodyPr>
          <a:lstStyle/>
          <a:p>
            <a:endParaRPr lang="ru-RU" sz="10010" b="1" dirty="0">
              <a:solidFill>
                <a:srgbClr val="FF0000"/>
              </a:solidFill>
            </a:endParaRPr>
          </a:p>
        </p:txBody>
      </p:sp>
      <p:sp>
        <p:nvSpPr>
          <p:cNvPr id="6" name="Прямоугольник 5"/>
          <p:cNvSpPr/>
          <p:nvPr/>
        </p:nvSpPr>
        <p:spPr>
          <a:xfrm>
            <a:off x="1805056" y="2551837"/>
            <a:ext cx="184730" cy="923330"/>
          </a:xfrm>
          <a:prstGeom prst="rect">
            <a:avLst/>
          </a:prstGeom>
          <a:noFill/>
        </p:spPr>
        <p:txBody>
          <a:bodyPr wrap="none" lIns="91440" tIns="45720" rIns="91440" bIns="45720">
            <a:spAutoFit/>
          </a:bodyPr>
          <a:lstStyle/>
          <a:p>
            <a:pPr algn="ctr"/>
            <a:endParaRPr lang="ru-RU"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 name="Прямоугольник 3"/>
          <p:cNvSpPr/>
          <p:nvPr/>
        </p:nvSpPr>
        <p:spPr>
          <a:xfrm>
            <a:off x="428596" y="857232"/>
            <a:ext cx="8001056" cy="471359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10010" b="1" i="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КУБАНСКИЕ</a:t>
            </a:r>
            <a:br>
              <a:rPr lang="ru-RU" sz="10010" b="1" i="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r>
              <a:rPr lang="ru-RU" sz="10010" b="1" i="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ПИОНЕРЫ- ГЕРОИ</a:t>
            </a:r>
            <a:endParaRPr lang="ru-RU" sz="10010" b="1" i="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flipH="1">
            <a:off x="502916" y="428604"/>
            <a:ext cx="8283923" cy="4214842"/>
          </a:xfrm>
        </p:spPr>
        <p:txBody>
          <a:bodyPr>
            <a:normAutofit fontScale="90000"/>
          </a:bodyPr>
          <a:lstStyle/>
          <a:p>
            <a:r>
              <a:rPr lang="ru-RU" dirty="0" smtClean="0"/>
              <a:t/>
            </a:r>
            <a:br>
              <a:rPr lang="ru-RU" dirty="0" smtClean="0"/>
            </a:br>
            <a:r>
              <a:rPr lang="ru-RU" dirty="0" smtClean="0"/>
              <a:t/>
            </a:r>
            <a:br>
              <a:rPr lang="ru-RU" dirty="0" smtClean="0"/>
            </a:br>
            <a:r>
              <a:rPr lang="ru-RU" sz="2300" b="1" i="1" dirty="0" smtClean="0"/>
              <a:t>Кубанские пионеры также внесли свой вклад в победу над врагом. На героической Малой земле в качестве связистов воевали Витя Коваленко , Коля Ткач, Женя Барабаш, в батальоне морской пехоты –Витя </a:t>
            </a:r>
            <a:r>
              <a:rPr lang="ru-RU" sz="2300" b="1" i="1" dirty="0" err="1" smtClean="0"/>
              <a:t>Чаленко</a:t>
            </a:r>
            <a:r>
              <a:rPr lang="ru-RU" sz="2300" b="1" i="1" dirty="0" smtClean="0"/>
              <a:t>, Ваня Савинов. Все они были удостоены орденов и медалей, но, к сожалению, не дожили до Победы. Геройски пал на поле брани под Крымской Ваня Виноградов, заменивший погибшего пулеметчика. За оказание помощи партизанам был закопан живым в станице Кавказской Федя Токарев, сожжен заживо Шура </a:t>
            </a:r>
            <a:r>
              <a:rPr lang="ru-RU" sz="2300" b="1" i="1" dirty="0" err="1" smtClean="0"/>
              <a:t>Белик</a:t>
            </a:r>
            <a:r>
              <a:rPr lang="ru-RU" sz="2300" b="1" i="1" dirty="0" smtClean="0"/>
              <a:t>, повешен Жора </a:t>
            </a:r>
            <a:r>
              <a:rPr lang="ru-RU" sz="2300" b="1" i="1" dirty="0" err="1" smtClean="0"/>
              <a:t>Ероско</a:t>
            </a:r>
            <a:r>
              <a:rPr lang="ru-RU" sz="2300" b="1" i="1" dirty="0" smtClean="0"/>
              <a:t>, недалеко от Горячего Ключа расстрелян Леня </a:t>
            </a:r>
            <a:r>
              <a:rPr lang="ru-RU" sz="2300" b="1" i="1" dirty="0" err="1" smtClean="0"/>
              <a:t>Тараник</a:t>
            </a:r>
            <a:r>
              <a:rPr lang="ru-RU" sz="2300" b="1" i="1" dirty="0" smtClean="0"/>
              <a:t>, в Майкопе – Женя Попов, в Каменномостском – Коля Токарев и Юра Сазонов, в Анапе – Катя </a:t>
            </a:r>
            <a:r>
              <a:rPr lang="ru-RU" sz="2300" b="1" i="1" dirty="0" err="1" smtClean="0"/>
              <a:t>Соловьянова</a:t>
            </a:r>
            <a:r>
              <a:rPr lang="ru-RU" sz="2300" b="1" i="1" dirty="0" smtClean="0"/>
              <a:t>, в станице Воздвиженской –Митя. Павлик и Коля Сергиенко, Вася Федоренко, Коля </a:t>
            </a:r>
            <a:r>
              <a:rPr lang="ru-RU" sz="2300" b="1" i="1" dirty="0" err="1" smtClean="0"/>
              <a:t>Загладин</a:t>
            </a:r>
            <a:r>
              <a:rPr lang="ru-RU" sz="2300" b="1" i="1" dirty="0" smtClean="0"/>
              <a:t>, Ваня </a:t>
            </a:r>
            <a:r>
              <a:rPr lang="ru-RU" sz="2300" b="1" i="1" dirty="0" err="1" smtClean="0"/>
              <a:t>Полухин</a:t>
            </a:r>
            <a:r>
              <a:rPr lang="ru-RU" sz="2300" b="1" i="1" dirty="0" smtClean="0"/>
              <a:t>, Маша Симонова, в станице Брюховецкой – Витя и Лена Голубятниковы, в Краснодаре –Володя Головатый, в станице </a:t>
            </a:r>
            <a:r>
              <a:rPr lang="ru-RU" sz="2300" b="1" i="1" dirty="0" err="1" smtClean="0"/>
              <a:t>Зассовской</a:t>
            </a:r>
            <a:r>
              <a:rPr lang="ru-RU" sz="2300" b="1" i="1" dirty="0" smtClean="0"/>
              <a:t>  </a:t>
            </a:r>
            <a:r>
              <a:rPr lang="ru-RU" sz="2300" b="1" i="1" dirty="0" err="1" smtClean="0"/>
              <a:t>Лабинского</a:t>
            </a:r>
            <a:r>
              <a:rPr lang="ru-RU" sz="2300" b="1" i="1" dirty="0" smtClean="0"/>
              <a:t>  района – Леня Литвиненко.  </a:t>
            </a:r>
            <a:br>
              <a:rPr lang="ru-RU" sz="2300" b="1" i="1" dirty="0" smtClean="0"/>
            </a:br>
            <a:r>
              <a:rPr lang="ru-RU" sz="2300" b="1" i="1" dirty="0" smtClean="0"/>
              <a:t/>
            </a:r>
            <a:br>
              <a:rPr lang="ru-RU" sz="2300" b="1" i="1" dirty="0" smtClean="0"/>
            </a:br>
            <a:endParaRPr lang="ru-RU" sz="2300" b="1" i="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276</TotalTime>
  <Words>933</Words>
  <Application>Microsoft Office PowerPoint</Application>
  <PresentationFormat>Экран (4:3)</PresentationFormat>
  <Paragraphs>40</Paragraphs>
  <Slides>12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Слайд 1</vt:lpstr>
      <vt:lpstr>Слайд 2</vt:lpstr>
      <vt:lpstr>Слайд 3</vt:lpstr>
      <vt:lpstr>Слайд 4</vt:lpstr>
      <vt:lpstr>ЛЕНЯ ГОЛИКОВ</vt:lpstr>
      <vt:lpstr>Слайд 6</vt:lpstr>
      <vt:lpstr>Слайд 7</vt:lpstr>
      <vt:lpstr>Слайд 8</vt:lpstr>
      <vt:lpstr>  Кубанские пионеры также внесли свой вклад в победу над врагом. На героической Малой земле в качестве связистов воевали Витя Коваленко , Коля Ткач, Женя Барабаш, в батальоне морской пехоты –Витя Чаленко, Ваня Савинов. Все они были удостоены орденов и медалей, но, к сожалению, не дожили до Победы. Геройски пал на поле брани под Крымской Ваня Виноградов, заменивший погибшего пулеметчика. За оказание помощи партизанам был закопан живым в станице Кавказской Федя Токарев, сожжен заживо Шура Белик, повешен Жора Ероско, недалеко от Горячего Ключа расстрелян Леня Тараник, в Майкопе – Женя Попов, в Каменномостском – Коля Токарев и Юра Сазонов, в Анапе – Катя Соловьянова, в станице Воздвиженской –Митя. Павлик и Коля Сергиенко, Вася Федоренко, Коля Загладин, Ваня Полухин, Маша Симонова, в станице Брюховецкой – Витя и Лена Голубятниковы, в Краснодаре –Володя Головатый, в станице Зассовской  Лабинского  района – Леня Литвиненко.    </vt:lpstr>
      <vt:lpstr>Слайд 10</vt:lpstr>
      <vt:lpstr>Слайд 11</vt:lpstr>
      <vt:lpstr>Слайд 12</vt:lpstr>
    </vt:vector>
  </TitlesOfParts>
  <Company>WareZ Provider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www.PHILka.RU</dc:creator>
  <cp:lastModifiedBy>www.PHILka.RU</cp:lastModifiedBy>
  <cp:revision>41</cp:revision>
  <dcterms:created xsi:type="dcterms:W3CDTF">2009-01-19T12:20:14Z</dcterms:created>
  <dcterms:modified xsi:type="dcterms:W3CDTF">2009-01-21T15:57:28Z</dcterms:modified>
</cp:coreProperties>
</file>