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1" r:id="rId4"/>
    <p:sldId id="268" r:id="rId5"/>
    <p:sldId id="269" r:id="rId6"/>
    <p:sldId id="270" r:id="rId7"/>
    <p:sldId id="271" r:id="rId8"/>
    <p:sldId id="277" r:id="rId9"/>
    <p:sldId id="273" r:id="rId10"/>
    <p:sldId id="276" r:id="rId11"/>
    <p:sldId id="272" r:id="rId12"/>
    <p:sldId id="27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0033"/>
    <a:srgbClr val="663300"/>
    <a:srgbClr val="FFE8BB"/>
    <a:srgbClr val="FFFF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2486" autoAdjust="0"/>
  </p:normalViewPr>
  <p:slideViewPr>
    <p:cSldViewPr>
      <p:cViewPr>
        <p:scale>
          <a:sx n="50" d="100"/>
          <a:sy n="50" d="100"/>
        </p:scale>
        <p:origin x="-4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A167F-1517-487C-BDED-796390E1D121}" type="datetimeFigureOut">
              <a:rPr lang="ru-RU" smtClean="0"/>
              <a:pPr/>
              <a:t>02.03.2009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6371A-3202-4CC5-B6C1-A072F73010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5BD75-0B62-4099-8605-98C96882A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200E3-93D2-4CA9-86FB-C365F38E0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0F489-1CD3-419D-AA94-BFC8B37C2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3CCB7-12AB-4EE1-9580-11A03924C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D6E87-DBF4-4BB2-AB2F-B1150F693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082C1-1BC9-4BF5-9586-85B188DC1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D7B10-89CE-4918-953F-81C1A31BC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199C9-9D11-4025-80BD-2ECCF6027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F8049-6E23-46B6-AF3B-30CA7A2F3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3EA39-5538-493E-9D69-6F09B69BD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C52A5-9CDA-46AB-A302-9511EF6FF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8B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5AB1F4B-5091-4945-B772-B5770028F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11188" y="333375"/>
            <a:ext cx="806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>
                <a:solidFill>
                  <a:srgbClr val="660033"/>
                </a:solidFill>
                <a:latin typeface="Academy" pitchFamily="2" charset="0"/>
              </a:rPr>
              <a:t>Органы пищеварительной системы</a:t>
            </a:r>
          </a:p>
        </p:txBody>
      </p:sp>
      <p:pic>
        <p:nvPicPr>
          <p:cNvPr id="5125" name="Picture 5" descr="пищеварительная систе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432117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500694" y="1142984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Ротовая полость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91250" y="2643182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Пищевод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191250" y="3357562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Желудок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929322" y="5072074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Тонкая кишка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715008" y="4071942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Толстая кишка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191250" y="1857364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Глотка</a:t>
            </a: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2786050" y="1357298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 flipV="1">
            <a:off x="2786048" y="1643050"/>
            <a:ext cx="3286149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 flipV="1">
            <a:off x="2857488" y="2500306"/>
            <a:ext cx="2928958" cy="357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3214678" y="4313561"/>
            <a:ext cx="2428892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 flipV="1">
            <a:off x="2928926" y="4786322"/>
            <a:ext cx="2928958" cy="428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3286116" y="3643314"/>
            <a:ext cx="2714644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7" grpId="0"/>
      <p:bldP spid="5128" grpId="0"/>
      <p:bldP spid="5129" grpId="0"/>
      <p:bldP spid="5130" grpId="0"/>
      <p:bldP spid="5131" grpId="0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Рефлекторная дуга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0562" y="5143512"/>
            <a:ext cx="4040188" cy="639762"/>
          </a:xfrm>
        </p:spPr>
        <p:txBody>
          <a:bodyPr/>
          <a:lstStyle/>
          <a:p>
            <a:r>
              <a:rPr lang="ru-RU" b="0" dirty="0" smtClean="0"/>
              <a:t>Рецепторы языка</a:t>
            </a:r>
            <a:endParaRPr lang="ru-RU" b="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1571612"/>
            <a:ext cx="3786214" cy="50006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Чувствительный нейрон</a:t>
            </a:r>
          </a:p>
          <a:p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2225" y="1714488"/>
            <a:ext cx="4041775" cy="496886"/>
          </a:xfrm>
        </p:spPr>
        <p:txBody>
          <a:bodyPr/>
          <a:lstStyle/>
          <a:p>
            <a:r>
              <a:rPr lang="ru-RU" b="0" dirty="0" smtClean="0"/>
              <a:t>ЦНС продолговатый мозг</a:t>
            </a:r>
            <a:endParaRPr lang="ru-RU" b="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3500438"/>
            <a:ext cx="4286280" cy="50006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Слюноотделительный </a:t>
            </a:r>
            <a:r>
              <a:rPr lang="ru-RU" dirty="0" smtClean="0"/>
              <a:t>центр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3000372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Двигательный нейрон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514351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Слюнные железы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4213" y="2205038"/>
            <a:ext cx="77755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800" dirty="0">
                <a:solidFill>
                  <a:srgbClr val="000099"/>
                </a:solidFill>
              </a:rPr>
              <a:t>Механическое измельчение пищи (язык, зубы</a:t>
            </a:r>
            <a:r>
              <a:rPr lang="ru-RU" sz="2800" dirty="0" smtClean="0">
                <a:solidFill>
                  <a:srgbClr val="000099"/>
                </a:solidFill>
              </a:rPr>
              <a:t>).</a:t>
            </a:r>
          </a:p>
          <a:p>
            <a:pPr marL="342900" indent="-342900">
              <a:buFontTx/>
              <a:buAutoNum type="arabicPeriod"/>
            </a:pPr>
            <a:endParaRPr lang="ru-RU" sz="2800" dirty="0">
              <a:solidFill>
                <a:srgbClr val="000099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800" dirty="0">
                <a:solidFill>
                  <a:srgbClr val="000099"/>
                </a:solidFill>
              </a:rPr>
              <a:t>Образование пищевого комка (слюна, язык). </a:t>
            </a:r>
            <a:endParaRPr lang="ru-RU" sz="2800" dirty="0" smtClean="0">
              <a:solidFill>
                <a:srgbClr val="000099"/>
              </a:solidFill>
            </a:endParaRPr>
          </a:p>
          <a:p>
            <a:pPr marL="342900" indent="-342900">
              <a:buFontTx/>
              <a:buAutoNum type="arabicPeriod"/>
            </a:pPr>
            <a:endParaRPr lang="ru-RU" sz="2800" dirty="0">
              <a:solidFill>
                <a:srgbClr val="000099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800" dirty="0">
                <a:solidFill>
                  <a:srgbClr val="000099"/>
                </a:solidFill>
              </a:rPr>
              <a:t>Частичное расщепление углеводов (ферменты слюны). 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116013" y="476250"/>
            <a:ext cx="63777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dirty="0">
                <a:solidFill>
                  <a:srgbClr val="660033"/>
                </a:solidFill>
                <a:latin typeface="Antiqua" pitchFamily="2" charset="0"/>
              </a:rPr>
              <a:t>Этапы </a:t>
            </a:r>
            <a:r>
              <a:rPr lang="ru-RU" sz="3600" dirty="0" smtClean="0">
                <a:solidFill>
                  <a:srgbClr val="660033"/>
                </a:solidFill>
                <a:latin typeface="Antiqua" pitchFamily="2" charset="0"/>
              </a:rPr>
              <a:t>пищеварения </a:t>
            </a:r>
            <a:r>
              <a:rPr lang="ru-RU" sz="3600" dirty="0">
                <a:solidFill>
                  <a:srgbClr val="660033"/>
                </a:solidFill>
                <a:latin typeface="Antiqua" pitchFamily="2" charset="0"/>
              </a:rPr>
              <a:t>веществ </a:t>
            </a:r>
          </a:p>
          <a:p>
            <a:pPr algn="ctr"/>
            <a:r>
              <a:rPr lang="ru-RU" sz="3600" dirty="0">
                <a:solidFill>
                  <a:srgbClr val="660033"/>
                </a:solidFill>
                <a:latin typeface="Antiqua" pitchFamily="2" charset="0"/>
              </a:rPr>
              <a:t>в ротовой полости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31913" y="476250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660033"/>
                </a:solidFill>
                <a:latin typeface="Antiqua" pitchFamily="2" charset="0"/>
              </a:rPr>
              <a:t>Гигиена ротовой полости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286248" y="1428736"/>
            <a:ext cx="4391027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>
                <a:solidFill>
                  <a:srgbClr val="663300"/>
                </a:solidFill>
              </a:rPr>
              <a:t>“Сто болезней входит через рот”.</a:t>
            </a:r>
            <a:r>
              <a:rPr lang="ru-RU" dirty="0">
                <a:solidFill>
                  <a:srgbClr val="663300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i="1" dirty="0"/>
              <a:t>(Китайская пословица</a:t>
            </a:r>
            <a:r>
              <a:rPr lang="ru-RU" i="1" dirty="0" smtClean="0"/>
              <a:t>).</a:t>
            </a:r>
          </a:p>
          <a:p>
            <a:pPr algn="ctr">
              <a:spcBef>
                <a:spcPct val="50000"/>
              </a:spcBef>
            </a:pPr>
            <a:endParaRPr lang="ru-RU" sz="2400" i="1" dirty="0"/>
          </a:p>
          <a:p>
            <a:pPr algn="ctr">
              <a:spcBef>
                <a:spcPct val="50000"/>
              </a:spcBef>
            </a:pPr>
            <a:r>
              <a:rPr lang="ru-RU" sz="2400" i="1" dirty="0" smtClean="0"/>
              <a:t>Береги зубы смолоду.</a:t>
            </a:r>
          </a:p>
          <a:p>
            <a:pPr algn="ctr">
              <a:spcBef>
                <a:spcPct val="50000"/>
              </a:spcBef>
            </a:pPr>
            <a:endParaRPr lang="ru-RU" sz="2400" i="1" dirty="0"/>
          </a:p>
          <a:p>
            <a:pPr algn="ctr">
              <a:spcBef>
                <a:spcPct val="50000"/>
              </a:spcBef>
            </a:pPr>
            <a:r>
              <a:rPr lang="ru-RU" sz="2400" i="1" dirty="0" smtClean="0"/>
              <a:t>Чему смолоду не научился и под старость не будешь знать</a:t>
            </a:r>
            <a:endParaRPr lang="ru-RU" sz="2400" i="1" dirty="0"/>
          </a:p>
        </p:txBody>
      </p:sp>
      <p:pic>
        <p:nvPicPr>
          <p:cNvPr id="11270" name="Picture 6" descr="чистка зуб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196975"/>
            <a:ext cx="3446462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43174" y="4929198"/>
            <a:ext cx="691356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>
                <a:solidFill>
                  <a:srgbClr val="000099"/>
                </a:solidFill>
                <a:latin typeface="a_BodoniNova" pitchFamily="18" charset="-52"/>
              </a:rPr>
              <a:t>Пищеварение в ротовой полости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331913" y="620713"/>
            <a:ext cx="6840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660033"/>
                </a:solidFill>
                <a:latin typeface="Antiqua" pitchFamily="2" charset="0"/>
              </a:rPr>
              <a:t>Строение зуба</a:t>
            </a:r>
          </a:p>
        </p:txBody>
      </p:sp>
      <p:pic>
        <p:nvPicPr>
          <p:cNvPr id="7171" name="Picture 5" descr="внутреннее строение зу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1341438"/>
            <a:ext cx="49688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357818" y="1576976"/>
            <a:ext cx="30526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660033"/>
                </a:solidFill>
                <a:latin typeface="Antiqua" pitchFamily="2" charset="0"/>
              </a:rPr>
              <a:t>Терапевт</a:t>
            </a:r>
            <a:endParaRPr lang="ru-RU" sz="5400" b="1" dirty="0">
              <a:solidFill>
                <a:srgbClr val="660033"/>
              </a:solidFill>
              <a:latin typeface="Antiqua" pitchFamily="2" charset="0"/>
            </a:endParaRPr>
          </a:p>
        </p:txBody>
      </p:sp>
      <p:pic>
        <p:nvPicPr>
          <p:cNvPr id="4" name="Рисунок 3" descr="27564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4347465" cy="34671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4143380"/>
            <a:ext cx="87868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Штопай дыру -  пока не велика</a:t>
            </a:r>
          </a:p>
          <a:p>
            <a:endParaRPr lang="ru-RU" sz="2400" dirty="0"/>
          </a:p>
          <a:p>
            <a:r>
              <a:rPr lang="ru-RU" sz="2400" dirty="0" smtClean="0"/>
              <a:t>		Каждый зуб, что золотник: мал, да дорог</a:t>
            </a:r>
          </a:p>
          <a:p>
            <a:endParaRPr lang="ru-RU" sz="2400" dirty="0"/>
          </a:p>
          <a:p>
            <a:r>
              <a:rPr lang="ru-RU" sz="2400" dirty="0" smtClean="0"/>
              <a:t>				У страха глаза велики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43372" y="4260843"/>
            <a:ext cx="43164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ru-RU" sz="2800" dirty="0" smtClean="0">
                <a:solidFill>
                  <a:srgbClr val="000099"/>
                </a:solidFill>
              </a:rPr>
              <a:t>Забор хорош, </a:t>
            </a:r>
          </a:p>
          <a:p>
            <a:pPr marL="342900" indent="-342900"/>
            <a:r>
              <a:rPr lang="ru-RU" sz="2800" dirty="0" smtClean="0">
                <a:solidFill>
                  <a:srgbClr val="000099"/>
                </a:solidFill>
              </a:rPr>
              <a:t>		да столбы кривые</a:t>
            </a:r>
            <a:endParaRPr lang="ru-RU" sz="2800" dirty="0">
              <a:solidFill>
                <a:srgbClr val="000099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116013" y="1068157"/>
            <a:ext cx="277120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solidFill>
                  <a:srgbClr val="660033"/>
                </a:solidFill>
                <a:latin typeface="Antiqua" pitchFamily="2" charset="0"/>
              </a:rPr>
              <a:t>Ортодонт </a:t>
            </a:r>
            <a:endParaRPr lang="ru-RU" sz="4400" dirty="0">
              <a:solidFill>
                <a:srgbClr val="660033"/>
              </a:solidFill>
              <a:latin typeface="Antiqua" pitchFamily="2" charset="0"/>
            </a:endParaRPr>
          </a:p>
        </p:txBody>
      </p:sp>
      <p:pic>
        <p:nvPicPr>
          <p:cNvPr id="6" name="Рисунок 5" descr="ispravlenie-prikusa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915" y="500066"/>
            <a:ext cx="4098861" cy="2143116"/>
          </a:xfrm>
          <a:prstGeom prst="rect">
            <a:avLst/>
          </a:prstGeom>
        </p:spPr>
      </p:pic>
      <p:pic>
        <p:nvPicPr>
          <p:cNvPr id="7" name="Рисунок 6" descr="6348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500438"/>
            <a:ext cx="3425110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28596" y="2214554"/>
            <a:ext cx="292895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660033"/>
                </a:solidFill>
                <a:latin typeface="Antiqua" pitchFamily="2" charset="0"/>
              </a:rPr>
              <a:t>Хирург</a:t>
            </a:r>
            <a:endParaRPr lang="ru-RU" sz="6000" dirty="0">
              <a:solidFill>
                <a:srgbClr val="660033"/>
              </a:solidFill>
              <a:latin typeface="Antiqua" pitchFamily="2" charset="0"/>
            </a:endParaRPr>
          </a:p>
        </p:txBody>
      </p:sp>
      <p:pic>
        <p:nvPicPr>
          <p:cNvPr id="4" name="Рисунок 3" descr="19713872_3sm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357166"/>
            <a:ext cx="4762500" cy="4743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2844" y="5288340"/>
            <a:ext cx="90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Семь раз пролечи, один раз удали</a:t>
            </a:r>
          </a:p>
          <a:p>
            <a:endParaRPr lang="ru-RU" sz="2400" dirty="0"/>
          </a:p>
          <a:p>
            <a:r>
              <a:rPr lang="ru-RU" sz="2400" dirty="0" smtClean="0"/>
              <a:t>			Удаленный зуб обратно не вернуть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71472" y="5000636"/>
            <a:ext cx="77755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4000" dirty="0" smtClean="0">
                <a:solidFill>
                  <a:srgbClr val="000099"/>
                </a:solidFill>
              </a:rPr>
              <a:t>Один зуб – в поле не воин</a:t>
            </a:r>
            <a:endParaRPr lang="ru-RU" sz="4000" dirty="0">
              <a:solidFill>
                <a:srgbClr val="000099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57158" y="1785926"/>
            <a:ext cx="26836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5400" dirty="0" smtClean="0">
                <a:solidFill>
                  <a:srgbClr val="660033"/>
                </a:solidFill>
                <a:latin typeface="Antiqua" pitchFamily="2" charset="0"/>
              </a:rPr>
              <a:t>Ортопед</a:t>
            </a:r>
            <a:endParaRPr lang="ru-RU" sz="5400" dirty="0">
              <a:solidFill>
                <a:srgbClr val="660033"/>
              </a:solidFill>
              <a:latin typeface="Antiqua" pitchFamily="2" charset="0"/>
            </a:endParaRPr>
          </a:p>
        </p:txBody>
      </p:sp>
      <p:pic>
        <p:nvPicPr>
          <p:cNvPr id="4" name="Рисунок 3" descr="Bugel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14290"/>
            <a:ext cx="5643602" cy="3954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4744" y="785794"/>
            <a:ext cx="1330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стр153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714744" y="2071678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Состав</a:t>
            </a:r>
            <a:r>
              <a:rPr lang="ru-RU" sz="2800" dirty="0" smtClean="0"/>
              <a:t> слюны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86148" y="3571876"/>
            <a:ext cx="6072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Что происходит под действием слюны.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5120358"/>
            <a:ext cx="492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Слюнные</a:t>
            </a:r>
            <a:r>
              <a:rPr lang="ru-RU" sz="2800" dirty="0" smtClean="0"/>
              <a:t> железы.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2000240"/>
            <a:ext cx="1340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 ряд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3429000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 ряд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142976" y="5007130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 ряд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403350" y="404813"/>
            <a:ext cx="6697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660033"/>
                </a:solidFill>
                <a:latin typeface="Antiqua" pitchFamily="2" charset="0"/>
              </a:rPr>
              <a:t>Слюнные железы</a:t>
            </a:r>
          </a:p>
        </p:txBody>
      </p:sp>
      <p:pic>
        <p:nvPicPr>
          <p:cNvPr id="11267" name="Picture 5" descr="слюнные желез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175" y="1052513"/>
            <a:ext cx="5305425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рганы пишеварения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Органы пишеварения</Template>
  <TotalTime>106</TotalTime>
  <Words>138</Words>
  <Application>Microsoft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Органы пишеварения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Рефлекторная дуга</vt:lpstr>
      <vt:lpstr>Слайд 11</vt:lpstr>
      <vt:lpstr>Слайд 12</vt:lpstr>
    </vt:vector>
  </TitlesOfParts>
  <Company>Scool11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SYSTEM</cp:lastModifiedBy>
  <cp:revision>13</cp:revision>
  <dcterms:created xsi:type="dcterms:W3CDTF">2009-02-20T06:38:49Z</dcterms:created>
  <dcterms:modified xsi:type="dcterms:W3CDTF">2009-03-02T09:24:36Z</dcterms:modified>
</cp:coreProperties>
</file>