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92" r:id="rId4"/>
    <p:sldId id="291" r:id="rId5"/>
    <p:sldId id="269" r:id="rId6"/>
    <p:sldId id="270" r:id="rId7"/>
    <p:sldId id="293" r:id="rId8"/>
    <p:sldId id="273" r:id="rId9"/>
    <p:sldId id="271" r:id="rId10"/>
    <p:sldId id="259" r:id="rId11"/>
    <p:sldId id="261" r:id="rId12"/>
    <p:sldId id="281" r:id="rId13"/>
    <p:sldId id="280" r:id="rId14"/>
    <p:sldId id="263" r:id="rId15"/>
    <p:sldId id="285" r:id="rId16"/>
    <p:sldId id="265" r:id="rId17"/>
    <p:sldId id="289" r:id="rId18"/>
    <p:sldId id="277" r:id="rId19"/>
    <p:sldId id="283" r:id="rId20"/>
    <p:sldId id="282" r:id="rId21"/>
    <p:sldId id="260" r:id="rId22"/>
    <p:sldId id="262" r:id="rId23"/>
    <p:sldId id="275" r:id="rId24"/>
    <p:sldId id="276" r:id="rId25"/>
    <p:sldId id="294" r:id="rId26"/>
    <p:sldId id="296" r:id="rId27"/>
    <p:sldId id="258" r:id="rId28"/>
    <p:sldId id="295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DB"/>
    <a:srgbClr val="002522"/>
    <a:srgbClr val="191D1B"/>
    <a:srgbClr val="1E2421"/>
    <a:srgbClr val="1F2522"/>
    <a:srgbClr val="002225"/>
    <a:srgbClr val="00292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25" autoAdjust="0"/>
    <p:restoredTop sz="94660"/>
  </p:normalViewPr>
  <p:slideViewPr>
    <p:cSldViewPr>
      <p:cViewPr varScale="1">
        <p:scale>
          <a:sx n="68" d="100"/>
          <a:sy n="6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EDF5-558A-4404-8393-BE0B35413C1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B447-415A-4801-B081-19ABF276A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C002-8582-4C42-8672-8748D76FB0B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7DD1-2BE7-465D-AC6A-4E6202ADC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67AF-596E-4003-98E0-480E02557774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4CE9-C804-435D-B0B2-4BABE86A6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3C15-E1A8-49C6-B2CD-A835035B4ED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5E7A-F15A-43EA-8F2B-943E17CC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D74D-2F4C-4A61-A54A-1E6C6CF5199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9353-A1EE-4A3D-9127-19462845A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4FC4-4497-401A-9D15-70101E42E2A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32AC-3896-4204-8169-C8946D0BB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88DF-84A9-44F5-AB28-19D892D52A74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69D7-8830-4700-BE17-69B999AD2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B94E-B66D-43F7-9341-F8666FD60A22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BCF0-8D66-47B6-9BB8-57CB062E7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A991-BACD-4E02-A007-CF82133E663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1DF7-C55A-4388-B455-2E102606B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F6FA-90A7-440C-AEAF-9D4E68FA73F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DB56-F77D-4CA0-A682-C1A3CD0BD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E53-E28F-4474-8E2F-ABB13E9E2FA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2EBF-F645-4B0A-870C-9DBA09C49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56F962-D22F-48E0-9BE6-D92043F48761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C54FB4-AE3A-422F-A7F5-9DAE2E6C5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u.wikipedia.org/wiki/%D0%A4%D0%B0%D0%B9%D0%BB:Lomonosov_Word_creditable_to_Peter_Great_April_26_175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A4%D0%B0%D0%B9%D0%BB:Lomonosov_Russiche_Grammatik_Deutsche_StPetersburg_176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u.wikipedia.org/wiki/%D0%A4%D0%B0%D0%B9%D0%BB:Lomonosov_PeterI_mosaic_175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ru.wikipedia.org/wiki/%D0%A4%D0%B0%D0%B9%D0%BB:Lomonosov_Word_about_the_air_phenomena_occurring_from_electrical_force_1753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ru.wikipedia.org/wiki/%D0%A4%D0%B0%D0%B9%D0%BB:The_granted_Letter_for_Lomonosov_on_possession_in_Ust_Rudici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Lomonosov_pocher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Lomonosov_paper_01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ru.wikipedia.org/wiki/%D0%A4%D0%B0%D0%B9%D0%BB:Gukor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ru.wikipedia.org/wiki/%D0%A4%D0%B0%D0%B9%D0%BB:Vase_of_St_Peterburg_s_Glass_Factory_Second_half_of_XVIII_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ru.wikipedia.org/wiki/%D0%A4%D0%B0%D0%B9%D0%BB:Lomonosov's_drawings_for_his_opening_of_Venus_atmosphere_176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ru.wikipedia.org/wiki/%D0%A4%D0%B0%D0%B9%D0%BB:Venustransit_2004-06-08_07-49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useum-old.lomic.ru/alb/22_m.jpg" TargetMode="External"/><Relationship Id="rId3" Type="http://schemas.openxmlformats.org/officeDocument/2006/relationships/hyperlink" Target="http://museum-old.lomic.ru/img/moz1.jpg" TargetMode="External"/><Relationship Id="rId7" Type="http://schemas.openxmlformats.org/officeDocument/2006/relationships/hyperlink" Target="http://museum-old.lomic.ru/alb/16_m.jpg" TargetMode="External"/><Relationship Id="rId2" Type="http://schemas.openxmlformats.org/officeDocument/2006/relationships/hyperlink" Target="http://museum-old.lomic.ru/img/polt_ob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eum-old.lomic.ru/alb/8_m.jpg" TargetMode="External"/><Relationship Id="rId5" Type="http://schemas.openxmlformats.org/officeDocument/2006/relationships/hyperlink" Target="http://museum-old.lomic.ru/img/23.jpg" TargetMode="External"/><Relationship Id="rId10" Type="http://schemas.openxmlformats.org/officeDocument/2006/relationships/hyperlink" Target="http://museum-old.lomic.ru/alb/26_m.jpg" TargetMode="External"/><Relationship Id="rId4" Type="http://schemas.openxmlformats.org/officeDocument/2006/relationships/hyperlink" Target="http://museum-old.lomic.ru/img/22.jpg" TargetMode="External"/><Relationship Id="rId9" Type="http://schemas.openxmlformats.org/officeDocument/2006/relationships/hyperlink" Target="http://museum-old.lomic.ru/alb/25_m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museum-old.lomic.ru/alb/52_m.jpg" TargetMode="External"/><Relationship Id="rId13" Type="http://schemas.openxmlformats.org/officeDocument/2006/relationships/hyperlink" Target="http://ru.wikipedia.org/wiki/%D0%A4%D0%B0%D0%B9%D0%BB:Lomonosov_Grave.jpg" TargetMode="External"/><Relationship Id="rId3" Type="http://schemas.openxmlformats.org/officeDocument/2006/relationships/hyperlink" Target="http://museum-old.lomic.ru/alb/38_m.jpg" TargetMode="External"/><Relationship Id="rId7" Type="http://schemas.openxmlformats.org/officeDocument/2006/relationships/hyperlink" Target="http://museum-old.lomic.ru/alb/51_m.jpg" TargetMode="External"/><Relationship Id="rId12" Type="http://schemas.openxmlformats.org/officeDocument/2006/relationships/hyperlink" Target="http://museum-old.lomic.ru/alb/59_m.jpg" TargetMode="External"/><Relationship Id="rId2" Type="http://schemas.openxmlformats.org/officeDocument/2006/relationships/hyperlink" Target="http://museum-old.lomic.ru/alb/29_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eum-old.lomic.ru/alb/48_m.jpg" TargetMode="External"/><Relationship Id="rId11" Type="http://schemas.openxmlformats.org/officeDocument/2006/relationships/hyperlink" Target="http://museum-old.lomic.ru/alb/57_m.jpg" TargetMode="External"/><Relationship Id="rId5" Type="http://schemas.openxmlformats.org/officeDocument/2006/relationships/hyperlink" Target="http://museum-old.lomic.ru/alb/47_m.jpg" TargetMode="External"/><Relationship Id="rId10" Type="http://schemas.openxmlformats.org/officeDocument/2006/relationships/hyperlink" Target="http://museum-old.lomic.ru/alb/56_m.jpg" TargetMode="External"/><Relationship Id="rId4" Type="http://schemas.openxmlformats.org/officeDocument/2006/relationships/hyperlink" Target="http://museum-old.lomic.ru/alb/40_m.jpg" TargetMode="External"/><Relationship Id="rId9" Type="http://schemas.openxmlformats.org/officeDocument/2006/relationships/hyperlink" Target="http://museum-old.lomic.ru/alb/55_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Lomonosov_SGLAcademy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Lomonosov-house_marburg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ru.wikipedia.org/wiki/%D0%A4%D0%B0%D0%B9%D0%BB:Lomonosov_passport_Marburg_174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Protocol_of_Lomonosov's_Laboratory_Supervision_17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Lomonosov_Academicus_174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450850" y="333375"/>
            <a:ext cx="82438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cs typeface="Arial" charset="0"/>
              </a:rPr>
              <a:t>НЕПОДРАЖАЕМЫЙ, БЕССМЕРТНЫЙ ЛОМОНОСОВ!</a:t>
            </a:r>
          </a:p>
          <a:p>
            <a:pPr algn="r"/>
            <a:r>
              <a:rPr lang="ru-RU" sz="2800">
                <a:solidFill>
                  <a:srgbClr val="FFFF00"/>
                </a:solidFill>
                <a:cs typeface="Arial" charset="0"/>
              </a:rPr>
              <a:t>Г. </a:t>
            </a:r>
            <a:r>
              <a:rPr lang="ru-RU" sz="2800">
                <a:solidFill>
                  <a:srgbClr val="FFFF00"/>
                </a:solidFill>
                <a:latin typeface="Calibri" pitchFamily="34" charset="0"/>
              </a:rPr>
              <a:t>Р. Державин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2850" y="2149475"/>
            <a:ext cx="367188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Ломоносов Михаил Васильевич 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(8/19.11.1711- 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4/15.04.1765 года)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 гениальный русский ученый во многих отраслях знаний, поэт, просветитель, один из самых выдающихся светил мировой науки. </a:t>
            </a:r>
            <a:b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41450"/>
            <a:ext cx="3716338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563938" y="595313"/>
            <a:ext cx="16367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cs typeface="Arial" charset="0"/>
              </a:rPr>
              <a:t>ФИЗИКА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925" y="1350963"/>
            <a:ext cx="53832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«Главнейшая часть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натуральной науки —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физики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— ныне уже только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одном оном /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эксперименте/ </a:t>
            </a:r>
            <a:r>
              <a:rPr lang="ru-RU" sz="1600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cвoё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основание имеет... Один опыт я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ставлю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выше, чем тысячу мнений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рожденных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воображением»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068638"/>
            <a:ext cx="1600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68638"/>
            <a:ext cx="28670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979613" y="476250"/>
            <a:ext cx="6021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cs typeface="Arial" charset="0"/>
              </a:rPr>
              <a:t>ЛИТЕРАТУРА И ЯЗЫКОЗНАНИЕ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7513" y="1196975"/>
            <a:ext cx="49403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«Язык,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которым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Российская держава великой части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света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повелевает, по </a:t>
            </a:r>
            <a:r>
              <a:rPr lang="ru-RU" sz="16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ея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могуществу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имеет природное изобилие,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красоту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силу, чем ни единому европейскому языку не уступает. И для того нет сомнения, чтобы российское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слово не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могло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приведено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быть в такое совершенство,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каковому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 других 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удивляемся</a:t>
            </a:r>
            <a:r>
              <a:rPr lang="ru-RU" sz="16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75" y="995363"/>
            <a:ext cx="187801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854450"/>
            <a:ext cx="25669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3860800"/>
            <a:ext cx="170021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195513" y="381000"/>
            <a:ext cx="473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cs typeface="Arial" charset="0"/>
              </a:rPr>
              <a:t>Поэзия и ораторская проза</a:t>
            </a:r>
          </a:p>
        </p:txBody>
      </p:sp>
      <p:pic>
        <p:nvPicPr>
          <p:cNvPr id="24579" name="Рисунок 4" descr="http://upload.wikimedia.org/wikipedia/commons/thumb/9/98/Lomonosov_Word_creditable_to_Peter_Great_April_26_1755.jpg/220px-Lomonosov_Word_creditable_to_Peter_Great_April_26_175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35063"/>
            <a:ext cx="24479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125538"/>
            <a:ext cx="25511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3438" y="3154363"/>
            <a:ext cx="27749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0B">
            <a:alpha val="8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http://upload.wikimedia.org/wikipedia/commons/thumb/0/09/Lomonosov_Russiche_Grammatik_Deutsche_StPetersburg_1764.jpg/220px-Lomonosov_Russiche_Grammatik_Deutsche_StPetersburg_176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8" y="879475"/>
            <a:ext cx="3119437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5214938"/>
            <a:ext cx="45005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М. В. Ломоносов.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Русская грамматика на немецком.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Санкт-Петербург. 1764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013" y="1000125"/>
            <a:ext cx="3684587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24525" y="2852738"/>
            <a:ext cx="27479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Подпись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М. В. Ломоносова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571875" y="476250"/>
            <a:ext cx="207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cs typeface="Arial" charset="0"/>
              </a:rPr>
              <a:t>МОЗАИКА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00063" y="1285875"/>
            <a:ext cx="4929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chemeClr val="bg2"/>
                </a:solidFill>
                <a:cs typeface="Arial" charset="0"/>
              </a:rPr>
              <a:t>«Искусство, коим был прославлен Апеллес</a:t>
            </a:r>
          </a:p>
          <a:p>
            <a:r>
              <a:rPr lang="ru-RU" sz="1600" i="1">
                <a:solidFill>
                  <a:schemeClr val="bg2"/>
                </a:solidFill>
                <a:cs typeface="Arial" charset="0"/>
              </a:rPr>
              <a:t>И коим Рим главу свою вознес,</a:t>
            </a:r>
          </a:p>
          <a:p>
            <a:r>
              <a:rPr lang="ru-RU" sz="1600" i="1">
                <a:solidFill>
                  <a:schemeClr val="bg2"/>
                </a:solidFill>
                <a:cs typeface="Arial" charset="0"/>
              </a:rPr>
              <a:t>Коль пользы от Стекла приобрело велики,</a:t>
            </a:r>
          </a:p>
          <a:p>
            <a:r>
              <a:rPr lang="ru-RU" sz="1600" i="1">
                <a:solidFill>
                  <a:schemeClr val="bg2"/>
                </a:solidFill>
                <a:cs typeface="Arial" charset="0"/>
              </a:rPr>
              <a:t>Доказывают то Финифти,  Мозаики,</a:t>
            </a:r>
          </a:p>
          <a:p>
            <a:r>
              <a:rPr lang="ru-RU" sz="1600" i="1">
                <a:solidFill>
                  <a:schemeClr val="bg2"/>
                </a:solidFill>
                <a:cs typeface="Arial" charset="0"/>
              </a:rPr>
              <a:t>Которы  ввек хранят геройских бодрость лиц,</a:t>
            </a:r>
          </a:p>
          <a:p>
            <a:r>
              <a:rPr lang="ru-RU" sz="1600" i="1">
                <a:solidFill>
                  <a:schemeClr val="bg2"/>
                </a:solidFill>
                <a:cs typeface="Arial" charset="0"/>
              </a:rPr>
              <a:t>Приятность нежную и красоту девиц;</a:t>
            </a:r>
          </a:p>
          <a:p>
            <a:r>
              <a:rPr lang="ru-RU" sz="1600" i="1">
                <a:solidFill>
                  <a:schemeClr val="bg2"/>
                </a:solidFill>
                <a:cs typeface="Arial" charset="0"/>
              </a:rPr>
              <a:t>Чрез множество веков себе подобны зрятся</a:t>
            </a:r>
          </a:p>
          <a:p>
            <a:r>
              <a:rPr lang="ru-RU" sz="1600" i="1">
                <a:solidFill>
                  <a:schemeClr val="bg2"/>
                </a:solidFill>
                <a:cs typeface="Arial" charset="0"/>
              </a:rPr>
              <a:t>И ветхой древности грызенья не боятся.</a:t>
            </a:r>
            <a:endParaRPr lang="ru-RU" sz="16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6628" name="Рисунок 8" descr="http://upload.wikimedia.org/wikipedia/commons/thumb/4/49/Lomonosov_PeterI_mosaic_1754.jpg/220px-Lomonosov_PeterI_mosaic_175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000125"/>
            <a:ext cx="2743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2525" y="3500438"/>
            <a:ext cx="259556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41036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482975"/>
            <a:ext cx="237648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0350"/>
            <a:ext cx="21288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8013" y="3429000"/>
            <a:ext cx="2266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714750" y="642938"/>
            <a:ext cx="151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cs typeface="Arial" charset="0"/>
              </a:rPr>
              <a:t>ХИМИЯ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938" y="5373688"/>
            <a:ext cx="5013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«Введение в истинную физическую химию». Рукопись М. В. Ломоносова. 1752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88913"/>
            <a:ext cx="26479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903538"/>
            <a:ext cx="2428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0738" y="3776663"/>
            <a:ext cx="13906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625" y="3013075"/>
            <a:ext cx="23669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1"/>
          <p:cNvSpPr>
            <a:spLocks noChangeArrowheads="1"/>
          </p:cNvSpPr>
          <p:nvPr/>
        </p:nvSpPr>
        <p:spPr bwMode="auto">
          <a:xfrm>
            <a:off x="482600" y="130492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C6D9F1"/>
                </a:solidFill>
                <a:cs typeface="Arial" charset="0"/>
              </a:rPr>
              <a:t>«Химик без знания физики подобен человеку, который всего должен искать ощупом. И сие две науки так соединены между собой, что одна без другой в совершенстве быть не могут».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404813"/>
            <a:ext cx="33131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19163" y="2565400"/>
            <a:ext cx="2952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Здание у Воскресенских ворот, где первоначально располагался Московский университет. 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в.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725" y="4891088"/>
            <a:ext cx="33829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Московский университет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Арх. М. Казаков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1786 – 1793 гг.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271963"/>
            <a:ext cx="12477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133600"/>
            <a:ext cx="40100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571500"/>
            <a:ext cx="66405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Теория электричества и метеорология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Рисунок 4" descr="http://upload.wikimedia.org/wikipedia/commons/thumb/f/f4/Lomonosov_Word_about_the_air_phenomena_occurring_from_electrical_force_1753.jpg/270px-Lomonosov_Word_about_the_air_phenomena_occurring_from_electrical_force_175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1520825"/>
            <a:ext cx="5440363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6238" y="5373688"/>
            <a:ext cx="364331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М. В. Ломоносов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«Слово о явлениях воздушных…».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1753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http://upload.wikimedia.org/wikipedia/commons/thumb/a/af/The_granted_Letter_for_Lomonosov_on_possession_in_Ust_Rudici.jpg/250px-The_granted_Letter_for_Lomonosov_on_possession_in_Ust_Rudic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692150"/>
            <a:ext cx="60007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25" y="4941888"/>
            <a:ext cx="457200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Жалованная грамота М. В. Ломоносову на владение землями в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Ораниенбаумском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уезде. 1756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http://upload.wikimedia.org/wikipedia/ru/thumb/4/4a/Lomonosov_pocherk.jpg/220px-Lomonosov_pocher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549275"/>
            <a:ext cx="3500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288" y="2911475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Образцы почерка 14-летнего (сверху) и 19-летнего (снизу) М.В. Ломоносова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Рисунок 5" descr="http://upload.wikimedia.org/wikipedia/commons/thumb/7/7e/Gukor.jpg/220px-Guko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5113" y="1860550"/>
            <a:ext cx="31083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80125" y="4868863"/>
            <a:ext cx="23733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Гукор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Модель.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Музей М. В. Ломоносова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Санкт-Петербург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Рисунок 7" descr="http://upload.wikimedia.org/wikipedia/commons/thumb/6/66/Lomonosov_paper_01.jpg/220px-Lomonosov_paper_0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3811588"/>
            <a:ext cx="20955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288" y="6078538"/>
            <a:ext cx="43005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solidFill>
                  <a:srgbClr val="C6D9F1"/>
                </a:solidFill>
                <a:cs typeface="Arial" charset="0"/>
              </a:rPr>
              <a:t>Юношеский почерк М. В. Ломоносова.</a:t>
            </a:r>
          </a:p>
          <a:p>
            <a:r>
              <a:rPr lang="ru-RU">
                <a:solidFill>
                  <a:srgbClr val="C6D9F1"/>
                </a:solidFill>
                <a:cs typeface="Arial" charset="0"/>
              </a:rPr>
              <a:t>1725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3357563" y="857250"/>
            <a:ext cx="55721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i="1">
                <a:ea typeface="Times New Roman" pitchFamily="18" charset="0"/>
                <a:cs typeface="Arial" charset="0"/>
              </a:rPr>
              <a:t>Неправо о вещах те думают, Шувалов,</a:t>
            </a:r>
            <a:br>
              <a:rPr lang="ru-RU" i="1">
                <a:ea typeface="Times New Roman" pitchFamily="18" charset="0"/>
                <a:cs typeface="Arial" charset="0"/>
              </a:rPr>
            </a:br>
            <a:r>
              <a:rPr lang="ru-RU" i="1">
                <a:ea typeface="Times New Roman" pitchFamily="18" charset="0"/>
                <a:cs typeface="Arial" charset="0"/>
              </a:rPr>
              <a:t>Которые Стекло чтут ниже Минералов,</a:t>
            </a:r>
            <a:br>
              <a:rPr lang="ru-RU" i="1">
                <a:ea typeface="Times New Roman" pitchFamily="18" charset="0"/>
                <a:cs typeface="Arial" charset="0"/>
              </a:rPr>
            </a:br>
            <a:r>
              <a:rPr lang="ru-RU" i="1">
                <a:ea typeface="Times New Roman" pitchFamily="18" charset="0"/>
                <a:cs typeface="Arial" charset="0"/>
              </a:rPr>
              <a:t>Приманчивым лучем блистающих в глаза:</a:t>
            </a:r>
            <a:br>
              <a:rPr lang="ru-RU" i="1">
                <a:ea typeface="Times New Roman" pitchFamily="18" charset="0"/>
                <a:cs typeface="Arial" charset="0"/>
              </a:rPr>
            </a:br>
            <a:r>
              <a:rPr lang="ru-RU" i="1">
                <a:ea typeface="Times New Roman" pitchFamily="18" charset="0"/>
                <a:cs typeface="Arial" charset="0"/>
              </a:rPr>
              <a:t>Не меньше польза в нем, не меньше в нем краса.</a:t>
            </a:r>
            <a:endParaRPr lang="ru-RU">
              <a:ea typeface="Times New Roman" pitchFamily="18" charset="0"/>
              <a:cs typeface="Arial" charset="0"/>
            </a:endParaRPr>
          </a:p>
          <a:p>
            <a:pPr>
              <a:lnSpc>
                <a:spcPct val="115000"/>
              </a:lnSpc>
            </a:pPr>
            <a:r>
              <a:rPr lang="ru-RU" i="1">
                <a:ea typeface="Times New Roman" pitchFamily="18" charset="0"/>
                <a:cs typeface="Arial" charset="0"/>
              </a:rPr>
              <a:t>...</a:t>
            </a:r>
            <a:endParaRPr lang="ru-RU">
              <a:ea typeface="Times New Roman" pitchFamily="18" charset="0"/>
              <a:cs typeface="Arial" charset="0"/>
            </a:endParaRPr>
          </a:p>
          <a:p>
            <a:pPr>
              <a:lnSpc>
                <a:spcPct val="115000"/>
              </a:lnSpc>
            </a:pPr>
            <a:r>
              <a:rPr lang="ru-RU" i="1">
                <a:ea typeface="Times New Roman" pitchFamily="18" charset="0"/>
                <a:cs typeface="Arial" charset="0"/>
              </a:rPr>
              <a:t>Далече до конца Стеклу достойных хвал,</a:t>
            </a:r>
            <a:br>
              <a:rPr lang="ru-RU" i="1">
                <a:ea typeface="Times New Roman" pitchFamily="18" charset="0"/>
                <a:cs typeface="Arial" charset="0"/>
              </a:rPr>
            </a:br>
            <a:r>
              <a:rPr lang="ru-RU" i="1">
                <a:ea typeface="Times New Roman" pitchFamily="18" charset="0"/>
                <a:cs typeface="Arial" charset="0"/>
              </a:rPr>
              <a:t>На кои целый год едва бы мне достал.</a:t>
            </a:r>
            <a:br>
              <a:rPr lang="ru-RU" i="1">
                <a:ea typeface="Times New Roman" pitchFamily="18" charset="0"/>
                <a:cs typeface="Arial" charset="0"/>
              </a:rPr>
            </a:br>
            <a:r>
              <a:rPr lang="ru-RU" i="1">
                <a:ea typeface="Times New Roman" pitchFamily="18" charset="0"/>
                <a:cs typeface="Arial" charset="0"/>
              </a:rPr>
              <a:t>Затем уже слова похвальны оставляю</a:t>
            </a:r>
            <a:br>
              <a:rPr lang="ru-RU" i="1">
                <a:ea typeface="Times New Roman" pitchFamily="18" charset="0"/>
                <a:cs typeface="Arial" charset="0"/>
              </a:rPr>
            </a:br>
            <a:r>
              <a:rPr lang="ru-RU" i="1">
                <a:ea typeface="Times New Roman" pitchFamily="18" charset="0"/>
                <a:cs typeface="Arial" charset="0"/>
              </a:rPr>
              <a:t>И что о нем писал, то делом начинаю.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32771" name="Рисунок 4" descr="http://upload.wikimedia.org/wikipedia/commons/thumb/0/05/Vase_of_St_Peterburg_s_Glass_Factory_Second_half_of_XVIII_c.jpg/200px-Vase_of_St_Peterburg_s_Glass_Factory_Second_half_of_XVIII_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73063"/>
            <a:ext cx="2714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214313" y="4000500"/>
            <a:ext cx="4929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Arial" charset="0"/>
              </a:rPr>
              <a:t>Ваза</a:t>
            </a:r>
          </a:p>
          <a:p>
            <a:pPr algn="ctr"/>
            <a:r>
              <a:rPr lang="ru-RU">
                <a:cs typeface="Arial" charset="0"/>
              </a:rPr>
              <a:t> Санкт-Петербургского стеклянного завода. Вторая половина XVIII века.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062413"/>
            <a:ext cx="31813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4225" y="5229225"/>
            <a:ext cx="175101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2987675" y="455613"/>
            <a:ext cx="237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cs typeface="Arial" charset="0"/>
              </a:rPr>
              <a:t>ГЕОГРАФИЯ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1125538"/>
            <a:ext cx="4211638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«Российского пространства света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Собрав на малы 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чертежи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грады, оною </a:t>
            </a:r>
            <a:r>
              <a:rPr lang="ru-RU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спасенны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села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ею же блаженны,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География, покажи».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7838" y="188913"/>
            <a:ext cx="20574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4005263"/>
            <a:ext cx="384651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6738" y="2276475"/>
            <a:ext cx="38401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500438" y="428625"/>
            <a:ext cx="167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cs typeface="Arial" charset="0"/>
              </a:rPr>
              <a:t>История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61963" y="1052513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chemeClr val="bg2"/>
                </a:solidFill>
                <a:cs typeface="Arial" charset="0"/>
              </a:rPr>
              <a:t>«Открой мне  бывшие, о древность, времена; Ты разности вещей и чудных дел полна.  С натурой сродна ты, а мне натура мать: В тебе я знания  и в оной тщусь искать...»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61913"/>
            <a:ext cx="3211513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9100" y="3113088"/>
            <a:ext cx="210502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3" y="4508500"/>
            <a:ext cx="3894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2308225"/>
            <a:ext cx="3086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82550"/>
            <a:ext cx="32115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4" descr="http://upload.wikimedia.org/wikipedia/commons/thumb/e/ec/Lomonosov%27s_drawings_for_his_opening_of_Venus_atmosphere_1761.jpg/200px-Lomonosov%27s_drawings_for_his_opening_of_Venus_atmosphere_176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03200"/>
            <a:ext cx="240665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5"/>
          <p:cNvSpPr>
            <a:spLocks noChangeArrowheads="1"/>
          </p:cNvSpPr>
          <p:nvPr/>
        </p:nvSpPr>
        <p:spPr bwMode="auto">
          <a:xfrm>
            <a:off x="4373563" y="42005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Иллюстрации М. В. Ломоносова к рукописи «Явление Венеры на Солнце…». 1761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5"/>
            <a:ext cx="3276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203200"/>
            <a:ext cx="4572000" cy="3294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«Астроном весь свой век в </a:t>
            </a: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бесплодном </a:t>
            </a:r>
            <a:endParaRPr lang="ru-RU" sz="1600" i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был труде,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Запутан циклами, пока восстал Коперник,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Презритель</a:t>
            </a: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зависти и варварству соперник.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средине всех планет он Солнце положил,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Сугубое Земли движение отрыл.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Однем</a:t>
            </a: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круг центра путь вседневный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совершает 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Другим круг Солнца год «теченьем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составляет,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Он циклы истинной Системой растерзал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 правду точностью явлений доказал».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 descr="http://upload.wikimedia.org/wikipedia/commons/thumb/d/db/Venustransit_2004-06-08_07-49.jpg/200px-Venustransit_2004-06-08_07-4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82613"/>
            <a:ext cx="54387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2627313" y="5629275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Прохождение Венеры по диску Солнца, 8 июня 2004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3779838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3995738" y="284163"/>
            <a:ext cx="496887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EEECE1"/>
                </a:solidFill>
                <a:cs typeface="Arial" charset="0"/>
              </a:rPr>
              <a:t>Я знак бессмертия себе воздвигнул</a:t>
            </a:r>
            <a:br>
              <a:rPr lang="ru-RU" sz="2000">
                <a:solidFill>
                  <a:srgbClr val="EEECE1"/>
                </a:solidFill>
                <a:cs typeface="Arial" charset="0"/>
              </a:rPr>
            </a:br>
            <a:r>
              <a:rPr lang="ru-RU" sz="2000">
                <a:solidFill>
                  <a:srgbClr val="EEECE1"/>
                </a:solidFill>
                <a:cs typeface="Arial" charset="0"/>
              </a:rPr>
              <a:t>Превыше пирамид и крепче меди,</a:t>
            </a:r>
            <a:br>
              <a:rPr lang="ru-RU" sz="2000">
                <a:solidFill>
                  <a:srgbClr val="EEECE1"/>
                </a:solidFill>
                <a:cs typeface="Arial" charset="0"/>
              </a:rPr>
            </a:br>
            <a:r>
              <a:rPr lang="ru-RU" sz="2000">
                <a:solidFill>
                  <a:srgbClr val="EEECE1"/>
                </a:solidFill>
                <a:cs typeface="Arial" charset="0"/>
              </a:rPr>
              <a:t>Что бурный аквилон сотреть не    </a:t>
            </a:r>
          </a:p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EEECE1"/>
                </a:solidFill>
                <a:cs typeface="Arial" charset="0"/>
              </a:rPr>
              <a:t>                                                    может,</a:t>
            </a:r>
            <a:br>
              <a:rPr lang="ru-RU" sz="2000">
                <a:solidFill>
                  <a:srgbClr val="EEECE1"/>
                </a:solidFill>
                <a:cs typeface="Arial" charset="0"/>
              </a:rPr>
            </a:br>
            <a:r>
              <a:rPr lang="ru-RU" sz="2000">
                <a:solidFill>
                  <a:srgbClr val="EEECE1"/>
                </a:solidFill>
                <a:cs typeface="Arial" charset="0"/>
              </a:rPr>
              <a:t>Ни множество веков, </a:t>
            </a:r>
          </a:p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EEECE1"/>
                </a:solidFill>
                <a:cs typeface="Arial" charset="0"/>
              </a:rPr>
              <a:t>                              ни едка древность.</a:t>
            </a:r>
          </a:p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EEECE1"/>
                </a:solidFill>
                <a:cs typeface="Arial" charset="0"/>
              </a:rPr>
              <a:t>Не вовсе я умру, но смерть оставит</a:t>
            </a:r>
            <a:br>
              <a:rPr lang="ru-RU" sz="2000">
                <a:solidFill>
                  <a:srgbClr val="EEECE1"/>
                </a:solidFill>
                <a:cs typeface="Arial" charset="0"/>
              </a:rPr>
            </a:br>
            <a:r>
              <a:rPr lang="ru-RU" sz="2000">
                <a:solidFill>
                  <a:srgbClr val="EEECE1"/>
                </a:solidFill>
                <a:cs typeface="Arial" charset="0"/>
              </a:rPr>
              <a:t>Велику  часть мою, как жизнь</a:t>
            </a:r>
          </a:p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EEECE1"/>
                </a:solidFill>
                <a:cs typeface="Arial" charset="0"/>
              </a:rPr>
              <a:t>                                                скончаю.</a:t>
            </a:r>
            <a:br>
              <a:rPr lang="ru-RU" sz="2000">
                <a:solidFill>
                  <a:srgbClr val="EEECE1"/>
                </a:solidFill>
                <a:cs typeface="Arial" charset="0"/>
              </a:rPr>
            </a:br>
            <a:r>
              <a:rPr lang="ru-RU" sz="2000">
                <a:solidFill>
                  <a:srgbClr val="EEECE1"/>
                </a:solidFill>
                <a:cs typeface="Arial" charset="0"/>
              </a:rPr>
              <a:t>Я буду возрастать повсюду славой,</a:t>
            </a:r>
            <a:br>
              <a:rPr lang="ru-RU" sz="2000">
                <a:solidFill>
                  <a:srgbClr val="EEECE1"/>
                </a:solidFill>
                <a:cs typeface="Arial" charset="0"/>
              </a:rPr>
            </a:br>
            <a:r>
              <a:rPr lang="ru-RU" sz="2000">
                <a:solidFill>
                  <a:srgbClr val="EEECE1"/>
                </a:solidFill>
                <a:cs typeface="Arial" charset="0"/>
              </a:rPr>
              <a:t>Пока великий Рим владеет светом.</a:t>
            </a:r>
          </a:p>
        </p:txBody>
      </p:sp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1692275" y="5792788"/>
            <a:ext cx="5824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4(15) апреля 1765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1268413"/>
            <a:ext cx="80645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Когда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где родился М.В. Ломоносов?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обучал грамоте в своей деревне Михаила Ломоносова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когда учился в Москве М. В. Ломоносов?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Открытиями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трудами в каких областях знаний известен Ломоносов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дату открытия Московского университета проект которого составил Ломоносов.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Какие работы были написаны М. В. Ломоносовым по металлургии. Как они назывались?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Какой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учебник первым переведен на русский язык М. В. Ломоносовым?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каких исследованиях Ломоносов далеко опередил свой век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Какое древнее искусство возродил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Ломоносов?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Когда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где в России была построена фабрика цветного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стекла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труд Ломоносова, который говорит о возможности путешествия через Северное море в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Индию.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Когда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Ломоносовым было открыто, что Венера имеет “воздушную атмосферу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”?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работы  Ломоносова по истории. </a:t>
            </a:r>
          </a:p>
        </p:txBody>
      </p:sp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3132138" y="579438"/>
            <a:ext cx="2366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603250" y="5589588"/>
            <a:ext cx="32480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Памятник  М. В. Ломоносову установленный на его родине </a:t>
            </a:r>
            <a:br>
              <a:rPr lang="ru-RU">
                <a:solidFill>
                  <a:schemeClr val="bg2"/>
                </a:solidFill>
                <a:latin typeface="Calibri" pitchFamily="34" charset="0"/>
              </a:rPr>
            </a:br>
            <a:r>
              <a:rPr lang="ru-RU">
                <a:solidFill>
                  <a:schemeClr val="bg2"/>
                </a:solidFill>
                <a:latin typeface="Calibri" pitchFamily="34" charset="0"/>
              </a:rPr>
              <a:t>П. И. Челищевым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1196975"/>
            <a:ext cx="27432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3563938" y="620713"/>
            <a:ext cx="51847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i="1">
                <a:solidFill>
                  <a:srgbClr val="DCE6F2"/>
                </a:solidFill>
                <a:cs typeface="Arial" charset="0"/>
              </a:rPr>
              <a:t>Не столп, воздвигнутый над тлением твоим, сохранит память твою в дальнейшее потомство. Не камень со иссечением имени твоего пренесет славу твою в будущие столетия. Слово твое, живущее присно и во веки в творениях твоих, слово Российского племени, тобою в языке нашем обновленное, прелетит во устах народных за необозримый горизонт столетий  </a:t>
            </a:r>
          </a:p>
          <a:p>
            <a:r>
              <a:rPr lang="ru-RU" sz="2400" i="1">
                <a:solidFill>
                  <a:srgbClr val="DCE6F2"/>
                </a:solidFill>
                <a:cs typeface="Arial" charset="0"/>
              </a:rPr>
              <a:t>                                 А. Н. Радищев</a:t>
            </a:r>
          </a:p>
          <a:p>
            <a:r>
              <a:rPr lang="ru-RU" sz="2400" i="1">
                <a:solidFill>
                  <a:srgbClr val="DCE6F2"/>
                </a:solidFill>
                <a:cs typeface="Arial" charset="0"/>
              </a:rPr>
              <a:t>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63" y="579438"/>
            <a:ext cx="45577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2"/>
              </a:rPr>
              <a:t>http://museum-old.lomic.ru/img/polt_ob1.jpg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550863" y="1125538"/>
            <a:ext cx="4219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3"/>
              </a:rPr>
              <a:t>http://museum-old.lomic.ru/img/moz1.jpg</a:t>
            </a:r>
            <a:endParaRPr lang="ru-RU">
              <a:latin typeface="Calibri" pitchFamily="34" charset="0"/>
            </a:endParaRPr>
          </a:p>
        </p:txBody>
      </p:sp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636588" y="1773238"/>
            <a:ext cx="3941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4"/>
              </a:rPr>
              <a:t>http://museum-old.lomic.ru/img/22.jpg</a:t>
            </a:r>
            <a:endParaRPr lang="ru-RU">
              <a:latin typeface="Calibri" pitchFamily="34" charset="0"/>
            </a:endParaRPr>
          </a:p>
        </p:txBody>
      </p:sp>
      <p:sp>
        <p:nvSpPr>
          <p:cNvPr id="40965" name="Прямоугольник 6"/>
          <p:cNvSpPr>
            <a:spLocks noChangeArrowheads="1"/>
          </p:cNvSpPr>
          <p:nvPr/>
        </p:nvSpPr>
        <p:spPr bwMode="auto">
          <a:xfrm>
            <a:off x="631825" y="2349500"/>
            <a:ext cx="3941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5"/>
              </a:rPr>
              <a:t>http://museum-old.lomic.ru/img/23.jpg</a:t>
            </a:r>
            <a:endParaRPr lang="ru-RU">
              <a:latin typeface="Calibri" pitchFamily="34" charset="0"/>
            </a:endParaRPr>
          </a:p>
        </p:txBody>
      </p:sp>
      <p:sp>
        <p:nvSpPr>
          <p:cNvPr id="40966" name="Прямоугольник 8"/>
          <p:cNvSpPr>
            <a:spLocks noChangeArrowheads="1"/>
          </p:cNvSpPr>
          <p:nvPr/>
        </p:nvSpPr>
        <p:spPr bwMode="auto">
          <a:xfrm>
            <a:off x="684213" y="2997200"/>
            <a:ext cx="405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6"/>
              </a:rPr>
              <a:t>http://museum-old.lomic.ru/alb/8_m.jpg</a:t>
            </a:r>
            <a:endParaRPr lang="ru-RU">
              <a:latin typeface="Calibri" pitchFamily="34" charset="0"/>
            </a:endParaRPr>
          </a:p>
        </p:txBody>
      </p:sp>
      <p:sp>
        <p:nvSpPr>
          <p:cNvPr id="40967" name="Прямоугольник 9"/>
          <p:cNvSpPr>
            <a:spLocks noChangeArrowheads="1"/>
          </p:cNvSpPr>
          <p:nvPr/>
        </p:nvSpPr>
        <p:spPr bwMode="auto">
          <a:xfrm>
            <a:off x="671513" y="3500438"/>
            <a:ext cx="416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7"/>
              </a:rPr>
              <a:t>http://museum-old.lomic.ru/alb/16_m.jpg</a:t>
            </a:r>
            <a:endParaRPr lang="ru-RU">
              <a:latin typeface="Calibri" pitchFamily="34" charset="0"/>
            </a:endParaRPr>
          </a:p>
        </p:txBody>
      </p:sp>
      <p:sp>
        <p:nvSpPr>
          <p:cNvPr id="40968" name="Прямоугольник 10"/>
          <p:cNvSpPr>
            <a:spLocks noChangeArrowheads="1"/>
          </p:cNvSpPr>
          <p:nvPr/>
        </p:nvSpPr>
        <p:spPr bwMode="auto">
          <a:xfrm>
            <a:off x="684213" y="4149725"/>
            <a:ext cx="416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8"/>
              </a:rPr>
              <a:t>http://museum-old.lomic.ru/alb/22_m.jpg</a:t>
            </a:r>
            <a:endParaRPr lang="ru-RU">
              <a:latin typeface="Calibri" pitchFamily="34" charset="0"/>
            </a:endParaRPr>
          </a:p>
        </p:txBody>
      </p:sp>
      <p:sp>
        <p:nvSpPr>
          <p:cNvPr id="40969" name="Прямоугольник 11"/>
          <p:cNvSpPr>
            <a:spLocks noChangeArrowheads="1"/>
          </p:cNvSpPr>
          <p:nvPr/>
        </p:nvSpPr>
        <p:spPr bwMode="auto">
          <a:xfrm>
            <a:off x="671513" y="4724400"/>
            <a:ext cx="416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1F1FDB"/>
                </a:solidFill>
                <a:latin typeface="Calibri" pitchFamily="34" charset="0"/>
              </a:rPr>
              <a:t>http://museum-old.lomic.ru/alb/24_m.jpg</a:t>
            </a:r>
          </a:p>
        </p:txBody>
      </p:sp>
      <p:sp>
        <p:nvSpPr>
          <p:cNvPr id="40970" name="Прямоугольник 12"/>
          <p:cNvSpPr>
            <a:spLocks noChangeArrowheads="1"/>
          </p:cNvSpPr>
          <p:nvPr/>
        </p:nvSpPr>
        <p:spPr bwMode="auto">
          <a:xfrm>
            <a:off x="620713" y="5130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alibri" pitchFamily="34" charset="0"/>
                <a:hlinkClick r:id="rId9"/>
              </a:rPr>
              <a:t>http://museum-old.lomic.ru/alb/25_m.jpg</a:t>
            </a:r>
            <a:endParaRPr lang="ru-RU">
              <a:latin typeface="Calibri" pitchFamily="34" charset="0"/>
            </a:endParaRPr>
          </a:p>
          <a:p>
            <a:r>
              <a:rPr lang="ru-RU" u="sng">
                <a:latin typeface="Calibri" pitchFamily="34" charset="0"/>
                <a:hlinkClick r:id="rId10"/>
              </a:rPr>
              <a:t>http://museum-old.lomic.ru/alb/26_m.jpg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404813"/>
            <a:ext cx="4168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2"/>
              </a:rPr>
              <a:t>http://museum-old.lomic.ru/alb/29_m.jpg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063" y="831850"/>
            <a:ext cx="41687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3"/>
              </a:rPr>
              <a:t>http://museum-old.lomic.ru/alb/38_m.jpg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1231900"/>
            <a:ext cx="41687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4"/>
              </a:rPr>
              <a:t>http://museum-old.lomic.ru/alb/40_m.jpg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1989" name="Прямоугольник 6"/>
          <p:cNvSpPr>
            <a:spLocks noChangeArrowheads="1"/>
          </p:cNvSpPr>
          <p:nvPr/>
        </p:nvSpPr>
        <p:spPr bwMode="auto">
          <a:xfrm>
            <a:off x="582613" y="1681163"/>
            <a:ext cx="416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1F1FDB"/>
                </a:solidFill>
                <a:latin typeface="Calibri" pitchFamily="34" charset="0"/>
              </a:rPr>
              <a:t>http://museum-old.lomic.ru/alb/44_m.jpg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675" y="2098675"/>
            <a:ext cx="4168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5"/>
              </a:rPr>
              <a:t>http://museum-old.lomic.ru/alb/47_m.jpg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763" y="2547938"/>
            <a:ext cx="4167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6"/>
              </a:rPr>
              <a:t>http://museum-old.lomic.ru/alb/48_m.jpg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863" y="5548313"/>
            <a:ext cx="4167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7"/>
              </a:rPr>
              <a:t>http://museum-old.lomic.ru/alb/51_m.jpg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763" y="3605213"/>
            <a:ext cx="41671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8"/>
              </a:rPr>
              <a:t>http://museum-old.lomic.ru/alb/52_m.jpg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763" y="3973513"/>
            <a:ext cx="4167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9"/>
              </a:rPr>
              <a:t>http://museum-old.lomic.ru/alb/55_m.jpg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763" y="4468813"/>
            <a:ext cx="41671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10"/>
              </a:rPr>
              <a:t>http://museum-old.lomic.ru/alb/56_m.jpg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638" y="48529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11"/>
              </a:rPr>
              <a:t>http://museum-old.lomic.ru/alb/57_m.jpg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12"/>
              </a:rPr>
              <a:t>http://museum-old.lomic.ru/alb/59_m.jpg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1997" name="Прямоугольник 14"/>
          <p:cNvSpPr>
            <a:spLocks noChangeArrowheads="1"/>
          </p:cNvSpPr>
          <p:nvPr/>
        </p:nvSpPr>
        <p:spPr bwMode="auto">
          <a:xfrm>
            <a:off x="611188" y="29178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alibri" pitchFamily="34" charset="0"/>
                <a:hlinkClick r:id="rId13"/>
              </a:rPr>
              <a:t>http://ru.wikipedia.org/wiki/%D0%A4%D0%B0%D0%B9%D0%BB:Lomonosov_Grave.jpg</a:t>
            </a:r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7863" y="5949950"/>
            <a:ext cx="29162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7"/>
              </a:rPr>
              <a:t>http</a:t>
            </a: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7"/>
              </a:rPr>
              <a:t>://</a:t>
            </a:r>
            <a:r>
              <a:rPr lang="en-US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7"/>
              </a:rPr>
              <a:t>ru.wikipedia</a:t>
            </a:r>
            <a:r>
              <a:rPr lang="en-US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7"/>
              </a:rPr>
              <a:t>.</a:t>
            </a:r>
            <a:r>
              <a:rPr lang="ru-RU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7"/>
              </a:rPr>
              <a:t>o</a:t>
            </a:r>
            <a:r>
              <a:rPr lang="en-US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7"/>
              </a:rPr>
              <a:t>rg</a:t>
            </a:r>
            <a:r>
              <a:rPr lang="en-US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hlinkClick r:id="rId7"/>
              </a:rPr>
              <a:t>/wiki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591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549275"/>
            <a:ext cx="30876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50825" y="2820988"/>
            <a:ext cx="3209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"Грамматика" М. Смотрицкого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3949700"/>
            <a:ext cx="31226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39750" y="5589588"/>
            <a:ext cx="3135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"Арифметика" Л. Магницкого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4788" y="1844675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DCE6F2"/>
                </a:solidFill>
                <a:ea typeface="Times New Roman" pitchFamily="18" charset="0"/>
                <a:cs typeface="Arial" charset="0"/>
              </a:rPr>
              <a:t>"Имеючи отца хотя по натуре доброго человека, однако в крайнем невежественного, и злую и завистливую мачеху, которая всячески старалась произвести гнев в отце моем, представляя, что я всегда сижу по-пустому за книгами. Для того многократно я принуждён был читать и учиться, чему возможно было, в уединенных и пустых местах и терпеть стужу и голод".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2544763"/>
            <a:ext cx="16224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797425" y="3789363"/>
            <a:ext cx="212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ea typeface="Calibri" pitchFamily="34" charset="0"/>
                <a:cs typeface="Arial" charset="0"/>
              </a:rPr>
              <a:t>Декабрь 1730  год</a:t>
            </a:r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19050"/>
            <a:ext cx="4905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2713" y="692150"/>
            <a:ext cx="15716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http://upload.wikimedia.org/wikipedia/commons/thumb/2/2f/Lomonosov_SGLAcademy.jpg/220px-Lomonosov_SGLAcadem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3" y="1416050"/>
            <a:ext cx="2582862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6238" y="5589588"/>
            <a:ext cx="30718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Московская славяно-греко-латинская академия.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375" y="3330575"/>
            <a:ext cx="4572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 Московских Спасских школах записался 1731 года января 15 числа. Жалованья в шести нижних школах по 3 копейки на день, а в седьмой 4 копейки на день.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102235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…школьники</a:t>
            </a: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малые ребята, кричат и перстами указывают: смотри-де, какой болван лет в двадцать пришёл латыни учиться!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http://upload.wikimedia.org/wikipedia/commons/thumb/2/22/Lomonosov-house_marburg1.jpg/220px-Lomonosov-house_marburg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42938"/>
            <a:ext cx="3286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5345113"/>
            <a:ext cx="31765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Дом в Марбурге,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котором жил </a:t>
            </a:r>
            <a:r>
              <a:rPr lang="ru-RU" dirty="0"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Ломоносов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Рисунок 5" descr="http://upload.wikimedia.org/wikipedia/commons/thumb/d/d7/Lomonosov_passport_Marburg_1741.jpg/250px-Lomonosov_passport_Marburg_174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2675" y="836613"/>
            <a:ext cx="35020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88" y="385762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Паспорт, выданный М. Ломоносову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Марбургским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университетом 13 мая 1741 года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3" y="2732088"/>
            <a:ext cx="4725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Шахта во  Фрейбурге   начала Х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Х века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550" y="495300"/>
            <a:ext cx="16319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32213"/>
            <a:ext cx="26193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3"/>
            <a:ext cx="4743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4140200" y="4005263"/>
            <a:ext cx="4572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C6D9F1"/>
                </a:solidFill>
                <a:cs typeface="Arial" charset="0"/>
              </a:rPr>
              <a:t>«Не должно сомневаешься в довольстве всяких минералов в Российских областях: но  только употреблять доброе прилежание с требуемым знанием».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8113" y="2571750"/>
            <a:ext cx="34544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Прошение М. В. Ломоносова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об учреждении химической лаборатории.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Рисунок 6" descr="http://upload.wikimedia.org/wikipedia/commons/thumb/0/0d/Protocol_of_Lomonosov%27s_Laboratory_Supervision_1747.jpg/220px-Protocol_of_Lomonosov%27s_Laboratory_Supervision_174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563" y="1081088"/>
            <a:ext cx="209391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48038" y="4633913"/>
            <a:ext cx="30876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Собственноручная запись М. В. Ломоносова в лабораторном журнале.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463" y="657225"/>
            <a:ext cx="21701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763" y="4221163"/>
            <a:ext cx="217011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849313" y="6105525"/>
            <a:ext cx="226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6D9F1"/>
                </a:solidFill>
                <a:cs typeface="Arial" charset="0"/>
              </a:rPr>
              <a:t>План лаборатории </a:t>
            </a:r>
            <a:endParaRPr lang="ru-RU">
              <a:latin typeface="Calibri" pitchFamily="34" charset="0"/>
            </a:endParaRPr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6313488" y="2976563"/>
            <a:ext cx="235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6D9F1"/>
                </a:solidFill>
                <a:cs typeface="Arial" charset="0"/>
              </a:rPr>
              <a:t>Макет лаборатории </a:t>
            </a:r>
            <a:endParaRPr lang="ru-RU">
              <a:latin typeface="Calibri" pitchFamily="34" charset="0"/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1400" y="847725"/>
            <a:ext cx="27400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http://upload.wikimedia.org/wikipedia/commons/thumb/b/bb/Lomonosov_Academicus_1745.jpg/250px-Lomonosov_Academicus_174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75" y="357188"/>
            <a:ext cx="5688013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050" y="5153025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Диплом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профессора химии Ломоносова. 1745. М. В. Ломоносов и В. К. Тредиаковский — первые русские академики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914</Words>
  <Application>Microsoft Office PowerPoint</Application>
  <PresentationFormat>Экран (4:3)</PresentationFormat>
  <Paragraphs>134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Неподражаемый, бессмертный Ломоносов!</dc:title>
  <dc:creator>1</dc:creator>
  <cp:lastModifiedBy>ольга</cp:lastModifiedBy>
  <cp:revision>110</cp:revision>
  <dcterms:created xsi:type="dcterms:W3CDTF">2011-11-28T06:18:48Z</dcterms:created>
  <dcterms:modified xsi:type="dcterms:W3CDTF">2012-07-07T20:15:13Z</dcterms:modified>
</cp:coreProperties>
</file>