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8"/>
  </p:notesMasterIdLst>
  <p:sldIdLst>
    <p:sldId id="256" r:id="rId2"/>
    <p:sldId id="304" r:id="rId3"/>
    <p:sldId id="257" r:id="rId4"/>
    <p:sldId id="280" r:id="rId5"/>
    <p:sldId id="273" r:id="rId6"/>
    <p:sldId id="269" r:id="rId7"/>
    <p:sldId id="263" r:id="rId8"/>
    <p:sldId id="281" r:id="rId9"/>
    <p:sldId id="276" r:id="rId10"/>
    <p:sldId id="258" r:id="rId11"/>
    <p:sldId id="282" r:id="rId12"/>
    <p:sldId id="299" r:id="rId13"/>
    <p:sldId id="283" r:id="rId14"/>
    <p:sldId id="286" r:id="rId15"/>
    <p:sldId id="266" r:id="rId16"/>
    <p:sldId id="284" r:id="rId17"/>
    <p:sldId id="267" r:id="rId18"/>
    <p:sldId id="264" r:id="rId19"/>
    <p:sldId id="270" r:id="rId20"/>
    <p:sldId id="278" r:id="rId21"/>
    <p:sldId id="303" r:id="rId22"/>
    <p:sldId id="300" r:id="rId23"/>
    <p:sldId id="287" r:id="rId24"/>
    <p:sldId id="289" r:id="rId25"/>
    <p:sldId id="290" r:id="rId26"/>
    <p:sldId id="308" r:id="rId27"/>
    <p:sldId id="291" r:id="rId28"/>
    <p:sldId id="292" r:id="rId29"/>
    <p:sldId id="295" r:id="rId30"/>
    <p:sldId id="294" r:id="rId31"/>
    <p:sldId id="293" r:id="rId32"/>
    <p:sldId id="297" r:id="rId33"/>
    <p:sldId id="305" r:id="rId34"/>
    <p:sldId id="307" r:id="rId35"/>
    <p:sldId id="302" r:id="rId36"/>
    <p:sldId id="306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9" autoAdjust="0"/>
    <p:restoredTop sz="94676" autoAdjust="0"/>
  </p:normalViewPr>
  <p:slideViewPr>
    <p:cSldViewPr>
      <p:cViewPr>
        <p:scale>
          <a:sx n="70" d="100"/>
          <a:sy n="70" d="100"/>
        </p:scale>
        <p:origin x="-1932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D5494A2F-31BC-40D6-B472-B9C37B28C491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6FA45B8F-EC4B-4F68-8036-3660A62979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54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3BBA8-C30D-41DD-B8FB-242FF9A8A30E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D7A2C-BD61-49DF-BCD1-7ED7EC09D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89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85529-7E81-4253-A813-8673CAB1E412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250A8-AF9D-4435-8578-796CFF0923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69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01826-FC41-4452-AD88-FABE15FCFBC5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A496A-50D1-4BB9-BF8D-BF198E502E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5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68C9E-997B-40BB-BD85-BC05BC694FC7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2B485-C8B3-4BA2-8522-57291F8B83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121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9FB6E-3BA6-47D8-95BB-6FA087D0BD91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24CBC-3638-4423-AB57-FD469C14B5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54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CEBB4-17D6-4140-A9FB-9C9A563D184C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F0762-CF0B-4095-83FB-680123DF54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837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36B21-7E74-47AD-9D18-07B537EE9478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C138D-F8F1-4224-87A3-F2DBF85D0C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845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1B333-4DA6-476A-BED1-66D95E0AD5FF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4DC1F-BBB2-40CC-950C-D3B4CD33E4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193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1D375-95DA-42CB-9F5C-B3381A9214AF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CD9BB-7F18-4D53-A4C9-AFAD74A072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852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A8BD6-3A03-4C6D-AB51-509973B5DB1D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2C5F6-94D6-46DA-A997-B5EAD48409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1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76EF6-EEA6-4063-B56E-EBD9DD62CB3F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B1622-1CAE-46F5-A3CB-2D5A92F02C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57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2A49DB-3B6C-418B-9F65-9A71799ADC6F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231E55-B629-4833-836A-E284067E8F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video" Target="file:///D:\&#1055;&#1083;&#1072;&#1085;&#1077;&#1090;&#1099;%20&#1079;&#1077;&#1084;&#1085;&#1086;&#1081;%20&#1075;&#1088;&#1091;&#1087;&#1087;&#1099;\&#1052;&#1072;&#1088;&#1089;-&#1058;&#1072;&#1081;&#1085;&#1072;%20&#1082;&#1088;&#1072;&#1089;&#1085;&#1086;&#1081;%20&#1087;&#1083;&#1072;&#1085;&#1077;&#1090;&#1099;.%20(&#1086;&#1073;&#1088;&#1077;&#1079;&#1072;&#1085;.).avi" TargetMode="External"/><Relationship Id="rId1" Type="http://schemas.openxmlformats.org/officeDocument/2006/relationships/video" Target="file:///C:\Users\Foxy\Desktop\&#1055;&#1088;&#1077;&#1079;&#1077;&#1085;&#1090;&#1072;&#1094;&#1080;&#1103;+&#1092;&#1080;&#1083;&#1100;&#1084;\&#1052;&#1072;&#1088;&#1089;-&#1058;&#1072;&#1081;&#1085;&#1072;%20&#1082;&#1088;&#1072;&#1089;&#1085;&#1086;&#1081;%20&#1087;&#1083;&#1072;&#1085;&#1077;&#1090;&#1099;.%20(&#1086;&#1073;&#1088;&#1077;&#1079;&#1072;&#1085;.).avi" TargetMode="Externa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es.wikipedia.org/wiki/Deimos_(sat%C3%A9lite)" TargetMode="External"/><Relationship Id="rId13" Type="http://schemas.openxmlformats.org/officeDocument/2006/relationships/hyperlink" Target="http://verba1501.livejournal.com/508186.html" TargetMode="External"/><Relationship Id="rId18" Type="http://schemas.openxmlformats.org/officeDocument/2006/relationships/hyperlink" Target="http://ulenspiegel.od.ua/merkurij" TargetMode="External"/><Relationship Id="rId26" Type="http://schemas.openxmlformats.org/officeDocument/2006/relationships/hyperlink" Target="http://astronomus.ru/solar/venus/poverhnost_venus.html" TargetMode="External"/><Relationship Id="rId39" Type="http://schemas.openxmlformats.org/officeDocument/2006/relationships/hyperlink" Target="http://www.goodfon.ru/wallpaper/planets-solnechnaya-sistema.html" TargetMode="External"/><Relationship Id="rId3" Type="http://schemas.openxmlformats.org/officeDocument/2006/relationships/hyperlink" Target="http://ru.wikipedia.org/wiki/%D0%A1%D0%BE%D0%BB%D0%BD%D0%B5%D1%87%D0%BD%D0%B0%D1%8F_%D1%81%D0%B8%D1%81%D1%82%D0%B5%D0%BC%D0%B0" TargetMode="External"/><Relationship Id="rId21" Type="http://schemas.openxmlformats.org/officeDocument/2006/relationships/hyperlink" Target="http://ru.wikipedia.org/wiki/%D0%92%D0%B5%D0%BD%D0%B5%D1%80%D0%B0_%D0%9C%D0%B8%D0%BB%D0%BE%D1%81%D1%81%D0%BA%D0%B0%D1%8F" TargetMode="External"/><Relationship Id="rId34" Type="http://schemas.openxmlformats.org/officeDocument/2006/relationships/hyperlink" Target="http://meteoweb.ru/astro/clnd059.php" TargetMode="External"/><Relationship Id="rId7" Type="http://schemas.openxmlformats.org/officeDocument/2006/relationships/hyperlink" Target="http://cratergale.blogspot.ru/p/3.html" TargetMode="External"/><Relationship Id="rId12" Type="http://schemas.openxmlformats.org/officeDocument/2006/relationships/hyperlink" Target="http://znaj.net/?dn=article&amp;to=art&amp;cpu=pochemu_bivaet_den_noch" TargetMode="External"/><Relationship Id="rId17" Type="http://schemas.openxmlformats.org/officeDocument/2006/relationships/hyperlink" Target="http://www.zavasek.narod.ru/merkuriy.html" TargetMode="External"/><Relationship Id="rId25" Type="http://schemas.openxmlformats.org/officeDocument/2006/relationships/hyperlink" Target="http://galspace.spb.ru/index13.html" TargetMode="External"/><Relationship Id="rId33" Type="http://schemas.openxmlformats.org/officeDocument/2006/relationships/hyperlink" Target="http://www.realsky.ru/skynow?start=36" TargetMode="External"/><Relationship Id="rId38" Type="http://schemas.openxmlformats.org/officeDocument/2006/relationships/hyperlink" Target="http://www.great-galaxy.ru/?pg=planets&amp;id=013" TargetMode="External"/><Relationship Id="rId2" Type="http://schemas.openxmlformats.org/officeDocument/2006/relationships/hyperlink" Target="http://edinstvo.org/page/planety-zemnoj-gruppy" TargetMode="External"/><Relationship Id="rId16" Type="http://schemas.openxmlformats.org/officeDocument/2006/relationships/hyperlink" Target="http://www.ms.znate.ru/docs/1460/index-47656.html" TargetMode="External"/><Relationship Id="rId20" Type="http://schemas.openxmlformats.org/officeDocument/2006/relationships/hyperlink" Target="http://www.biguniverse.ru/photos/fotografii-planety-merkurij-na-nebe/" TargetMode="External"/><Relationship Id="rId29" Type="http://schemas.openxmlformats.org/officeDocument/2006/relationships/hyperlink" Target="http://scienceblog.ru/2013/10/29/sozdana-trekhmernaya-karta-poverkhnosti-marsa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hemoon.ucoz.ru/index/luna_sputnik_zemli/0-21" TargetMode="External"/><Relationship Id="rId11" Type="http://schemas.openxmlformats.org/officeDocument/2006/relationships/hyperlink" Target="http://kruzhalov.ru/html/history-of-russia/lesson8/lesson8.html" TargetMode="External"/><Relationship Id="rId24" Type="http://schemas.openxmlformats.org/officeDocument/2006/relationships/hyperlink" Target="http://galspace.spb.ru/index7.html" TargetMode="External"/><Relationship Id="rId32" Type="http://schemas.openxmlformats.org/officeDocument/2006/relationships/hyperlink" Target="http://www.new-strojka-doma.ru/2013/04/Kogda-priobretaetsja-dostatochnaja-praktika.html" TargetMode="External"/><Relationship Id="rId37" Type="http://schemas.openxmlformats.org/officeDocument/2006/relationships/hyperlink" Target="http://www.realsky.ru/skynow/153-jun09" TargetMode="External"/><Relationship Id="rId40" Type="http://schemas.openxmlformats.org/officeDocument/2006/relationships/hyperlink" Target="https://sites.google.com/site/ofigenskayaastronomia/planety/planety-zemnoj-gruppy" TargetMode="External"/><Relationship Id="rId5" Type="http://schemas.openxmlformats.org/officeDocument/2006/relationships/hyperlink" Target="http://ru.wikipedia.org/wiki/%D0%97%D0%B5%D0%BC%D0%BB%D1%8F" TargetMode="External"/><Relationship Id="rId15" Type="http://schemas.openxmlformats.org/officeDocument/2006/relationships/hyperlink" Target="http://okrmir.ru/gallery/11.html" TargetMode="External"/><Relationship Id="rId23" Type="http://schemas.openxmlformats.org/officeDocument/2006/relationships/hyperlink" Target="http://solsys.ru/venera.htm" TargetMode="External"/><Relationship Id="rId28" Type="http://schemas.openxmlformats.org/officeDocument/2006/relationships/hyperlink" Target="http://positime.ru/photo-mars/6182" TargetMode="External"/><Relationship Id="rId36" Type="http://schemas.openxmlformats.org/officeDocument/2006/relationships/hyperlink" Target="http://news.chita.ru/40118/" TargetMode="External"/><Relationship Id="rId10" Type="http://schemas.openxmlformats.org/officeDocument/2006/relationships/hyperlink" Target="http://&#1089;&#1077;&#1079;&#1086;&#1085;&#1099;-&#1075;&#1086;&#1076;&#1072;.&#1088;&#1092;/%D1%81%D0%BE%D0%BB%D0%BD%D0%B5%D1%87%D0%BD%D0%B0%D1%8F%20%D1%81%D0%B8%D1%81%D1%82%D0%B5%D0%BC%D0%B0.html" TargetMode="External"/><Relationship Id="rId19" Type="http://schemas.openxmlformats.org/officeDocument/2006/relationships/hyperlink" Target="http://astrology.grimuar.info/%D0%BB%D1%83%D0%BD%D0%B0-87.html" TargetMode="External"/><Relationship Id="rId31" Type="http://schemas.openxmlformats.org/officeDocument/2006/relationships/hyperlink" Target="http://www.okrmir.ru/catalog/148.html" TargetMode="External"/><Relationship Id="rId4" Type="http://schemas.openxmlformats.org/officeDocument/2006/relationships/hyperlink" Target="http://e-y.info/snaruzhi-i-vnutri" TargetMode="External"/><Relationship Id="rId9" Type="http://schemas.openxmlformats.org/officeDocument/2006/relationships/hyperlink" Target="http://www.infokart.ru/karta-granic-solnechnoj-sistemy/" TargetMode="External"/><Relationship Id="rId14" Type="http://schemas.openxmlformats.org/officeDocument/2006/relationships/hyperlink" Target="http://geography7.wikidot.com/rotating-of-earth" TargetMode="External"/><Relationship Id="rId22" Type="http://schemas.openxmlformats.org/officeDocument/2006/relationships/hyperlink" Target="http://www.voprosy-kak-i-pochemu.ru/planeta-venera-interesnye-fakty/" TargetMode="External"/><Relationship Id="rId27" Type="http://schemas.openxmlformats.org/officeDocument/2006/relationships/hyperlink" Target="http://www.gect.ru/astronomy/venus.html" TargetMode="External"/><Relationship Id="rId30" Type="http://schemas.openxmlformats.org/officeDocument/2006/relationships/hyperlink" Target="http://dic.academic.ru/dic.nsf/ruwiki/6754" TargetMode="External"/><Relationship Id="rId35" Type="http://schemas.openxmlformats.org/officeDocument/2006/relationships/hyperlink" Target="http://baby-news.net/comments/30/2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088" y="0"/>
            <a:ext cx="7529512" cy="15716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Планеты земной группы</a:t>
            </a:r>
            <a:endParaRPr lang="ru-RU" sz="48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1026" name="Picture 2" descr="H:\Документы\ВАЛЯ\внеклассная работа\terrestrial_plane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268760"/>
            <a:ext cx="8682038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2"/>
          <p:cNvSpPr txBox="1">
            <a:spLocks noChangeArrowheads="1"/>
          </p:cNvSpPr>
          <p:nvPr/>
        </p:nvSpPr>
        <p:spPr bwMode="auto">
          <a:xfrm>
            <a:off x="8620125" y="5081509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</a:rPr>
              <a:t>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5733256"/>
            <a:ext cx="64012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Работа учителя физики ГБОУ </a:t>
            </a:r>
            <a:r>
              <a:rPr lang="ru-RU" dirty="0" err="1" smtClean="0"/>
              <a:t>г.Москвы</a:t>
            </a:r>
            <a:r>
              <a:rPr lang="ru-RU" dirty="0"/>
              <a:t> </a:t>
            </a:r>
            <a:r>
              <a:rPr lang="ru-RU" dirty="0" smtClean="0"/>
              <a:t>«школа </a:t>
            </a:r>
            <a:r>
              <a:rPr lang="ru-RU" dirty="0"/>
              <a:t>№</a:t>
            </a:r>
            <a:r>
              <a:rPr lang="ru-RU" dirty="0" smtClean="0"/>
              <a:t>1161»  - </a:t>
            </a:r>
          </a:p>
          <a:p>
            <a:r>
              <a:rPr lang="ru-RU" dirty="0" smtClean="0"/>
              <a:t>Рябушкиной Валентины </a:t>
            </a:r>
            <a:r>
              <a:rPr lang="ru-RU" dirty="0" smtClean="0"/>
              <a:t>Михайловны</a:t>
            </a:r>
            <a:r>
              <a:rPr lang="en-US" dirty="0"/>
              <a:t>.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4050" y="1214438"/>
            <a:ext cx="5795963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740650" y="1214438"/>
            <a:ext cx="1741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charset="0"/>
              </a:rPr>
              <a:t>День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5750" y="5214938"/>
            <a:ext cx="1357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charset="0"/>
              </a:rPr>
              <a:t>Ночь</a:t>
            </a:r>
          </a:p>
        </p:txBody>
      </p:sp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7720013" y="5214938"/>
            <a:ext cx="4240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Arial" charset="0"/>
              </a:rPr>
              <a:t>11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174924"/>
            <a:ext cx="751306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33192" y="188640"/>
            <a:ext cx="44644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 dirty="0" smtClean="0">
                <a:latin typeface="Arial" charset="0"/>
              </a:rPr>
              <a:t>Времена года</a:t>
            </a:r>
            <a:endParaRPr lang="ru-RU" altLang="ru-RU" sz="4800" dirty="0">
              <a:latin typeface="Arial" charset="0"/>
            </a:endParaRPr>
          </a:p>
        </p:txBody>
      </p: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8340653" y="6112152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" charset="0"/>
              </a:rPr>
              <a:t>1</a:t>
            </a:r>
            <a:r>
              <a:rPr lang="en-US" altLang="ru-RU" sz="1800" dirty="0" smtClean="0">
                <a:latin typeface="Arial" charset="0"/>
              </a:rPr>
              <a:t>2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59761" y="260647"/>
            <a:ext cx="57825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/>
              <a:t>Смена времен </a:t>
            </a:r>
            <a:r>
              <a:rPr lang="ru-RU" sz="4800" dirty="0"/>
              <a:t>года</a:t>
            </a:r>
          </a:p>
        </p:txBody>
      </p:sp>
      <p:pic>
        <p:nvPicPr>
          <p:cNvPr id="4102" name="Picture 6" descr="Sun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161" y="1108413"/>
            <a:ext cx="7692724" cy="550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8475885" y="6304002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" charset="0"/>
              </a:rPr>
              <a:t>1</a:t>
            </a:r>
            <a:r>
              <a:rPr lang="en-US" altLang="ru-RU" sz="1800" dirty="0" smtClean="0">
                <a:latin typeface="Arial" charset="0"/>
              </a:rPr>
              <a:t>3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1979712" y="188640"/>
            <a:ext cx="4675609" cy="1143000"/>
          </a:xfrm>
        </p:spPr>
        <p:txBody>
          <a:bodyPr/>
          <a:lstStyle/>
          <a:p>
            <a:pPr eaLnBrk="1" hangingPunct="1"/>
            <a:r>
              <a:rPr lang="ru-RU" altLang="ru-RU" sz="4800" dirty="0" smtClean="0">
                <a:latin typeface="Arial" charset="0"/>
                <a:cs typeface="Arial" charset="0"/>
              </a:rPr>
              <a:t>Меркурий</a:t>
            </a:r>
          </a:p>
        </p:txBody>
      </p:sp>
      <p:pic>
        <p:nvPicPr>
          <p:cNvPr id="15363" name="Picture 3" descr="H:\Документы\ВАЛЯ\внеклассная работа\меркурий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8594" y="1311828"/>
            <a:ext cx="6681580" cy="5011185"/>
          </a:xfrm>
        </p:spPr>
      </p:pic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8032571" y="5953681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" charset="0"/>
              </a:rPr>
              <a:t>1</a:t>
            </a:r>
            <a:r>
              <a:rPr lang="en-US" altLang="ru-RU" sz="1800" dirty="0" smtClean="0">
                <a:latin typeface="Arial" charset="0"/>
              </a:rPr>
              <a:t>4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www.ms.znate.ru/tw_files2/urls_15/48/d-47656/img4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8551863" y="6411913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" charset="0"/>
              </a:rPr>
              <a:t>1</a:t>
            </a:r>
            <a:r>
              <a:rPr lang="en-US" altLang="ru-RU" sz="1800" dirty="0" smtClean="0">
                <a:latin typeface="Arial" charset="0"/>
              </a:rPr>
              <a:t>5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DOC\Valentina\Desktop\mo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117" y="4000515"/>
            <a:ext cx="2600295" cy="260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OC\Valentina\Desktop\merk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46" y="289202"/>
            <a:ext cx="4142586" cy="361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3613" y="260350"/>
            <a:ext cx="2179858" cy="364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5867400" y="5300663"/>
            <a:ext cx="2020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Arial" charset="0"/>
              </a:rPr>
              <a:t>Луна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8951" y="0"/>
            <a:ext cx="652679" cy="4221088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>
              <a:defRPr/>
            </a:pPr>
            <a:r>
              <a:rPr lang="ru-RU" sz="2800" dirty="0">
                <a:cs typeface="+mn-cs"/>
              </a:rPr>
              <a:t>МЕРКУРИЙ</a:t>
            </a:r>
          </a:p>
        </p:txBody>
      </p: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4325491" y="3534330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" charset="0"/>
              </a:rPr>
              <a:t>1</a:t>
            </a:r>
            <a:r>
              <a:rPr lang="en-US" altLang="ru-RU" sz="1800" dirty="0" smtClean="0">
                <a:latin typeface="Arial" charset="0"/>
              </a:rPr>
              <a:t>6</a:t>
            </a:r>
            <a:endParaRPr lang="ru-RU" altLang="ru-RU" sz="1800" dirty="0">
              <a:latin typeface="Arial" charset="0"/>
            </a:endParaRPr>
          </a:p>
        </p:txBody>
      </p:sp>
      <p:sp>
        <p:nvSpPr>
          <p:cNvPr id="17416" name="TextBox 2"/>
          <p:cNvSpPr txBox="1">
            <a:spLocks noChangeArrowheads="1"/>
          </p:cNvSpPr>
          <p:nvPr/>
        </p:nvSpPr>
        <p:spPr bwMode="auto">
          <a:xfrm>
            <a:off x="8223471" y="353881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" charset="0"/>
              </a:rPr>
              <a:t>1</a:t>
            </a:r>
            <a:r>
              <a:rPr lang="en-US" altLang="ru-RU" sz="1800" dirty="0" smtClean="0">
                <a:latin typeface="Arial" charset="0"/>
              </a:rPr>
              <a:t>7</a:t>
            </a:r>
            <a:endParaRPr lang="ru-RU" altLang="ru-RU" sz="1800" dirty="0">
              <a:latin typeface="Arial" charset="0"/>
            </a:endParaRPr>
          </a:p>
        </p:txBody>
      </p:sp>
      <p:sp>
        <p:nvSpPr>
          <p:cNvPr id="17417" name="TextBox 3"/>
          <p:cNvSpPr txBox="1">
            <a:spLocks noChangeArrowheads="1"/>
          </p:cNvSpPr>
          <p:nvPr/>
        </p:nvSpPr>
        <p:spPr bwMode="auto">
          <a:xfrm>
            <a:off x="5371630" y="6231478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" charset="0"/>
              </a:rPr>
              <a:t>1</a:t>
            </a:r>
            <a:r>
              <a:rPr lang="en-US" altLang="ru-RU" sz="1800" dirty="0" smtClean="0">
                <a:latin typeface="Arial" charset="0"/>
              </a:rPr>
              <a:t>8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05492" y="7894"/>
            <a:ext cx="11102028" cy="6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Прямоугольник 6"/>
          <p:cNvSpPr>
            <a:spLocks noChangeArrowheads="1"/>
          </p:cNvSpPr>
          <p:nvPr/>
        </p:nvSpPr>
        <p:spPr bwMode="auto">
          <a:xfrm rot="10800000" flipV="1">
            <a:off x="1692275" y="2565400"/>
            <a:ext cx="2374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charset="0"/>
              </a:rPr>
              <a:t>Меркурий</a:t>
            </a:r>
          </a:p>
        </p:txBody>
      </p:sp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8680663" y="6291740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" charset="0"/>
              </a:rPr>
              <a:t>1</a:t>
            </a:r>
            <a:r>
              <a:rPr lang="en-US" altLang="ru-RU" sz="1800" dirty="0" smtClean="0">
                <a:latin typeface="Arial" charset="0"/>
              </a:rPr>
              <a:t>9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1124744"/>
            <a:ext cx="3671888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1124744"/>
            <a:ext cx="33845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60350"/>
            <a:ext cx="3527747" cy="864394"/>
          </a:xfrm>
        </p:spPr>
        <p:txBody>
          <a:bodyPr/>
          <a:lstStyle/>
          <a:p>
            <a:pPr eaLnBrk="1" hangingPunct="1"/>
            <a:r>
              <a:rPr lang="ru-RU" altLang="ru-RU" sz="4800" b="0" dirty="0" smtClean="0">
                <a:latin typeface="Arial" charset="0"/>
                <a:cs typeface="Arial" charset="0"/>
              </a:rPr>
              <a:t>Венера</a:t>
            </a:r>
          </a:p>
        </p:txBody>
      </p:sp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3822700" y="583382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Arial" charset="0"/>
              </a:rPr>
              <a:t>20</a:t>
            </a:r>
            <a:endParaRPr lang="ru-RU" altLang="ru-RU" sz="1800" dirty="0">
              <a:latin typeface="Arial" charset="0"/>
            </a:endParaRPr>
          </a:p>
        </p:txBody>
      </p:sp>
      <p:sp>
        <p:nvSpPr>
          <p:cNvPr id="19462" name="TextBox 3"/>
          <p:cNvSpPr txBox="1">
            <a:spLocks noChangeArrowheads="1"/>
          </p:cNvSpPr>
          <p:nvPr/>
        </p:nvSpPr>
        <p:spPr bwMode="auto">
          <a:xfrm>
            <a:off x="8459788" y="4427300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Arial" charset="0"/>
              </a:rPr>
              <a:t>21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971" y="1772816"/>
            <a:ext cx="3455791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" y="1772816"/>
            <a:ext cx="3951288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23319" y="284093"/>
            <a:ext cx="44624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И это - Венера</a:t>
            </a:r>
          </a:p>
        </p:txBody>
      </p:sp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3957817" y="5722516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" charset="0"/>
              </a:rPr>
              <a:t>2</a:t>
            </a:r>
            <a:r>
              <a:rPr lang="en-US" altLang="ru-RU" sz="1800" dirty="0" smtClean="0">
                <a:latin typeface="Arial" charset="0"/>
              </a:rPr>
              <a:t>2</a:t>
            </a:r>
            <a:endParaRPr lang="ru-RU" altLang="ru-RU" sz="1800" dirty="0">
              <a:latin typeface="Arial" charset="0"/>
            </a:endParaRPr>
          </a:p>
        </p:txBody>
      </p:sp>
      <p:sp>
        <p:nvSpPr>
          <p:cNvPr id="20486" name="TextBox 2"/>
          <p:cNvSpPr txBox="1">
            <a:spLocks noChangeArrowheads="1"/>
          </p:cNvSpPr>
          <p:nvPr/>
        </p:nvSpPr>
        <p:spPr bwMode="auto">
          <a:xfrm>
            <a:off x="8072437" y="578186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" charset="0"/>
              </a:rPr>
              <a:t>2</a:t>
            </a:r>
            <a:r>
              <a:rPr lang="en-US" altLang="ru-RU" sz="1800" dirty="0" smtClean="0">
                <a:latin typeface="Arial" charset="0"/>
              </a:rPr>
              <a:t>3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933825"/>
            <a:ext cx="36322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800" dirty="0" smtClean="0">
                <a:latin typeface="Arial" charset="0"/>
                <a:cs typeface="Arial" charset="0"/>
              </a:rPr>
              <a:t>Поверхность Венеры</a:t>
            </a:r>
          </a:p>
        </p:txBody>
      </p:sp>
      <p:pic>
        <p:nvPicPr>
          <p:cNvPr id="1028" name="Picture 4" descr="H:\Документы\ВАЛЯ\внеклассная работа\поверхность венеры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4875" y="1357313"/>
            <a:ext cx="3635375" cy="2490787"/>
          </a:xfrm>
        </p:spPr>
      </p:pic>
      <p:pic>
        <p:nvPicPr>
          <p:cNvPr id="1029" name="Picture 5" descr="H:\Документы\ВАЛЯ\внеклассная работа\поверхность венеры 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63" y="1714500"/>
            <a:ext cx="3727643" cy="387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2"/>
          <p:cNvSpPr txBox="1">
            <a:spLocks noChangeArrowheads="1"/>
          </p:cNvSpPr>
          <p:nvPr/>
        </p:nvSpPr>
        <p:spPr bwMode="auto">
          <a:xfrm>
            <a:off x="3948306" y="5213566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" charset="0"/>
              </a:rPr>
              <a:t>2</a:t>
            </a:r>
            <a:r>
              <a:rPr lang="en-US" altLang="ru-RU" sz="1800" dirty="0" smtClean="0">
                <a:latin typeface="Arial" charset="0"/>
              </a:rPr>
              <a:t>4</a:t>
            </a:r>
            <a:endParaRPr lang="ru-RU" altLang="ru-RU" sz="1800" dirty="0">
              <a:latin typeface="Arial" charset="0"/>
            </a:endParaRPr>
          </a:p>
        </p:txBody>
      </p:sp>
      <p:sp>
        <p:nvSpPr>
          <p:cNvPr id="21511" name="TextBox 3"/>
          <p:cNvSpPr txBox="1">
            <a:spLocks noChangeArrowheads="1"/>
          </p:cNvSpPr>
          <p:nvPr/>
        </p:nvSpPr>
        <p:spPr bwMode="auto">
          <a:xfrm>
            <a:off x="8348663" y="3448258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" charset="0"/>
              </a:rPr>
              <a:t>2</a:t>
            </a:r>
            <a:r>
              <a:rPr lang="en-US" altLang="ru-RU" sz="1800" dirty="0" smtClean="0">
                <a:latin typeface="Arial" charset="0"/>
              </a:rPr>
              <a:t>5</a:t>
            </a:r>
            <a:endParaRPr lang="ru-RU" altLang="ru-RU" sz="1800" dirty="0">
              <a:latin typeface="Arial" charset="0"/>
            </a:endParaRPr>
          </a:p>
        </p:txBody>
      </p:sp>
      <p:sp>
        <p:nvSpPr>
          <p:cNvPr id="21512" name="TextBox 4"/>
          <p:cNvSpPr txBox="1">
            <a:spLocks noChangeArrowheads="1"/>
          </p:cNvSpPr>
          <p:nvPr/>
        </p:nvSpPr>
        <p:spPr bwMode="auto">
          <a:xfrm>
            <a:off x="8318232" y="6294993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" charset="0"/>
              </a:rPr>
              <a:t>2</a:t>
            </a:r>
            <a:r>
              <a:rPr lang="en-US" altLang="ru-RU" sz="1800" dirty="0" smtClean="0">
                <a:latin typeface="Arial" charset="0"/>
              </a:rPr>
              <a:t>6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строномия (cut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04664"/>
            <a:ext cx="8064896" cy="60486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b/b8/Berlin_-_Brandenburger_Tor_-_Mars.jpg/220px-Berlin_-_Brandenburger_Tor_-_Ma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1059" y="306388"/>
            <a:ext cx="3170635" cy="475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164013"/>
            <a:ext cx="373062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13" y="1211144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624931" y="260350"/>
            <a:ext cx="25003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 dirty="0">
                <a:latin typeface="Arial" charset="0"/>
              </a:rPr>
              <a:t>Марс</a:t>
            </a:r>
          </a:p>
        </p:txBody>
      </p:sp>
      <p:sp>
        <p:nvSpPr>
          <p:cNvPr id="22534" name="TextBox 1"/>
          <p:cNvSpPr txBox="1">
            <a:spLocks noChangeArrowheads="1"/>
          </p:cNvSpPr>
          <p:nvPr/>
        </p:nvSpPr>
        <p:spPr bwMode="auto">
          <a:xfrm>
            <a:off x="4341813" y="3699312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Arial" charset="0"/>
              </a:rPr>
              <a:t>27</a:t>
            </a:r>
            <a:endParaRPr lang="ru-RU" altLang="ru-RU" sz="1800" dirty="0">
              <a:latin typeface="Arial" charset="0"/>
            </a:endParaRPr>
          </a:p>
        </p:txBody>
      </p:sp>
      <p:sp>
        <p:nvSpPr>
          <p:cNvPr id="22535" name="TextBox 2"/>
          <p:cNvSpPr txBox="1">
            <a:spLocks noChangeArrowheads="1"/>
          </p:cNvSpPr>
          <p:nvPr/>
        </p:nvSpPr>
        <p:spPr bwMode="auto">
          <a:xfrm>
            <a:off x="4341813" y="6131878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Arial" charset="0"/>
              </a:rPr>
              <a:t>28</a:t>
            </a:r>
            <a:endParaRPr lang="ru-RU" altLang="ru-RU" sz="1800" dirty="0"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31059" y="5346700"/>
            <a:ext cx="3263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Статуя бога войны Марса (Бранденбургские ворота, Берлин)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08457" y="50623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арс-Тайна красной планеты. (обрезан.).avi">
            <a:hlinkClick r:id="" action="ppaction://media"/>
          </p:cNvPr>
          <p:cNvSpPr>
            <a:spLocks noRot="1" noChangeAspect="1"/>
          </p:cNvSpPr>
          <p:nvPr>
            <a:videoFile r:link="rId1"/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" name="Марс-Тайна красной планеты. (обрезан.).avi">
            <a:hlinkClick r:id="" action="ppaction://media"/>
          </p:cNvPr>
          <p:cNvSpPr>
            <a:spLocks noRot="1" noChangeAspect="1"/>
          </p:cNvSpPr>
          <p:nvPr>
            <a:videoFile r:link="rId2"/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" name="Марс-Тайна красной планеты. (обрезан.).avi">
            <a:hlinkClick r:id="" action="ppaction://media"/>
          </p:cNvPr>
          <p:cNvSpPr>
            <a:spLocks noRot="1" noChangeAspect="1"/>
          </p:cNvSpPr>
          <p:nvPr>
            <a:videoFile r:link="rId2"/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" name="Марс-Тайна красной планеты (cut)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296652"/>
            <a:ext cx="8352928" cy="626469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800" dirty="0" smtClean="0">
                <a:ea typeface="Arial Unicode MS" pitchFamily="34" charset="-128"/>
                <a:cs typeface="Arial Unicode MS" pitchFamily="34" charset="-128"/>
              </a:rPr>
              <a:t>Планеты земной группы</a:t>
            </a:r>
            <a:endParaRPr lang="ru-RU" altLang="ru-RU" sz="4800" dirty="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950" y="1268413"/>
          <a:ext cx="8928101" cy="4830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443"/>
                <a:gridCol w="1275443"/>
                <a:gridCol w="1275443"/>
                <a:gridCol w="1275443"/>
                <a:gridCol w="1275443"/>
                <a:gridCol w="1275443"/>
                <a:gridCol w="1275443"/>
              </a:tblGrid>
              <a:tr h="2160393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Планета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Номер орбиты от Солнца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Температура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Вода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Поверхность 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Кислород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Спутники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</a:tr>
              <a:tr h="654813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Меркурий 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+ 430 С</a:t>
                      </a:r>
                    </a:p>
                    <a:p>
                      <a:r>
                        <a:rPr lang="ru-RU" sz="1800" dirty="0" smtClean="0"/>
                        <a:t>- 170 С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Нет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Твердая</a:t>
                      </a:r>
                      <a:r>
                        <a:rPr lang="ru-RU" sz="1800" baseline="0" dirty="0" smtClean="0"/>
                        <a:t> 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Нет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Нет 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</a:tr>
              <a:tr h="671852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Венера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+467 С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Нет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smtClean="0"/>
                        <a:t>Твердая</a:t>
                      </a:r>
                      <a:r>
                        <a:rPr lang="ru-RU" sz="1800" baseline="0" smtClean="0"/>
                        <a:t> 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Нет 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Нет 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</a:tr>
              <a:tr h="671852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Земля 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+ 25 С</a:t>
                      </a:r>
                    </a:p>
                    <a:p>
                      <a:r>
                        <a:rPr lang="ru-RU" sz="1800" dirty="0" smtClean="0"/>
                        <a:t>-</a:t>
                      </a:r>
                      <a:r>
                        <a:rPr lang="ru-RU" sz="1800" baseline="0" dirty="0" smtClean="0"/>
                        <a:t> 15 С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Есть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smtClean="0"/>
                        <a:t>Твердая</a:t>
                      </a:r>
                      <a:r>
                        <a:rPr lang="ru-RU" sz="1800" baseline="0" smtClean="0"/>
                        <a:t> 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Есть 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</a:tr>
              <a:tr h="671852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Марс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+ 15 С</a:t>
                      </a:r>
                    </a:p>
                    <a:p>
                      <a:r>
                        <a:rPr lang="ru-RU" sz="1800" dirty="0" smtClean="0"/>
                        <a:t>- 100 С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Есть 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Твердая</a:t>
                      </a:r>
                      <a:r>
                        <a:rPr lang="ru-RU" sz="1800" baseline="0" dirty="0" smtClean="0"/>
                        <a:t> 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Очень мало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L="91431" marR="91431" marT="45722" marB="45722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09563" y="5516563"/>
            <a:ext cx="84248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charset="0"/>
              </a:rPr>
              <a:t>Правильный ответ</a:t>
            </a:r>
            <a:r>
              <a:rPr lang="ru-RU" altLang="ru-RU" dirty="0" smtClean="0">
                <a:latin typeface="Arial" charset="0"/>
              </a:rPr>
              <a:t>:</a:t>
            </a:r>
            <a:r>
              <a:rPr lang="en-US" altLang="ru-RU" dirty="0" smtClean="0">
                <a:latin typeface="Arial" charset="0"/>
              </a:rPr>
              <a:t> </a:t>
            </a:r>
            <a:r>
              <a:rPr lang="ru-RU" altLang="ru-RU" dirty="0" smtClean="0">
                <a:latin typeface="Arial" charset="0"/>
              </a:rPr>
              <a:t>Из-за </a:t>
            </a:r>
            <a:r>
              <a:rPr lang="ru-RU" altLang="ru-RU" dirty="0">
                <a:latin typeface="Arial" charset="0"/>
              </a:rPr>
              <a:t>наклона земной оси и вращения Земли вокруг солнца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09129" y="5369719"/>
            <a:ext cx="82089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charset="0"/>
              </a:rPr>
              <a:t>Почему на Земле происходит смена времен года?</a:t>
            </a:r>
          </a:p>
        </p:txBody>
      </p:sp>
      <p:sp>
        <p:nvSpPr>
          <p:cNvPr id="25605" name="TextBox 1"/>
          <p:cNvSpPr txBox="1">
            <a:spLocks noChangeArrowheads="1"/>
          </p:cNvSpPr>
          <p:nvPr/>
        </p:nvSpPr>
        <p:spPr bwMode="auto">
          <a:xfrm>
            <a:off x="7837835" y="4997728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Arial" charset="0"/>
              </a:rPr>
              <a:t>30</a:t>
            </a:r>
            <a:endParaRPr lang="ru-RU" altLang="ru-RU" sz="1800" dirty="0"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9385" y="356890"/>
            <a:ext cx="664845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okrmir.ru/upload/catalog/1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088" y="138747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Rectangle 3"/>
          <p:cNvSpPr>
            <a:spLocks noGrp="1"/>
          </p:cNvSpPr>
          <p:nvPr>
            <p:ph type="body" idx="1"/>
          </p:nvPr>
        </p:nvSpPr>
        <p:spPr>
          <a:xfrm>
            <a:off x="1043608" y="260648"/>
            <a:ext cx="7632848" cy="1181100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latin typeface="Arial" charset="0"/>
                <a:cs typeface="Arial" charset="0"/>
              </a:rPr>
              <a:t>На каком полюсе теплее: на Южном или на Северном?</a:t>
            </a:r>
          </a:p>
          <a:p>
            <a:pPr eaLnBrk="1" hangingPunct="1"/>
            <a:endParaRPr lang="ru-RU" altLang="ru-RU" dirty="0" smtClean="0"/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295531" y="5883503"/>
            <a:ext cx="6513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charset="0"/>
              </a:rPr>
              <a:t>Правильный ответ:</a:t>
            </a:r>
            <a:r>
              <a:rPr lang="en-US" altLang="ru-RU" dirty="0" smtClean="0">
                <a:latin typeface="Arial" charset="0"/>
              </a:rPr>
              <a:t> </a:t>
            </a:r>
            <a:r>
              <a:rPr lang="ru-RU" altLang="ru-RU" dirty="0" smtClean="0">
                <a:latin typeface="Arial" charset="0"/>
              </a:rPr>
              <a:t>На </a:t>
            </a:r>
            <a:r>
              <a:rPr lang="ru-RU" altLang="ru-RU" dirty="0">
                <a:latin typeface="Arial" charset="0"/>
              </a:rPr>
              <a:t>Северном</a:t>
            </a:r>
          </a:p>
        </p:txBody>
      </p:sp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7431088" y="5305425"/>
            <a:ext cx="463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Arial" charset="0"/>
              </a:rPr>
              <a:t>31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  <p:bldP spid="30722" grpId="1" build="p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encrypted-tbn2.gstatic.com/images?q=tbn:ANd9GcRaiAE-YQEBK9ihFePJOfwHXyon8b7HIlrZb69lDAI6xRpGjgfS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65" y="2276871"/>
            <a:ext cx="8515548" cy="401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Rectangle 3"/>
          <p:cNvSpPr>
            <a:spLocks noGrp="1"/>
          </p:cNvSpPr>
          <p:nvPr>
            <p:ph type="body" idx="1"/>
          </p:nvPr>
        </p:nvSpPr>
        <p:spPr>
          <a:xfrm>
            <a:off x="457200" y="692151"/>
            <a:ext cx="8507288" cy="1872754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latin typeface="Arial" charset="0"/>
                <a:cs typeface="Arial" charset="0"/>
              </a:rPr>
              <a:t>Является ли Венера «утренней» или «вечерней» звездой для всего земного шара?</a:t>
            </a:r>
          </a:p>
          <a:p>
            <a:pPr eaLnBrk="1" hangingPunct="1"/>
            <a:endParaRPr lang="ru-RU" altLang="ru-RU" dirty="0" smtClean="0"/>
          </a:p>
        </p:txBody>
      </p:sp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8311867" y="6360941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Arial" charset="0"/>
              </a:rPr>
              <a:t>32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/>
      <p:bldP spid="31746" grpI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892881" y="527704"/>
            <a:ext cx="5220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Arial" charset="0"/>
              </a:rPr>
              <a:t>Правильный ответ</a:t>
            </a:r>
            <a:r>
              <a:rPr lang="ru-RU" altLang="ru-RU" sz="2800" dirty="0" smtClean="0">
                <a:latin typeface="Arial" charset="0"/>
              </a:rPr>
              <a:t>:</a:t>
            </a:r>
            <a:r>
              <a:rPr lang="en-US" altLang="ru-RU" sz="2800" dirty="0" smtClean="0">
                <a:latin typeface="Arial" charset="0"/>
              </a:rPr>
              <a:t> </a:t>
            </a:r>
            <a:r>
              <a:rPr lang="ru-RU" altLang="ru-RU" sz="2800" dirty="0" smtClean="0">
                <a:latin typeface="Arial" charset="0"/>
              </a:rPr>
              <a:t>Да</a:t>
            </a:r>
            <a:endParaRPr lang="ru-RU" altLang="ru-RU" sz="2800" dirty="0">
              <a:latin typeface="Arial" charset="0"/>
            </a:endParaRPr>
          </a:p>
        </p:txBody>
      </p:sp>
      <p:pic>
        <p:nvPicPr>
          <p:cNvPr id="5" name="Picture 4" descr="july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2276872"/>
            <a:ext cx="4977341" cy="373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meteoweb.ru/astro/img/clnd/clnd059-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6558" y="2307754"/>
            <a:ext cx="3413049" cy="37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59722" y="601162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433742" y="600987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578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/>
          </p:cNvSpPr>
          <p:nvPr>
            <p:ph type="body" idx="1"/>
          </p:nvPr>
        </p:nvSpPr>
        <p:spPr>
          <a:xfrm>
            <a:off x="473075" y="538163"/>
            <a:ext cx="8229600" cy="1036637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Arial" charset="0"/>
                <a:cs typeface="Arial" charset="0"/>
              </a:rPr>
              <a:t>У какой планеты Солнечной системы больше всего спутников?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560450" y="495010"/>
            <a:ext cx="60549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charset="0"/>
              </a:rPr>
              <a:t>Правильный ответ</a:t>
            </a:r>
            <a:r>
              <a:rPr lang="ru-RU" altLang="ru-RU" dirty="0" smtClean="0">
                <a:latin typeface="Arial" charset="0"/>
              </a:rPr>
              <a:t>:</a:t>
            </a:r>
            <a:r>
              <a:rPr lang="en-US" altLang="ru-RU" dirty="0" smtClean="0">
                <a:latin typeface="Arial" charset="0"/>
              </a:rPr>
              <a:t> </a:t>
            </a:r>
            <a:r>
              <a:rPr lang="ru-RU" altLang="ru-RU" dirty="0" smtClean="0">
                <a:latin typeface="Arial" charset="0"/>
              </a:rPr>
              <a:t>У </a:t>
            </a:r>
            <a:r>
              <a:rPr lang="ru-RU" altLang="ru-RU" dirty="0">
                <a:latin typeface="Arial" charset="0"/>
              </a:rPr>
              <a:t>Юпитера</a:t>
            </a:r>
          </a:p>
        </p:txBody>
      </p:sp>
      <p:sp>
        <p:nvSpPr>
          <p:cNvPr id="28677" name="TextBox 2"/>
          <p:cNvSpPr txBox="1">
            <a:spLocks noChangeArrowheads="1"/>
          </p:cNvSpPr>
          <p:nvPr/>
        </p:nvSpPr>
        <p:spPr bwMode="auto">
          <a:xfrm>
            <a:off x="7624966" y="6076670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Arial" charset="0"/>
              </a:rPr>
              <a:t>35</a:t>
            </a:r>
            <a:endParaRPr lang="ru-RU" altLang="ru-RU" sz="1800" dirty="0"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0450" y="1563216"/>
            <a:ext cx="6053658" cy="488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build="p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/>
          </p:cNvSpPr>
          <p:nvPr>
            <p:ph type="body" idx="1"/>
          </p:nvPr>
        </p:nvSpPr>
        <p:spPr>
          <a:xfrm>
            <a:off x="539750" y="476250"/>
            <a:ext cx="8229600" cy="1181100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latin typeface="Arial" charset="0"/>
                <a:cs typeface="Arial" charset="0"/>
              </a:rPr>
              <a:t>Прохождение какой планеты по диску Солнца можно наблюдать с Земли?</a:t>
            </a:r>
          </a:p>
          <a:p>
            <a:pPr eaLnBrk="1" hangingPunct="1"/>
            <a:endParaRPr lang="ru-RU" altLang="ru-RU" dirty="0" smtClean="0"/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663758" y="569625"/>
            <a:ext cx="54248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charset="0"/>
              </a:rPr>
              <a:t>Правильный ответ</a:t>
            </a:r>
            <a:r>
              <a:rPr lang="ru-RU" altLang="ru-RU" dirty="0" smtClean="0">
                <a:latin typeface="Arial" charset="0"/>
              </a:rPr>
              <a:t>:</a:t>
            </a:r>
            <a:r>
              <a:rPr lang="en-US" altLang="ru-RU" dirty="0" smtClean="0">
                <a:latin typeface="Arial" charset="0"/>
              </a:rPr>
              <a:t> </a:t>
            </a:r>
            <a:r>
              <a:rPr lang="ru-RU" altLang="ru-RU" dirty="0" smtClean="0">
                <a:latin typeface="Arial" charset="0"/>
              </a:rPr>
              <a:t>Венеры</a:t>
            </a:r>
            <a:endParaRPr lang="ru-RU" altLang="ru-RU" dirty="0">
              <a:latin typeface="Arial" charset="0"/>
            </a:endParaRPr>
          </a:p>
        </p:txBody>
      </p:sp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7852742" y="594096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Arial" charset="0"/>
              </a:rPr>
              <a:t>36</a:t>
            </a:r>
            <a:endParaRPr lang="ru-RU" altLang="ru-RU" sz="1800" dirty="0">
              <a:latin typeface="Arial" charset="0"/>
            </a:endParaRPr>
          </a:p>
        </p:txBody>
      </p:sp>
      <p:pic>
        <p:nvPicPr>
          <p:cNvPr id="9218" name="Picture 2" descr="Фото: Сайт лаборатории рентгеновской астрономии Солн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628799"/>
            <a:ext cx="6953150" cy="463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build="p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Луна, Венера, Мар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609725"/>
            <a:ext cx="6005215" cy="46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" name="Rectangle 3"/>
          <p:cNvSpPr>
            <a:spLocks noGrp="1"/>
          </p:cNvSpPr>
          <p:nvPr>
            <p:ph type="body" idx="1"/>
          </p:nvPr>
        </p:nvSpPr>
        <p:spPr>
          <a:xfrm>
            <a:off x="468313" y="476250"/>
            <a:ext cx="8229600" cy="1181100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Arial" charset="0"/>
                <a:cs typeface="Arial" charset="0"/>
              </a:rPr>
              <a:t>Почему с Земли Марс никогда не наблюдается в виде серпа?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23851" y="315467"/>
            <a:ext cx="85686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charset="0"/>
              </a:rPr>
              <a:t>Правильный ответ</a:t>
            </a:r>
            <a:r>
              <a:rPr lang="ru-RU" altLang="ru-RU" dirty="0" smtClean="0">
                <a:latin typeface="Arial" charset="0"/>
              </a:rPr>
              <a:t>:</a:t>
            </a:r>
            <a:r>
              <a:rPr lang="en-US" altLang="ru-RU" dirty="0" smtClean="0">
                <a:latin typeface="Arial" charset="0"/>
              </a:rPr>
              <a:t> </a:t>
            </a:r>
            <a:r>
              <a:rPr lang="ru-RU" altLang="ru-RU" dirty="0" smtClean="0">
                <a:latin typeface="Arial" charset="0"/>
              </a:rPr>
              <a:t>Марс </a:t>
            </a:r>
            <a:r>
              <a:rPr lang="ru-RU" altLang="ru-RU" dirty="0">
                <a:latin typeface="Arial" charset="0"/>
              </a:rPr>
              <a:t>удален от Солнца больше, чем Земля</a:t>
            </a:r>
          </a:p>
        </p:txBody>
      </p:sp>
      <p:sp>
        <p:nvSpPr>
          <p:cNvPr id="30725" name="TextBox 2"/>
          <p:cNvSpPr txBox="1">
            <a:spLocks noChangeArrowheads="1"/>
          </p:cNvSpPr>
          <p:nvPr/>
        </p:nvSpPr>
        <p:spPr bwMode="auto">
          <a:xfrm>
            <a:off x="7376934" y="5917458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Arial" charset="0"/>
              </a:rPr>
              <a:t>37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build="p"/>
      <p:bldP spid="36866" grpId="1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C:\Users\Gena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533" y="-171400"/>
            <a:ext cx="9553061" cy="716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Прямоугольник 2"/>
          <p:cNvSpPr>
            <a:spLocks noChangeArrowheads="1"/>
          </p:cNvSpPr>
          <p:nvPr/>
        </p:nvSpPr>
        <p:spPr bwMode="auto">
          <a:xfrm>
            <a:off x="2000250" y="5429250"/>
            <a:ext cx="5072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charset="0"/>
              </a:rPr>
              <a:t>Солнечная система</a:t>
            </a:r>
          </a:p>
        </p:txBody>
      </p:sp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8772524" y="6381328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</a:rP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/>
          </p:cNvSpPr>
          <p:nvPr>
            <p:ph type="body" idx="1"/>
          </p:nvPr>
        </p:nvSpPr>
        <p:spPr>
          <a:xfrm>
            <a:off x="468313" y="476250"/>
            <a:ext cx="8229600" cy="1181100"/>
          </a:xfrm>
        </p:spPr>
        <p:txBody>
          <a:bodyPr/>
          <a:lstStyle/>
          <a:p>
            <a:pPr eaLnBrk="1" hangingPunct="1"/>
            <a:r>
              <a:rPr lang="ru-RU" altLang="ru-RU" sz="2800" dirty="0" smtClean="0"/>
              <a:t>Действует ли земное притяжение на планеты Солнечной системы?</a:t>
            </a:r>
          </a:p>
          <a:p>
            <a:pPr eaLnBrk="1" hangingPunct="1"/>
            <a:endParaRPr lang="ru-RU" altLang="ru-RU" dirty="0" smtClean="0"/>
          </a:p>
        </p:txBody>
      </p:sp>
      <p:pic>
        <p:nvPicPr>
          <p:cNvPr id="4" name="Picture 2" descr="H:\Документы\ВАЛЯ\внеклассная работа\cолнечная  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916113"/>
            <a:ext cx="7213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304051" y="804536"/>
            <a:ext cx="39294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Arial" charset="0"/>
              </a:rPr>
              <a:t>Правильный ответ</a:t>
            </a:r>
            <a:r>
              <a:rPr lang="ru-RU" altLang="ru-RU" sz="2800" dirty="0" smtClean="0">
                <a:latin typeface="Arial" charset="0"/>
              </a:rPr>
              <a:t>:</a:t>
            </a:r>
            <a:r>
              <a:rPr lang="en-US" altLang="ru-RU" sz="2800" dirty="0" smtClean="0">
                <a:latin typeface="Arial" charset="0"/>
              </a:rPr>
              <a:t> </a:t>
            </a:r>
            <a:r>
              <a:rPr lang="ru-RU" altLang="ru-RU" sz="2800" dirty="0" smtClean="0">
                <a:latin typeface="Arial" charset="0"/>
              </a:rPr>
              <a:t>Да</a:t>
            </a:r>
            <a:endParaRPr lang="ru-RU" altLang="ru-RU" sz="2800" dirty="0">
              <a:latin typeface="Arial" charset="0"/>
            </a:endParaRPr>
          </a:p>
        </p:txBody>
      </p:sp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7938819" y="6056313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Arial" charset="0"/>
              </a:rPr>
              <a:t>38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build="p"/>
      <p:bldP spid="34818" grpI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s2.goodfon.ru/image/14113-1920x12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064896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Rectangle 3"/>
          <p:cNvSpPr>
            <a:spLocks noGrp="1"/>
          </p:cNvSpPr>
          <p:nvPr>
            <p:ph type="body" idx="1"/>
          </p:nvPr>
        </p:nvSpPr>
        <p:spPr>
          <a:xfrm>
            <a:off x="395288" y="620713"/>
            <a:ext cx="8229600" cy="892175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Arial" charset="0"/>
                <a:cs typeface="Arial" charset="0"/>
              </a:rPr>
              <a:t>Какая планета ближе всего к Земле?</a:t>
            </a:r>
          </a:p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821246" y="554037"/>
            <a:ext cx="53574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charset="0"/>
              </a:rPr>
              <a:t>Правильный ответ</a:t>
            </a:r>
            <a:r>
              <a:rPr lang="ru-RU" altLang="ru-RU" dirty="0" smtClean="0">
                <a:latin typeface="Arial" charset="0"/>
              </a:rPr>
              <a:t>:</a:t>
            </a:r>
            <a:r>
              <a:rPr lang="en-US" altLang="ru-RU" dirty="0" smtClean="0">
                <a:latin typeface="Arial" charset="0"/>
              </a:rPr>
              <a:t> </a:t>
            </a:r>
            <a:r>
              <a:rPr lang="ru-RU" altLang="ru-RU" dirty="0" smtClean="0">
                <a:latin typeface="Arial" charset="0"/>
              </a:rPr>
              <a:t>Венера</a:t>
            </a:r>
            <a:endParaRPr lang="ru-RU" altLang="ru-RU" dirty="0">
              <a:latin typeface="Arial" charset="0"/>
            </a:endParaRPr>
          </a:p>
        </p:txBody>
      </p:sp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8532440" y="5858391"/>
            <a:ext cx="472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Arial" charset="0"/>
              </a:rPr>
              <a:t>39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build="p"/>
      <p:bldP spid="35842" grpId="1" build="p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/>
          </p:cNvSpPr>
          <p:nvPr>
            <p:ph type="body" idx="1"/>
          </p:nvPr>
        </p:nvSpPr>
        <p:spPr>
          <a:xfrm>
            <a:off x="539750" y="476250"/>
            <a:ext cx="8229600" cy="1800225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Arial" charset="0"/>
              </a:rPr>
              <a:t>Что общего у Меркурия, Венеры и Марса с Землёй? Почему их называют </a:t>
            </a:r>
            <a:r>
              <a:rPr lang="ru-RU" altLang="ru-RU" i="1" smtClean="0">
                <a:latin typeface="Arial" charset="0"/>
              </a:rPr>
              <a:t>планетами земной группы?</a:t>
            </a:r>
            <a:endParaRPr lang="ru-RU" altLang="ru-RU" smtClean="0">
              <a:latin typeface="Arial" charset="0"/>
            </a:endParaRPr>
          </a:p>
        </p:txBody>
      </p:sp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8551863" y="5463530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Arial" charset="0"/>
              </a:rPr>
              <a:t>40</a:t>
            </a:r>
            <a:endParaRPr lang="ru-RU" altLang="ru-RU" sz="1800" dirty="0">
              <a:latin typeface="Arial" charset="0"/>
            </a:endParaRPr>
          </a:p>
        </p:txBody>
      </p:sp>
      <p:pic>
        <p:nvPicPr>
          <p:cNvPr id="12290" name="Picture 2" descr="Солнечная система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2469789"/>
            <a:ext cx="8741668" cy="299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Правильный ответ</a:t>
            </a:r>
            <a:r>
              <a:rPr lang="en-US" altLang="ru-RU" dirty="0" smtClean="0"/>
              <a:t>:</a:t>
            </a:r>
            <a:endParaRPr lang="ru-RU" altLang="ru-RU" dirty="0" smtClean="0"/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4000" smtClean="0"/>
              <a:t>Планеты земной группы - это планеты сравнительно небольшие, главным образом состоящие из горных пород, ближе всего расположенные к Солнцу и имеющие мало спутников, или не имеющие вовсе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а Марсе будут яблони цвести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260648"/>
            <a:ext cx="849694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http://5klass.net/datas/prirodovedenie/Vselennaja-po-prirodovedeniju/0010-010-Planety-zemnoj-grup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94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Box 1"/>
          <p:cNvSpPr txBox="1">
            <a:spLocks noChangeArrowheads="1"/>
          </p:cNvSpPr>
          <p:nvPr/>
        </p:nvSpPr>
        <p:spPr bwMode="auto">
          <a:xfrm>
            <a:off x="8685213" y="6476752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Arial" charset="0"/>
              </a:rPr>
              <a:t>41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1074235" y="155574"/>
            <a:ext cx="72304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 dirty="0">
                <a:latin typeface="Arial" charset="0"/>
              </a:rPr>
              <a:t>Использованные сайты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920" y="994211"/>
            <a:ext cx="300595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1)    </a:t>
            </a:r>
            <a:r>
              <a:rPr lang="en-US" dirty="0" smtClean="0">
                <a:hlinkClick r:id="rId2"/>
              </a:rPr>
              <a:t>edinstvo.org</a:t>
            </a:r>
            <a:endParaRPr lang="ru-RU" dirty="0"/>
          </a:p>
          <a:p>
            <a:r>
              <a:rPr lang="en-US" dirty="0" smtClean="0"/>
              <a:t> 2)    </a:t>
            </a:r>
            <a:r>
              <a:rPr lang="en-US" dirty="0" smtClean="0">
                <a:hlinkClick r:id="rId3"/>
              </a:rPr>
              <a:t>ru.wikipedia.org</a:t>
            </a:r>
            <a:endParaRPr lang="en-US" dirty="0" smtClean="0"/>
          </a:p>
          <a:p>
            <a:r>
              <a:rPr lang="en-US" dirty="0" smtClean="0"/>
              <a:t> 3)    </a:t>
            </a:r>
            <a:r>
              <a:rPr lang="en-US" dirty="0" smtClean="0">
                <a:hlinkClick r:id="rId4"/>
              </a:rPr>
              <a:t>e-y.info</a:t>
            </a:r>
            <a:endParaRPr lang="en-US" dirty="0" smtClean="0"/>
          </a:p>
          <a:p>
            <a:r>
              <a:rPr lang="en-US" dirty="0" smtClean="0"/>
              <a:t> 4)    </a:t>
            </a:r>
            <a:r>
              <a:rPr lang="en-US" dirty="0" smtClean="0">
                <a:hlinkClick r:id="rId5"/>
              </a:rPr>
              <a:t>ru.wikipedia.org</a:t>
            </a:r>
            <a:endParaRPr lang="en-US" dirty="0" smtClean="0"/>
          </a:p>
          <a:p>
            <a:r>
              <a:rPr lang="en-US" dirty="0" smtClean="0"/>
              <a:t> 5 )   </a:t>
            </a:r>
            <a:r>
              <a:rPr lang="en-US" dirty="0" smtClean="0">
                <a:hlinkClick r:id="rId6"/>
              </a:rPr>
              <a:t>themoon.ucoz.ru</a:t>
            </a:r>
            <a:endParaRPr lang="en-US" dirty="0" smtClean="0"/>
          </a:p>
          <a:p>
            <a:r>
              <a:rPr lang="en-US" dirty="0" smtClean="0"/>
              <a:t> 6)    </a:t>
            </a:r>
            <a:r>
              <a:rPr lang="en-US" dirty="0" smtClean="0">
                <a:hlinkClick r:id="rId7"/>
              </a:rPr>
              <a:t>cratergale.blogpost.ru</a:t>
            </a:r>
            <a:endParaRPr lang="en-US" dirty="0" smtClean="0"/>
          </a:p>
          <a:p>
            <a:r>
              <a:rPr lang="en-US" dirty="0" smtClean="0"/>
              <a:t> 7)    </a:t>
            </a:r>
            <a:r>
              <a:rPr lang="en-US" dirty="0" smtClean="0">
                <a:hlinkClick r:id="rId8"/>
              </a:rPr>
              <a:t>es.wikipedia.org</a:t>
            </a:r>
            <a:endParaRPr lang="en-US" dirty="0" smtClean="0"/>
          </a:p>
          <a:p>
            <a:r>
              <a:rPr lang="en-US" dirty="0" smtClean="0"/>
              <a:t> 8)    </a:t>
            </a:r>
            <a:r>
              <a:rPr lang="en-US" dirty="0" smtClean="0">
                <a:hlinkClick r:id="rId9"/>
              </a:rPr>
              <a:t>infokart.ru</a:t>
            </a:r>
            <a:endParaRPr lang="en-US" dirty="0" smtClean="0"/>
          </a:p>
          <a:p>
            <a:r>
              <a:rPr lang="en-US" dirty="0" smtClean="0"/>
              <a:t> 9)    </a:t>
            </a:r>
            <a:r>
              <a:rPr lang="ru-RU" dirty="0" smtClean="0">
                <a:hlinkClick r:id="rId10"/>
              </a:rPr>
              <a:t>сезоны-</a:t>
            </a:r>
            <a:r>
              <a:rPr lang="ru-RU" dirty="0" err="1" smtClean="0">
                <a:hlinkClick r:id="rId10"/>
              </a:rPr>
              <a:t>года.рф</a:t>
            </a:r>
            <a:endParaRPr lang="en-US" dirty="0" smtClean="0"/>
          </a:p>
          <a:p>
            <a:r>
              <a:rPr lang="en-US" dirty="0" smtClean="0"/>
              <a:t>10)</a:t>
            </a:r>
            <a:r>
              <a:rPr lang="ru-RU" dirty="0" smtClean="0"/>
              <a:t>   </a:t>
            </a:r>
            <a:r>
              <a:rPr lang="en-US" dirty="0" smtClean="0">
                <a:hlinkClick r:id="rId11"/>
              </a:rPr>
              <a:t>kruzhalov.ru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5438" y="3701931"/>
            <a:ext cx="33265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11)   </a:t>
            </a:r>
            <a:r>
              <a:rPr lang="en-US" dirty="0" smtClean="0">
                <a:hlinkClick r:id="rId12"/>
              </a:rPr>
              <a:t>znaj.net</a:t>
            </a:r>
            <a:endParaRPr lang="en-US" dirty="0" smtClean="0"/>
          </a:p>
          <a:p>
            <a:r>
              <a:rPr lang="en-US" dirty="0" smtClean="0"/>
              <a:t>12)   </a:t>
            </a:r>
            <a:r>
              <a:rPr lang="en-US" dirty="0" smtClean="0">
                <a:hlinkClick r:id="rId13"/>
              </a:rPr>
              <a:t>livejournal.com</a:t>
            </a:r>
            <a:endParaRPr lang="en-US" dirty="0" smtClean="0"/>
          </a:p>
          <a:p>
            <a:r>
              <a:rPr lang="en-US" dirty="0" smtClean="0"/>
              <a:t>13)   </a:t>
            </a:r>
            <a:r>
              <a:rPr lang="en-US" dirty="0" smtClean="0">
                <a:hlinkClick r:id="rId14"/>
              </a:rPr>
              <a:t>geography7.com</a:t>
            </a:r>
            <a:endParaRPr lang="en-US" dirty="0" smtClean="0"/>
          </a:p>
          <a:p>
            <a:r>
              <a:rPr lang="en-US" dirty="0" smtClean="0"/>
              <a:t>14)   </a:t>
            </a:r>
            <a:r>
              <a:rPr lang="en-US" dirty="0" smtClean="0">
                <a:hlinkClick r:id="rId15"/>
              </a:rPr>
              <a:t>okrmir.ru</a:t>
            </a:r>
            <a:endParaRPr lang="en-US" dirty="0" smtClean="0"/>
          </a:p>
          <a:p>
            <a:r>
              <a:rPr lang="en-US" dirty="0" smtClean="0"/>
              <a:t>15)   </a:t>
            </a:r>
            <a:r>
              <a:rPr lang="en-US" dirty="0" smtClean="0">
                <a:hlinkClick r:id="rId16"/>
              </a:rPr>
              <a:t>ms.znate.ru</a:t>
            </a:r>
            <a:endParaRPr lang="en-US" dirty="0" smtClean="0"/>
          </a:p>
          <a:p>
            <a:r>
              <a:rPr lang="en-US" dirty="0" smtClean="0"/>
              <a:t>16)   </a:t>
            </a:r>
            <a:r>
              <a:rPr lang="en-US" dirty="0" smtClean="0">
                <a:hlinkClick r:id="rId17"/>
              </a:rPr>
              <a:t>zavasek.narod.ru</a:t>
            </a:r>
            <a:endParaRPr lang="en-US" dirty="0" smtClean="0"/>
          </a:p>
          <a:p>
            <a:pPr marL="342900" indent="-342900">
              <a:buAutoNum type="arabicParenR" startAt="17"/>
            </a:pPr>
            <a:r>
              <a:rPr lang="en-US" dirty="0" smtClean="0"/>
              <a:t>  </a:t>
            </a:r>
            <a:r>
              <a:rPr lang="en-US" dirty="0" smtClean="0">
                <a:hlinkClick r:id="rId18"/>
              </a:rPr>
              <a:t>ulenspiegel.od.ua</a:t>
            </a:r>
            <a:r>
              <a:rPr lang="en-US" dirty="0" smtClean="0"/>
              <a:t> </a:t>
            </a:r>
          </a:p>
          <a:p>
            <a:pPr marL="342900" indent="-342900">
              <a:buAutoNum type="arabicParenR" startAt="17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hlinkClick r:id="rId19"/>
              </a:rPr>
              <a:t>grimuar.info</a:t>
            </a:r>
            <a:endParaRPr lang="en-US" dirty="0" smtClean="0"/>
          </a:p>
          <a:p>
            <a:pPr marL="342900" indent="-342900">
              <a:buAutoNum type="arabicParenR" startAt="17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hlinkClick r:id="rId20"/>
              </a:rPr>
              <a:t>biguniverse.ru</a:t>
            </a:r>
            <a:endParaRPr lang="en-US" dirty="0" smtClean="0"/>
          </a:p>
          <a:p>
            <a:pPr marL="342900" indent="-342900">
              <a:buFontTx/>
              <a:buAutoNum type="arabicParenR" startAt="17"/>
            </a:pPr>
            <a:r>
              <a:rPr lang="en-US" dirty="0" smtClean="0"/>
              <a:t>  </a:t>
            </a:r>
            <a:r>
              <a:rPr lang="en-US" altLang="ru-RU" dirty="0">
                <a:hlinkClick r:id="rId21"/>
              </a:rPr>
              <a:t>ru.wikipedia.org</a:t>
            </a:r>
            <a:endParaRPr lang="ru-RU" altLang="ru-RU" dirty="0"/>
          </a:p>
          <a:p>
            <a:pPr marL="342900" indent="-342900">
              <a:buAutoNum type="arabicParenR" startAt="17"/>
            </a:pPr>
            <a:r>
              <a:rPr lang="en-US" dirty="0" smtClean="0"/>
              <a:t>  </a:t>
            </a:r>
            <a:r>
              <a:rPr lang="en-US" altLang="ru-RU" dirty="0">
                <a:hlinkClick r:id="rId22"/>
              </a:rPr>
              <a:t>voprosy-kak-i-pochemu.ru</a:t>
            </a:r>
            <a:endParaRPr lang="en-US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-468560" y="1268760"/>
            <a:ext cx="96125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95936" y="986571"/>
            <a:ext cx="489654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22)  </a:t>
            </a:r>
            <a:r>
              <a:rPr lang="en-US" altLang="ru-RU" dirty="0" smtClean="0">
                <a:hlinkClick r:id="rId23"/>
              </a:rPr>
              <a:t>solsys.ru</a:t>
            </a:r>
            <a:endParaRPr lang="en-US" dirty="0" smtClean="0"/>
          </a:p>
          <a:p>
            <a:r>
              <a:rPr lang="en-US" dirty="0" smtClean="0"/>
              <a:t>23)  </a:t>
            </a:r>
            <a:r>
              <a:rPr lang="en-US" altLang="ru-RU" dirty="0" smtClean="0">
                <a:hlinkClick r:id="rId24"/>
              </a:rPr>
              <a:t>galspace.spb.ru</a:t>
            </a:r>
            <a:endParaRPr lang="en-US" dirty="0" smtClean="0"/>
          </a:p>
          <a:p>
            <a:r>
              <a:rPr lang="en-US" dirty="0" smtClean="0"/>
              <a:t>24)  </a:t>
            </a:r>
            <a:r>
              <a:rPr lang="en-US" altLang="ru-RU" dirty="0" smtClean="0">
                <a:hlinkClick r:id="rId25"/>
              </a:rPr>
              <a:t>galspace.spb.ru</a:t>
            </a:r>
            <a:endParaRPr lang="en-US" dirty="0" smtClean="0"/>
          </a:p>
          <a:p>
            <a:r>
              <a:rPr lang="en-US" dirty="0" smtClean="0"/>
              <a:t>25)  </a:t>
            </a:r>
            <a:r>
              <a:rPr lang="en-US" dirty="0">
                <a:hlinkClick r:id="rId26"/>
              </a:rPr>
              <a:t>a</a:t>
            </a:r>
            <a:r>
              <a:rPr lang="en-US" altLang="ru-RU" dirty="0" smtClean="0">
                <a:hlinkClick r:id="rId26"/>
              </a:rPr>
              <a:t>stronomus.ru</a:t>
            </a:r>
            <a:endParaRPr lang="en-US" dirty="0" smtClean="0"/>
          </a:p>
          <a:p>
            <a:r>
              <a:rPr lang="en-US" dirty="0" smtClean="0"/>
              <a:t>26)  </a:t>
            </a:r>
            <a:r>
              <a:rPr lang="en-US" altLang="ru-RU" dirty="0" smtClean="0">
                <a:hlinkClick r:id="rId27"/>
              </a:rPr>
              <a:t>gect.ru</a:t>
            </a:r>
            <a:endParaRPr lang="en-US" dirty="0" smtClean="0"/>
          </a:p>
          <a:p>
            <a:r>
              <a:rPr lang="en-US" dirty="0" smtClean="0"/>
              <a:t>27)  </a:t>
            </a:r>
            <a:r>
              <a:rPr lang="en-US" altLang="ru-RU" dirty="0" smtClean="0">
                <a:hlinkClick r:id="rId28"/>
              </a:rPr>
              <a:t>positime.ru</a:t>
            </a:r>
            <a:endParaRPr lang="en-US" dirty="0" smtClean="0"/>
          </a:p>
          <a:p>
            <a:r>
              <a:rPr lang="en-US" dirty="0" smtClean="0"/>
              <a:t>28)  </a:t>
            </a:r>
            <a:r>
              <a:rPr lang="en-US" altLang="ru-RU" dirty="0" smtClean="0">
                <a:hlinkClick r:id="rId29"/>
              </a:rPr>
              <a:t>scienceblog.ru</a:t>
            </a:r>
            <a:endParaRPr lang="en-US" dirty="0" smtClean="0"/>
          </a:p>
          <a:p>
            <a:r>
              <a:rPr lang="en-US" dirty="0" smtClean="0"/>
              <a:t>29)  </a:t>
            </a:r>
            <a:r>
              <a:rPr lang="en-US" dirty="0" smtClean="0">
                <a:hlinkClick r:id="rId30"/>
              </a:rPr>
              <a:t>dic.academic.ru</a:t>
            </a:r>
            <a:endParaRPr lang="en-US" dirty="0" smtClean="0"/>
          </a:p>
          <a:p>
            <a:r>
              <a:rPr lang="en-US" dirty="0"/>
              <a:t>30) </a:t>
            </a:r>
            <a:r>
              <a:rPr lang="en-US" dirty="0" smtClean="0"/>
              <a:t> </a:t>
            </a:r>
            <a:r>
              <a:rPr lang="en-US" dirty="0" smtClean="0">
                <a:hlinkClick r:id="rId13"/>
              </a:rPr>
              <a:t>livejournal.com</a:t>
            </a:r>
            <a:endParaRPr lang="en-US" dirty="0" smtClean="0"/>
          </a:p>
          <a:p>
            <a:r>
              <a:rPr lang="en-US" dirty="0"/>
              <a:t>31</a:t>
            </a:r>
            <a:r>
              <a:rPr lang="en-US" dirty="0" smtClean="0"/>
              <a:t>)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en-US" dirty="0" smtClean="0">
                <a:hlinkClick r:id="rId31"/>
              </a:rPr>
              <a:t>okrmir.ru</a:t>
            </a:r>
            <a:endParaRPr lang="en-US" dirty="0" smtClean="0"/>
          </a:p>
          <a:p>
            <a:r>
              <a:rPr lang="en-US" dirty="0" smtClean="0"/>
              <a:t>32)</a:t>
            </a:r>
            <a:r>
              <a:rPr lang="ru-RU" dirty="0" smtClean="0"/>
              <a:t>  </a:t>
            </a:r>
            <a:r>
              <a:rPr lang="en-US" dirty="0" smtClean="0">
                <a:hlinkClick r:id="rId32"/>
              </a:rPr>
              <a:t>new-stroika-doma.ru</a:t>
            </a:r>
            <a:endParaRPr lang="en-US" dirty="0" smtClean="0"/>
          </a:p>
          <a:p>
            <a:r>
              <a:rPr lang="en-US" dirty="0" smtClean="0"/>
              <a:t>33)  </a:t>
            </a:r>
            <a:r>
              <a:rPr lang="en-US" dirty="0" smtClean="0">
                <a:hlinkClick r:id="rId33"/>
              </a:rPr>
              <a:t>realsky.ru</a:t>
            </a:r>
            <a:endParaRPr lang="en-US" dirty="0" smtClean="0"/>
          </a:p>
          <a:p>
            <a:r>
              <a:rPr lang="en-US" dirty="0" smtClean="0"/>
              <a:t>34)  </a:t>
            </a:r>
            <a:r>
              <a:rPr lang="en-US" dirty="0" smtClean="0">
                <a:hlinkClick r:id="rId34"/>
              </a:rPr>
              <a:t>meteoweb.ru</a:t>
            </a:r>
            <a:endParaRPr lang="en-US" dirty="0" smtClean="0"/>
          </a:p>
          <a:p>
            <a:r>
              <a:rPr lang="en-US" dirty="0" smtClean="0"/>
              <a:t>35)  </a:t>
            </a:r>
            <a:r>
              <a:rPr lang="en-US" dirty="0" smtClean="0">
                <a:hlinkClick r:id="rId35"/>
              </a:rPr>
              <a:t>baby-news.ru</a:t>
            </a:r>
            <a:endParaRPr lang="en-US" dirty="0" smtClean="0"/>
          </a:p>
          <a:p>
            <a:r>
              <a:rPr lang="en-US" dirty="0" smtClean="0"/>
              <a:t>36)  </a:t>
            </a:r>
            <a:r>
              <a:rPr lang="en-US" dirty="0" smtClean="0">
                <a:hlinkClick r:id="rId36"/>
              </a:rPr>
              <a:t>news.chita.ru</a:t>
            </a:r>
            <a:endParaRPr lang="en-US" dirty="0" smtClean="0"/>
          </a:p>
          <a:p>
            <a:pPr marL="342900" indent="-342900">
              <a:buAutoNum type="arabicParenR" startAt="37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hlinkClick r:id="rId37"/>
              </a:rPr>
              <a:t>realsky.ru </a:t>
            </a:r>
            <a:endParaRPr lang="en-US" dirty="0" smtClean="0"/>
          </a:p>
          <a:p>
            <a:pPr marL="342900" indent="-342900">
              <a:buAutoNum type="arabicParenR" startAt="37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hlinkClick r:id="rId38"/>
              </a:rPr>
              <a:t>great-galaxy.ru</a:t>
            </a:r>
            <a:endParaRPr lang="en-US" dirty="0" smtClean="0"/>
          </a:p>
          <a:p>
            <a:pPr marL="342900" indent="-342900">
              <a:buAutoNum type="arabicParenR" startAt="37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hlinkClick r:id="rId39"/>
              </a:rPr>
              <a:t>goodfon.ru</a:t>
            </a:r>
            <a:endParaRPr lang="en-US" dirty="0" smtClean="0"/>
          </a:p>
          <a:p>
            <a:pPr marL="342900" indent="-342900">
              <a:buAutoNum type="arabicParenR" startAt="37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hlinkClick r:id="rId38"/>
              </a:rPr>
              <a:t>great-galaxy.ru</a:t>
            </a:r>
            <a:endParaRPr lang="en-US" dirty="0" smtClean="0"/>
          </a:p>
          <a:p>
            <a:pPr marL="342900" indent="-342900">
              <a:buAutoNum type="arabicParenR" startAt="37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hlinkClick r:id="rId40"/>
              </a:rPr>
              <a:t>sites.google.com</a:t>
            </a:r>
            <a:endParaRPr lang="en-US" dirty="0" smtClean="0"/>
          </a:p>
          <a:p>
            <a:pPr marL="342900" indent="-342900">
              <a:buAutoNum type="arabicParenR" startAt="37"/>
            </a:pP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:\Users\Gena\Desktop\1268602113_sunsyst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8728075" y="6418263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\Valentina\Desktop\m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2267" y="343479"/>
            <a:ext cx="4159125" cy="428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Документы\ВАЛЯ\внеклассная работа\Земля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950" y="334541"/>
            <a:ext cx="4280671" cy="4280671"/>
          </a:xfr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145386" y="5373216"/>
            <a:ext cx="3747094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Луна  - спутник Земли</a:t>
            </a:r>
          </a:p>
        </p:txBody>
      </p:sp>
      <p:sp>
        <p:nvSpPr>
          <p:cNvPr id="6150" name="TextBox 2"/>
          <p:cNvSpPr txBox="1">
            <a:spLocks noChangeArrowheads="1"/>
          </p:cNvSpPr>
          <p:nvPr/>
        </p:nvSpPr>
        <p:spPr bwMode="auto">
          <a:xfrm>
            <a:off x="4129883" y="4623596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</a:rPr>
              <a:t>4</a:t>
            </a:r>
          </a:p>
        </p:txBody>
      </p:sp>
      <p:sp>
        <p:nvSpPr>
          <p:cNvPr id="6151" name="TextBox 3"/>
          <p:cNvSpPr txBox="1">
            <a:spLocks noChangeArrowheads="1"/>
          </p:cNvSpPr>
          <p:nvPr/>
        </p:nvSpPr>
        <p:spPr bwMode="auto">
          <a:xfrm>
            <a:off x="8382021" y="4664619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6266" y="5327397"/>
            <a:ext cx="3806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Планета Земля</a:t>
            </a:r>
            <a:endParaRPr lang="ru-RU" sz="3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\Valentina\Desktop\Orbits_of_Phobos_and_Deimo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8420" y="1140296"/>
            <a:ext cx="3351789" cy="251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843" y="1050468"/>
            <a:ext cx="3120765" cy="496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5" y="187210"/>
            <a:ext cx="5088205" cy="796925"/>
          </a:xfrm>
        </p:spPr>
        <p:txBody>
          <a:bodyPr/>
          <a:lstStyle/>
          <a:p>
            <a:pPr eaLnBrk="1" hangingPunct="1"/>
            <a:r>
              <a:rPr lang="ru-RU" altLang="ru-RU" sz="4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Спутники Марса</a:t>
            </a:r>
          </a:p>
        </p:txBody>
      </p:sp>
      <p:sp>
        <p:nvSpPr>
          <p:cNvPr id="7173" name="TextBox 2"/>
          <p:cNvSpPr txBox="1">
            <a:spLocks noChangeArrowheads="1"/>
          </p:cNvSpPr>
          <p:nvPr/>
        </p:nvSpPr>
        <p:spPr bwMode="auto">
          <a:xfrm>
            <a:off x="3523681" y="5642596"/>
            <a:ext cx="31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</a:rPr>
              <a:t>6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80844" y="3926618"/>
            <a:ext cx="18028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Фобос (сверху) и </a:t>
            </a:r>
            <a:r>
              <a:rPr lang="ru-RU" dirty="0" err="1"/>
              <a:t>Деймос</a:t>
            </a:r>
            <a:r>
              <a:rPr lang="ru-RU" dirty="0"/>
              <a:t> (снизу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16285" y="328134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Документы\ВАЛЯ\внеклассная работа\Солнце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236" y="260351"/>
            <a:ext cx="5544913" cy="554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42875" y="2214563"/>
            <a:ext cx="31323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 dirty="0">
                <a:latin typeface="Arial" charset="0"/>
              </a:rPr>
              <a:t>Наша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 dirty="0">
                <a:latin typeface="Arial" charset="0"/>
              </a:rPr>
              <a:t> Галактика</a:t>
            </a: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8507243" y="580526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latin typeface="Arial" charset="0"/>
              </a:rPr>
              <a:t>8</a:t>
            </a:r>
            <a:endParaRPr lang="ru-RU" altLang="ru-RU" sz="1800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72419" y="260648"/>
            <a:ext cx="6356302" cy="1368153"/>
          </a:xfrm>
        </p:spPr>
        <p:txBody>
          <a:bodyPr/>
          <a:lstStyle/>
          <a:p>
            <a:pPr eaLnBrk="1" hangingPunct="1"/>
            <a:r>
              <a:rPr lang="ru-RU" altLang="ru-RU" sz="4800" dirty="0" smtClean="0">
                <a:latin typeface="Arial" charset="0"/>
                <a:ea typeface="Arial Unicode MS" pitchFamily="34" charset="-128"/>
                <a:cs typeface="Arial" charset="0"/>
              </a:rPr>
              <a:t>Планеты земной группы</a:t>
            </a:r>
          </a:p>
        </p:txBody>
      </p:sp>
      <p:sp>
        <p:nvSpPr>
          <p:cNvPr id="9220" name="TextBox 2"/>
          <p:cNvSpPr txBox="1">
            <a:spLocks noChangeArrowheads="1"/>
          </p:cNvSpPr>
          <p:nvPr/>
        </p:nvSpPr>
        <p:spPr bwMode="auto">
          <a:xfrm>
            <a:off x="8443565" y="5733514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aseline="-25000" dirty="0">
                <a:latin typeface="Arial" charset="0"/>
              </a:rPr>
              <a:t>9</a:t>
            </a:r>
            <a:endParaRPr lang="ru-RU" altLang="ru-RU" sz="2400" baseline="-25000" dirty="0">
              <a:latin typeface="Arial" charset="0"/>
            </a:endParaRPr>
          </a:p>
        </p:txBody>
      </p:sp>
      <p:pic>
        <p:nvPicPr>
          <p:cNvPr id="2052" name="Picture 4" descr="Меркур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18097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ене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841" y="2390800"/>
            <a:ext cx="18097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Земл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627463"/>
            <a:ext cx="18097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Мар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3815" y="4540001"/>
            <a:ext cx="18097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97789" y="4078336"/>
            <a:ext cx="1245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prstClr val="white"/>
                </a:solidFill>
              </a:rPr>
              <a:t>Венера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84405" y="5302001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prstClr val="white"/>
                </a:solidFill>
              </a:rPr>
              <a:t>Земля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67920" y="6232350"/>
            <a:ext cx="941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prstClr val="white"/>
                </a:solidFill>
              </a:rPr>
              <a:t>Марс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7041" y="3396630"/>
            <a:ext cx="1590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prstClr val="white"/>
                </a:solidFill>
              </a:rPr>
              <a:t>Меркурий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Смена дня и ночи в течении суток. День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330" y="1196752"/>
            <a:ext cx="3467422" cy="49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Смена дня и ночи в течении суток. Ночь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9255" y="1206391"/>
            <a:ext cx="3659889" cy="49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41054" y="375394"/>
            <a:ext cx="5699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/>
              <a:t>Смена дня и ночи</a:t>
            </a:r>
            <a:endParaRPr lang="ru-RU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8187998" y="611165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498</Words>
  <Application>Microsoft Office PowerPoint</Application>
  <PresentationFormat>Экран (4:3)</PresentationFormat>
  <Paragraphs>170</Paragraphs>
  <Slides>36</Slides>
  <Notes>19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Планеты земной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Спутники Марса</vt:lpstr>
      <vt:lpstr>Презентация PowerPoint</vt:lpstr>
      <vt:lpstr>Планеты земной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Меркурий</vt:lpstr>
      <vt:lpstr>Презентация PowerPoint</vt:lpstr>
      <vt:lpstr>Презентация PowerPoint</vt:lpstr>
      <vt:lpstr>Презентация PowerPoint</vt:lpstr>
      <vt:lpstr>Венера</vt:lpstr>
      <vt:lpstr>Презентация PowerPoint</vt:lpstr>
      <vt:lpstr>Поверхность Венеры</vt:lpstr>
      <vt:lpstr>Презентация PowerPoint</vt:lpstr>
      <vt:lpstr>Презентация PowerPoint</vt:lpstr>
      <vt:lpstr>Планеты земной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Правильный ответ: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2014-11-30T18:03:34Z</dcterms:created>
  <dcterms:modified xsi:type="dcterms:W3CDTF">2014-12-27T04:49:58Z</dcterms:modified>
</cp:coreProperties>
</file>