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314" r:id="rId4"/>
    <p:sldId id="316" r:id="rId5"/>
    <p:sldId id="310" r:id="rId6"/>
    <p:sldId id="260" r:id="rId7"/>
    <p:sldId id="293" r:id="rId8"/>
    <p:sldId id="300" r:id="rId9"/>
    <p:sldId id="298" r:id="rId10"/>
    <p:sldId id="297" r:id="rId11"/>
    <p:sldId id="295" r:id="rId12"/>
    <p:sldId id="294" r:id="rId13"/>
    <p:sldId id="301" r:id="rId14"/>
    <p:sldId id="29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91" r:id="rId23"/>
    <p:sldId id="315" r:id="rId24"/>
    <p:sldId id="287" r:id="rId25"/>
    <p:sldId id="288" r:id="rId26"/>
    <p:sldId id="289" r:id="rId27"/>
    <p:sldId id="317" r:id="rId28"/>
    <p:sldId id="312" r:id="rId29"/>
    <p:sldId id="3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5" d="100"/>
          <a:sy n="65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4F8C-86AC-4D90-96E4-FE21388601A3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E781-A066-4D44-B001-B5DF3C66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E781-A066-4D44-B001-B5DF3C66E0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9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8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2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1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9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24FB-B63C-4761-A341-3D7A79395484}" type="datetimeFigureOut">
              <a:rPr lang="ru-RU" smtClean="0"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ABF7-6138-4D24-BAFB-C422CB083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19.xml"/><Relationship Id="rId2" Type="http://schemas.openxmlformats.org/officeDocument/2006/relationships/image" Target="../media/image8.jp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slide" Target="slide18.xml"/><Relationship Id="rId4" Type="http://schemas.openxmlformats.org/officeDocument/2006/relationships/slide" Target="slide15.xml"/><Relationship Id="rId9" Type="http://schemas.openxmlformats.org/officeDocument/2006/relationships/image" Target="../media/image12.png"/><Relationship Id="rId1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11.xml"/><Relationship Id="rId2" Type="http://schemas.openxmlformats.org/officeDocument/2006/relationships/image" Target="../media/image8.jpg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image" Target="../media/image12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76611" y="6072436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1001" y="2561128"/>
            <a:ext cx="8240162" cy="10156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6000" b="1" dirty="0">
              <a:ln w="762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6952" y="2092232"/>
            <a:ext cx="533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n w="1905"/>
                <a:latin typeface="Times New Roman" pitchFamily="18" charset="0"/>
                <a:cs typeface="Times New Roman" pitchFamily="18" charset="0"/>
              </a:rPr>
              <a:t>ЭЛЕКТРОННЫЕ МЕТОДИЧЕСКИЕ МАТЕРИАЛЫ</a:t>
            </a:r>
            <a:endParaRPr lang="ru-RU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5296" y="4358996"/>
            <a:ext cx="25566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И.С. Николаева</a:t>
            </a:r>
            <a:endParaRPr lang="ru-RU" sz="2800" b="1" dirty="0">
              <a:ln w="7620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5473" y="5701898"/>
            <a:ext cx="281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611" y="28999"/>
            <a:ext cx="87118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755" algn="ctr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Санкт-Петербургское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государственное бюджетное профессиональное образовательное учреждение «Автомеханический лицей»</a:t>
            </a:r>
            <a:endParaRPr lang="ru-RU" sz="2800" dirty="0">
              <a:ea typeface="Calibri"/>
              <a:cs typeface="Times New Roman"/>
            </a:endParaRPr>
          </a:p>
          <a:p>
            <a:pPr indent="71755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02710" y="2745793"/>
            <a:ext cx="66967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b="1" dirty="0" smtClean="0">
                <a:ln w="76200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ЭКОЛОГИЧЕСКИЙ ТУРНИР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963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5.  Почему крупные птицы во время дальних перелетов летят каким-либо строем (клином, косяком), а мелкие — неоформленной стаей?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9" y="1268760"/>
            <a:ext cx="854392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240219" y="5949280"/>
            <a:ext cx="731381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703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6. </a:t>
            </a:r>
            <a:r>
              <a:rPr lang="ru-RU" sz="2800" dirty="0" smtClean="0"/>
              <a:t>Как </a:t>
            </a:r>
            <a:r>
              <a:rPr lang="ru-RU" sz="2800" dirty="0"/>
              <a:t>удаётся сове летать бесшумно?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2213"/>
            <a:ext cx="8424936" cy="618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34101" y="5949280"/>
            <a:ext cx="853545" cy="7202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98" y="13521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7. Каким образом пиявки присасываются к своей добыче?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3" b="5897"/>
          <a:stretch/>
        </p:blipFill>
        <p:spPr>
          <a:xfrm>
            <a:off x="590751" y="977593"/>
            <a:ext cx="7948583" cy="573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90007" y="5878902"/>
            <a:ext cx="801487" cy="8316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17522" y="4724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58" y="615644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2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биология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10" name="Шестиугольник 9">
            <a:hlinkClick r:id="" action="ppaction://hlinkshowjump?jump=lastslide"/>
          </p:cNvPr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6" action="ppaction://hlinksldjump" highlightClick="1"/>
          </p:cNvPr>
          <p:cNvSpPr/>
          <p:nvPr/>
        </p:nvSpPr>
        <p:spPr>
          <a:xfrm>
            <a:off x="73200" y="5921887"/>
            <a:ext cx="684111" cy="7587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4"/>
            <a:ext cx="9144000" cy="682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8839" y="35954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1.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3358" y="5982237"/>
            <a:ext cx="827584" cy="8597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18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2. Осушаем мы болото – гибнет </a:t>
            </a:r>
            <a:r>
              <a:rPr lang="ru-RU" sz="2400" dirty="0" smtClean="0"/>
              <a:t>лес. Почему</a:t>
            </a:r>
            <a:r>
              <a:rPr lang="ru-RU" sz="2400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3"/>
          <a:stretch/>
        </p:blipFill>
        <p:spPr>
          <a:xfrm>
            <a:off x="251520" y="536144"/>
            <a:ext cx="8748464" cy="61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251520" y="5953522"/>
            <a:ext cx="737232" cy="77174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518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3. Как защитить от засорения консервными банками южные края, где нет морозов?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"/>
          <a:stretch/>
        </p:blipFill>
        <p:spPr>
          <a:xfrm>
            <a:off x="179512" y="1004517"/>
            <a:ext cx="8784975" cy="577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62360" y="6015090"/>
            <a:ext cx="809240" cy="7630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8860" y="254091"/>
            <a:ext cx="2997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4.</a:t>
            </a:r>
          </a:p>
          <a:p>
            <a:r>
              <a:rPr lang="ru-RU" sz="2800" dirty="0" smtClean="0"/>
              <a:t>Сила Земли. </a:t>
            </a:r>
            <a:r>
              <a:rPr lang="ru-RU" sz="2800" dirty="0"/>
              <a:t>Какие уроки может извлечь житель современной цивилизации </a:t>
            </a:r>
            <a:r>
              <a:rPr lang="ru-RU" sz="2800" dirty="0" smtClean="0"/>
              <a:t>о Земле </a:t>
            </a:r>
            <a:r>
              <a:rPr lang="ru-RU" sz="2800" dirty="0"/>
              <a:t>из мифа древних?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" y="404664"/>
            <a:ext cx="6296313" cy="598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53156" y="5864954"/>
            <a:ext cx="890452" cy="80440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" y="188641"/>
            <a:ext cx="8952037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4459" y="37688"/>
            <a:ext cx="8736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</a:t>
            </a:r>
            <a:r>
              <a:rPr lang="ru-RU" sz="2400" dirty="0" smtClean="0"/>
              <a:t>5. </a:t>
            </a:r>
            <a:r>
              <a:rPr lang="ru-RU" sz="2400" dirty="0"/>
              <a:t>«СОЛНЦЕ СВОИМ ЛУЧИСТЫМ СВЕТОМ ДАЕТ ЖИЗНЬ». </a:t>
            </a:r>
            <a:r>
              <a:rPr lang="ru-RU" sz="2400" dirty="0" smtClean="0"/>
              <a:t>Объясните</a:t>
            </a:r>
            <a:r>
              <a:rPr lang="ru-RU" sz="2400" dirty="0"/>
              <a:t>, как вы понимаете зависимость жизни от солнечного света?</a:t>
            </a:r>
          </a:p>
          <a:p>
            <a:endParaRPr lang="ru-RU" sz="2400" dirty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85531" y="5949280"/>
            <a:ext cx="79208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19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6.</a:t>
            </a:r>
          </a:p>
          <a:p>
            <a:r>
              <a:rPr lang="ru-RU" sz="2400" dirty="0" smtClean="0"/>
              <a:t>Почему поют птицы? Назовите правила </a:t>
            </a:r>
            <a:r>
              <a:rPr lang="ru-RU" sz="2400" dirty="0"/>
              <a:t>поведения в природе.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7025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323528" y="5904656"/>
            <a:ext cx="79208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4233" y="3212976"/>
            <a:ext cx="4302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«Человек родился  быть господином, повелителем, царем природы,  но мудрость, с которой </a:t>
            </a:r>
            <a:r>
              <a:rPr lang="ru-RU" sz="2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он должен править,  не дана ему от рождения:  она приобретается учением»</a:t>
            </a:r>
          </a:p>
          <a:p>
            <a:pPr algn="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Н. И. Лобачевский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14135"/>
          <a:stretch/>
        </p:blipFill>
        <p:spPr>
          <a:xfrm>
            <a:off x="0" y="0"/>
            <a:ext cx="9144000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3940"/>
          <a:stretch/>
        </p:blipFill>
        <p:spPr>
          <a:xfrm>
            <a:off x="0" y="3243788"/>
            <a:ext cx="4734232" cy="3153103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76611" y="6007249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87" y="47178"/>
            <a:ext cx="854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</a:t>
            </a:r>
            <a:r>
              <a:rPr lang="ru-RU" sz="2400" dirty="0" smtClean="0"/>
              <a:t>7. Стоит ли повсеместно уничтожать всех комаров? 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b="2462"/>
          <a:stretch/>
        </p:blipFill>
        <p:spPr>
          <a:xfrm>
            <a:off x="161316" y="548679"/>
            <a:ext cx="8784976" cy="616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8" b="799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2051720" y="548680"/>
            <a:ext cx="3190875" cy="2105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87" y="3068960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65" y="693508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06" y="2043288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" y="2654312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57" b="62923" l="37489" r="64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1" t="5361" r="31839" b="30682"/>
          <a:stretch/>
        </p:blipFill>
        <p:spPr>
          <a:xfrm>
            <a:off x="6444208" y="3501467"/>
            <a:ext cx="2272319" cy="319826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5" y="1575886"/>
            <a:ext cx="31877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06" y="3886260"/>
            <a:ext cx="2273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зад 5">
            <a:hlinkClick r:id="rId9" action="ppaction://hlinksldjump" highlightClick="1"/>
          </p:cNvPr>
          <p:cNvSpPr/>
          <p:nvPr/>
        </p:nvSpPr>
        <p:spPr>
          <a:xfrm>
            <a:off x="287524" y="6008752"/>
            <a:ext cx="792088" cy="6909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17522" y="4724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57" y="116632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3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математика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0402" y="6096818"/>
            <a:ext cx="684111" cy="756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87858"/>
            <a:ext cx="6014450" cy="424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17522" y="116632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58" y="615644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Раунд 4.</a:t>
            </a:r>
          </a:p>
          <a:p>
            <a:pPr lvl="0" algn="ctr"/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Экология и литература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0402" y="6096818"/>
            <a:ext cx="684111" cy="756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859" y="245403"/>
            <a:ext cx="8737115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5.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081"/>
            <a:ext cx="9163464" cy="452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0" y="5820303"/>
            <a:ext cx="727745" cy="8537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82" y="0"/>
            <a:ext cx="8964488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6.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Блиц-турнир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1288"/>
            <a:ext cx="72008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94315"/>
            <a:ext cx="3537919" cy="353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0" y="3090377"/>
            <a:ext cx="2010004" cy="354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8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72616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85472"/>
            <a:ext cx="8873466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7.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Биомузыка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523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2" y="3140311"/>
            <a:ext cx="3532995" cy="353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15616" y="3142903"/>
            <a:ext cx="3198693" cy="356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2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53563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928992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8.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Экологические термины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1" y="3477631"/>
            <a:ext cx="9174334" cy="338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251520" y="602523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10683" y="5992269"/>
            <a:ext cx="79208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4" y="116632"/>
            <a:ext cx="88582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4750990"/>
            <a:ext cx="5379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Берегите эти земли, эти воды,</a:t>
            </a:r>
          </a:p>
          <a:p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Даже малую былиночку любя.</a:t>
            </a:r>
          </a:p>
          <a:p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Берегите всех зверей внутри природы,</a:t>
            </a:r>
          </a:p>
          <a:p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Убивайте лишь зверей внутри себя! </a:t>
            </a:r>
          </a:p>
          <a:p>
            <a:pPr algn="r"/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Е. Евтушенко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50583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69104" y="4581128"/>
            <a:ext cx="54748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10683" y="5992269"/>
            <a:ext cx="79208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76611" y="6007249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313113"/>
            <a:ext cx="7921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44408" y="321297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" y="692696"/>
            <a:ext cx="486568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img-fotki.yandex.ru/get/4910/vestiregion.107/0_67633_bb1e66ef_XL"/>
          <p:cNvPicPr>
            <a:picLocks noChangeAspect="1" noChangeArrowheads="1"/>
          </p:cNvPicPr>
          <p:nvPr/>
        </p:nvPicPr>
        <p:blipFill>
          <a:blip r:embed="rId4" cstate="print"/>
          <a:srcRect b="46"/>
          <a:stretch>
            <a:fillRect/>
          </a:stretch>
        </p:blipFill>
        <p:spPr bwMode="auto">
          <a:xfrm>
            <a:off x="4824302" y="3722377"/>
            <a:ext cx="4291098" cy="293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1283" y="692696"/>
            <a:ext cx="4105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 многие миллионы лет все виды растений и животных приспособились друг к другу и в природе установилось природное равновесие. Если это равновесие нарушается, то может произойти  </a:t>
            </a:r>
            <a:r>
              <a:rPr lang="ru-RU" sz="2400" b="1" dirty="0"/>
              <a:t>экологическая катастрофа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439" y="410317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Экологическая катастрофа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— необратимое изменение природных комплексов, связанное с массовой гибелью живых организмов.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" y="-250620"/>
            <a:ext cx="8901113" cy="137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79512" y="6060810"/>
            <a:ext cx="64807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8" r="24280"/>
          <a:stretch/>
        </p:blipFill>
        <p:spPr>
          <a:xfrm>
            <a:off x="-949218" y="0"/>
            <a:ext cx="101166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3" y="210723"/>
            <a:ext cx="8640960" cy="25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Раунд 1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физика</a:t>
            </a:r>
            <a:endParaRPr lang="ru-RU" dirty="0"/>
          </a:p>
          <a:p>
            <a:endParaRPr lang="ru-RU" dirty="0"/>
          </a:p>
        </p:txBody>
      </p:sp>
      <p:sp>
        <p:nvSpPr>
          <p:cNvPr id="10" name="Шестиугольник 9">
            <a:hlinkClick r:id="" action="ppaction://hlinkshowjump?jump=nextslide"/>
          </p:cNvPr>
          <p:cNvSpPr/>
          <p:nvPr/>
        </p:nvSpPr>
        <p:spPr>
          <a:xfrm>
            <a:off x="755576" y="3284984"/>
            <a:ext cx="1224136" cy="10801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1546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21" y="322730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86" y="433711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8873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1" y="5157192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3314955"/>
            <a:ext cx="57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</a:t>
            </a:r>
            <a:endParaRPr lang="ru-RU" sz="6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40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99" y="498204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76" y="4161655"/>
            <a:ext cx="1304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7" y="4194584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09" y="3026531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4" y="4993096"/>
            <a:ext cx="12985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rId16" action="ppaction://hlinksldjump" highlightClick="1"/>
          </p:cNvPr>
          <p:cNvSpPr/>
          <p:nvPr/>
        </p:nvSpPr>
        <p:spPr>
          <a:xfrm>
            <a:off x="0" y="6141910"/>
            <a:ext cx="900100" cy="6968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4"/>
            <a:ext cx="6093794" cy="65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84168" y="1099520"/>
            <a:ext cx="30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1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Для чего в сильную жару слон расправляет уши против ветра?</a:t>
            </a:r>
          </a:p>
          <a:p>
            <a:endParaRPr lang="ru-RU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40352" y="5877272"/>
            <a:ext cx="846348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88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Задача 2. Кому легче и кому труднее передвигаться по </a:t>
            </a:r>
            <a:r>
              <a:rPr lang="ru-RU" sz="2400" dirty="0" smtClean="0"/>
              <a:t>заболочен-</a:t>
            </a:r>
          </a:p>
          <a:p>
            <a:r>
              <a:rPr lang="ru-RU" sz="2400" dirty="0" smtClean="0"/>
              <a:t>ной почве— </a:t>
            </a:r>
            <a:r>
              <a:rPr lang="ru-RU" sz="2400" dirty="0"/>
              <a:t>лошади или корове? Почему?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" y="1340768"/>
            <a:ext cx="435825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632" r="10990" b="-632"/>
          <a:stretch/>
        </p:blipFill>
        <p:spPr>
          <a:xfrm>
            <a:off x="4348670" y="1340768"/>
            <a:ext cx="4764883" cy="522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755576" y="5949280"/>
            <a:ext cx="825969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" y="392507"/>
            <a:ext cx="8784976" cy="646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1235" y="411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Задача 3. Природа снабдила полярных медведей белым мехом. Как </a:t>
            </a:r>
            <a:r>
              <a:rPr lang="ru-RU" sz="2800" dirty="0" smtClean="0"/>
              <a:t>устроена «шуба» </a:t>
            </a:r>
            <a:r>
              <a:rPr lang="ru-RU" sz="2800" dirty="0"/>
              <a:t>медведя? </a:t>
            </a:r>
          </a:p>
        </p:txBody>
      </p:sp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668760" y="5877272"/>
            <a:ext cx="86409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6064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4. Почему при падении кошка чаще всего приземляется на лапы? </a:t>
            </a:r>
            <a:r>
              <a:rPr lang="ru-RU" sz="2400" dirty="0" smtClean="0"/>
              <a:t>Как </a:t>
            </a:r>
            <a:r>
              <a:rPr lang="ru-RU" sz="2400" dirty="0"/>
              <a:t>объяснить этот факт?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518635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/>
          <a:stretch/>
        </p:blipFill>
        <p:spPr>
          <a:xfrm>
            <a:off x="3130855" y="1700808"/>
            <a:ext cx="5546583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8" y="116632"/>
            <a:ext cx="2222145" cy="669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Управляющая кнопка: назад 1">
            <a:hlinkClick r:id="rId4" action="ppaction://hlinksldjump" highlightClick="1"/>
          </p:cNvPr>
          <p:cNvSpPr/>
          <p:nvPr/>
        </p:nvSpPr>
        <p:spPr>
          <a:xfrm>
            <a:off x="306376" y="5805264"/>
            <a:ext cx="809240" cy="8679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370</Words>
  <Application>Microsoft Office PowerPoint</Application>
  <PresentationFormat>Экран (4:3)</PresentationFormat>
  <Paragraphs>55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биолог</dc:creator>
  <cp:lastModifiedBy>биолог</cp:lastModifiedBy>
  <cp:revision>79</cp:revision>
  <dcterms:created xsi:type="dcterms:W3CDTF">2013-04-14T14:07:43Z</dcterms:created>
  <dcterms:modified xsi:type="dcterms:W3CDTF">2017-03-25T15:14:11Z</dcterms:modified>
</cp:coreProperties>
</file>