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2" r:id="rId16"/>
    <p:sldId id="273" r:id="rId17"/>
    <p:sldId id="274" r:id="rId18"/>
    <p:sldId id="275" r:id="rId19"/>
    <p:sldId id="277" r:id="rId20"/>
    <p:sldId id="278" r:id="rId21"/>
    <p:sldId id="276" r:id="rId22"/>
    <p:sldId id="279" r:id="rId23"/>
    <p:sldId id="305" r:id="rId24"/>
    <p:sldId id="280" r:id="rId25"/>
    <p:sldId id="281" r:id="rId26"/>
    <p:sldId id="282" r:id="rId27"/>
    <p:sldId id="283" r:id="rId28"/>
    <p:sldId id="284" r:id="rId29"/>
    <p:sldId id="286" r:id="rId30"/>
    <p:sldId id="287" r:id="rId31"/>
    <p:sldId id="288" r:id="rId32"/>
    <p:sldId id="285" r:id="rId33"/>
    <p:sldId id="289" r:id="rId34"/>
    <p:sldId id="290" r:id="rId35"/>
    <p:sldId id="291" r:id="rId36"/>
    <p:sldId id="293" r:id="rId37"/>
    <p:sldId id="292" r:id="rId38"/>
    <p:sldId id="295" r:id="rId39"/>
    <p:sldId id="296" r:id="rId40"/>
    <p:sldId id="294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-126" y="-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0F06E-18F9-4D1F-B7ED-E42E0E7F295D}" type="datetimeFigureOut">
              <a:rPr lang="ru-RU" smtClean="0"/>
              <a:t>05.10.2016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7B75-FC6A-4406-A712-35433CAB8524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0428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0F06E-18F9-4D1F-B7ED-E42E0E7F295D}" type="datetimeFigureOut">
              <a:rPr lang="ru-RU" smtClean="0"/>
              <a:t>05.10.2016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7B75-FC6A-4406-A712-35433CAB8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597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0F06E-18F9-4D1F-B7ED-E42E0E7F295D}" type="datetimeFigureOut">
              <a:rPr lang="ru-RU" smtClean="0"/>
              <a:t>05.10.2016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7B75-FC6A-4406-A712-35433CAB8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44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0F06E-18F9-4D1F-B7ED-E42E0E7F295D}" type="datetimeFigureOut">
              <a:rPr lang="ru-RU" smtClean="0"/>
              <a:t>05.10.2016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7B75-FC6A-4406-A712-35433CAB8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198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0F06E-18F9-4D1F-B7ED-E42E0E7F295D}" type="datetimeFigureOut">
              <a:rPr lang="ru-RU" smtClean="0"/>
              <a:t>05.10.2016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7B75-FC6A-4406-A712-35433CAB8524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7486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0F06E-18F9-4D1F-B7ED-E42E0E7F295D}" type="datetimeFigureOut">
              <a:rPr lang="ru-RU" smtClean="0"/>
              <a:t>05.10.2016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7B75-FC6A-4406-A712-35433CAB8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201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0F06E-18F9-4D1F-B7ED-E42E0E7F295D}" type="datetimeFigureOut">
              <a:rPr lang="ru-RU" smtClean="0"/>
              <a:t>05.10.2016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7B75-FC6A-4406-A712-35433CAB8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803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0F06E-18F9-4D1F-B7ED-E42E0E7F295D}" type="datetimeFigureOut">
              <a:rPr lang="ru-RU" smtClean="0"/>
              <a:t>05.10.2016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7B75-FC6A-4406-A712-35433CAB8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115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0F06E-18F9-4D1F-B7ED-E42E0E7F295D}" type="datetimeFigureOut">
              <a:rPr lang="ru-RU" smtClean="0"/>
              <a:t>05.10.2016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7B75-FC6A-4406-A712-35433CAB8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493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880F06E-18F9-4D1F-B7ED-E42E0E7F295D}" type="datetimeFigureOut">
              <a:rPr lang="ru-RU" smtClean="0"/>
              <a:t>05.10.2016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B0C7B75-FC6A-4406-A712-35433CAB8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85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0F06E-18F9-4D1F-B7ED-E42E0E7F295D}" type="datetimeFigureOut">
              <a:rPr lang="ru-RU" smtClean="0"/>
              <a:t>05.10.2016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7B75-FC6A-4406-A712-35433CAB8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349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880F06E-18F9-4D1F-B7ED-E42E0E7F295D}" type="datetimeFigureOut">
              <a:rPr lang="ru-RU" smtClean="0"/>
              <a:t>05.10.2016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B0C7B75-FC6A-4406-A712-35433CAB8524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7789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31850" y="1866540"/>
            <a:ext cx="10515600" cy="25391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3480" rIns="0" bIns="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601802"/>
                </a:solidFill>
                <a:effectLst/>
                <a:latin typeface="Trebuchet MS" panose="020B0603020202020204" pitchFamily="34" charset="0"/>
              </a:rPr>
              <a:t>М. Зощенко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601802"/>
                </a:solidFill>
                <a:effectLst/>
                <a:latin typeface="Trebuchet MS" panose="020B0603020202020204" pitchFamily="34" charset="0"/>
              </a:rPr>
              <a:t>«НЕ НАДО ВРАТЬ»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pPr algn="r"/>
            <a:r>
              <a:rPr lang="ru-RU" dirty="0" smtClean="0"/>
              <a:t>Макарова Татьяна Владимировна</a:t>
            </a:r>
            <a:endParaRPr lang="ru-RU" dirty="0"/>
          </a:p>
        </p:txBody>
      </p:sp>
      <p:pic>
        <p:nvPicPr>
          <p:cNvPr id="5" name="Михаил Зощенко - Рассказы для детей - Не надо врат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39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24"/>
    </mc:Choice>
    <mc:Fallback>
      <p:transition spd="slow" advTm="3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21768" y="286603"/>
            <a:ext cx="7433912" cy="2713272"/>
          </a:xfrm>
        </p:spPr>
        <p:txBody>
          <a:bodyPr>
            <a:normAutofit/>
          </a:bodyPr>
          <a:lstStyle/>
          <a:p>
            <a:pPr algn="r"/>
            <a:r>
              <a:rPr lang="ru-RU" dirty="0"/>
              <a:t>А на другой день учитель, как назло, вызвал меня и велел прочитать наизусть заданное стихотворение.</a:t>
            </a:r>
          </a:p>
        </p:txBody>
      </p:sp>
      <p:pic>
        <p:nvPicPr>
          <p:cNvPr id="3" name="Picture 4" descr="http://img1.liveinternet.ru/images/attach/c/11/115/600/115600369_1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024"/>
            <a:ext cx="5191125" cy="665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img-fotki.yandex.ru/get/6845/16969765.241/0_91767_5b6f4711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99723" y="2908475"/>
            <a:ext cx="2913170" cy="394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174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12"/>
    </mc:Choice>
    <mc:Fallback>
      <p:transition spd="slow" advTm="6312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99284" y="286603"/>
            <a:ext cx="6856396" cy="4622281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А я не только не знал его, но даже и не подозревал, что на свете есть такие стихотворения. Но от робости я не посмел ска­зать учителю, что не знаю этих стихов.</a:t>
            </a:r>
          </a:p>
        </p:txBody>
      </p:sp>
      <p:pic>
        <p:nvPicPr>
          <p:cNvPr id="3" name="Picture 4" descr="http://img1.liveinternet.ru/images/attach/c/11/115/600/115600369_1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21" y="286603"/>
            <a:ext cx="5191125" cy="665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593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08"/>
    </mc:Choice>
    <mc:Fallback>
      <p:transition spd="slow" advTm="11008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5779937" cy="2650564"/>
          </a:xfrm>
        </p:spPr>
        <p:txBody>
          <a:bodyPr>
            <a:normAutofit/>
          </a:bodyPr>
          <a:lstStyle/>
          <a:p>
            <a:r>
              <a:rPr lang="ru-RU" dirty="0"/>
              <a:t>И совершенно ошеломлённый стоял за своей партой, не произнося ни слова.</a:t>
            </a:r>
          </a:p>
        </p:txBody>
      </p:sp>
      <p:pic>
        <p:nvPicPr>
          <p:cNvPr id="4" name="Picture 2" descr="http://img-fotki.yandex.ru/get/6845/16969765.241/0_91767_5b6f4711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57619" y="823000"/>
            <a:ext cx="2913170" cy="394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img-fotki.yandex.ru/get/6734/16969765.241/0_91761_b5e68695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217" y="2937167"/>
            <a:ext cx="4560804" cy="392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410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23"/>
    </mc:Choice>
    <mc:Fallback>
      <p:transition spd="slow" advTm="5423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img-fotki.yandex.ru/get/6845/16969765.241/0_91767_5b6f4711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12403" y="2507422"/>
            <a:ext cx="2913170" cy="394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2055544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Но тут мальчишки стали подсказывать мне эти стихи. И благодаря этому я стал лепетать то, что они мне шептали.</a:t>
            </a:r>
          </a:p>
        </p:txBody>
      </p:sp>
      <p:pic>
        <p:nvPicPr>
          <p:cNvPr id="3" name="Picture 2" descr="http://img-fotki.yandex.ru/get/6734/16969765.241/0_91761_b5e68695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54" y="2937167"/>
            <a:ext cx="4560804" cy="392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img-fotki.yandex.ru/get/6734/16969765.241/0_91761_b5e68695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217" y="2937167"/>
            <a:ext cx="4560804" cy="392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sadpavlovka.ru/wp-content/uploads/2014/11/8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5876">
            <a:off x="7976877" y="2124342"/>
            <a:ext cx="3566193" cy="220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773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26"/>
    </mc:Choice>
    <mc:Fallback>
      <p:transition spd="slow" advTm="7226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img-fotki.yandex.ru/get/6845/16969765.241/0_91767_5b6f4711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69895" y="2937167"/>
            <a:ext cx="2913170" cy="394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2"/>
            <a:ext cx="10058400" cy="2650565"/>
          </a:xfrm>
        </p:spPr>
        <p:txBody>
          <a:bodyPr>
            <a:normAutofit/>
          </a:bodyPr>
          <a:lstStyle/>
          <a:p>
            <a:r>
              <a:rPr lang="ru-RU" dirty="0"/>
              <a:t>А в то время у меня был хронический насморк, и я плохо слышал одним ухом и поэтому с трудом разбирал то, что они мне подсказывали.</a:t>
            </a:r>
          </a:p>
        </p:txBody>
      </p:sp>
      <p:pic>
        <p:nvPicPr>
          <p:cNvPr id="3" name="Picture 2" descr="http://img-fotki.yandex.ru/get/6734/16969765.241/0_91761_b5e68695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54" y="2937167"/>
            <a:ext cx="4560804" cy="392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img-fotki.yandex.ru/get/6734/16969765.241/0_91761_b5e68695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217" y="2937167"/>
            <a:ext cx="4560804" cy="392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sadpavlovka.ru/wp-content/uploads/2014/11/8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5876">
            <a:off x="7976877" y="2124342"/>
            <a:ext cx="3566193" cy="220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877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52"/>
    </mc:Choice>
    <mc:Fallback>
      <p:transition spd="slow" advTm="8552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img-fotki.yandex.ru/get/6845/16969765.241/0_91767_5b6f4711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69895" y="2937167"/>
            <a:ext cx="2913170" cy="394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2"/>
            <a:ext cx="10058400" cy="1398899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Ещё первые строчки я кое-как произ­нёс. Но когда дело дошло до фразы</a:t>
            </a:r>
            <a:r>
              <a:rPr lang="ru-RU" dirty="0" smtClean="0"/>
              <a:t>:</a:t>
            </a:r>
            <a:endParaRPr lang="ru-RU" dirty="0"/>
          </a:p>
        </p:txBody>
      </p:sp>
      <p:pic>
        <p:nvPicPr>
          <p:cNvPr id="3" name="Picture 2" descr="http://img-fotki.yandex.ru/get/6734/16969765.241/0_91761_b5e68695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54" y="2937167"/>
            <a:ext cx="4560804" cy="392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img-fotki.yandex.ru/get/6734/16969765.241/0_91761_b5e68695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217" y="2937167"/>
            <a:ext cx="4560804" cy="392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sadpavlovka.ru/wp-content/uploads/2014/11/8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5876">
            <a:off x="7976877" y="2124342"/>
            <a:ext cx="3566193" cy="220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820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31"/>
    </mc:Choice>
    <mc:Fallback>
      <p:transition spd="slow" advTm="483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img-fotki.yandex.ru/get/6845/16969765.241/0_91767_5b6f4711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69895" y="2937167"/>
            <a:ext cx="2913170" cy="394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216519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«</a:t>
            </a:r>
            <a:r>
              <a:rPr lang="ru-RU" dirty="0"/>
              <a:t>Крест под облаками, как свеча, горит», я сказал: «Треск под сапогами, как свеча, болит...»</a:t>
            </a:r>
          </a:p>
        </p:txBody>
      </p:sp>
      <p:pic>
        <p:nvPicPr>
          <p:cNvPr id="3" name="Picture 2" descr="http://img-fotki.yandex.ru/get/6734/16969765.241/0_91761_b5e68695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54" y="2937167"/>
            <a:ext cx="4560804" cy="392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img-fotki.yandex.ru/get/6734/16969765.241/0_91761_b5e68695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217" y="2937167"/>
            <a:ext cx="4560804" cy="392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sadpavlovka.ru/wp-content/uploads/2014/11/8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5876">
            <a:off x="7976877" y="2124342"/>
            <a:ext cx="3566193" cy="220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70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21"/>
    </mc:Choice>
    <mc:Fallback>
      <p:transition spd="slow" advTm="772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1902" y="286603"/>
            <a:ext cx="6603777" cy="601371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Тут раздался хохот среди учеников. И учитель тоже </a:t>
            </a:r>
            <a:r>
              <a:rPr lang="ru-RU" dirty="0" smtClean="0"/>
              <a:t>засмеялся и сказал</a:t>
            </a:r>
            <a:r>
              <a:rPr lang="ru-RU" dirty="0"/>
              <a:t>:</a:t>
            </a:r>
            <a:br>
              <a:rPr lang="ru-RU" dirty="0"/>
            </a:br>
            <a:r>
              <a:rPr lang="ru-RU" dirty="0"/>
              <a:t>— А ну-ка, дай сюда свой дневник, я тебе единицу поставлю.</a:t>
            </a:r>
            <a:br>
              <a:rPr lang="ru-RU" dirty="0"/>
            </a:br>
            <a:r>
              <a:rPr lang="ru-RU" dirty="0"/>
              <a:t>И я заплакал, потому что это была моя первая единица и я ещё не знал, что за это бывает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Picture 4" descr="http://img1.liveinternet.ru/images/attach/c/11/115/600/115600369_1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21" y="286603"/>
            <a:ext cx="5191125" cy="665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858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93"/>
    </mc:Choice>
    <mc:Fallback>
      <p:transition spd="slow" advTm="17893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32202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После уроков моя сестрёнка Лёля зашла за мной, чтоб вместе идти домой.</a:t>
            </a:r>
            <a:br>
              <a:rPr lang="ru-RU" dirty="0"/>
            </a:br>
            <a:r>
              <a:rPr lang="ru-RU" dirty="0"/>
              <a:t>По дороге я достал из ранца дневник, развернул его на той странице, где была поставлена единица,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587" y="3613221"/>
            <a:ext cx="2058237" cy="2572796"/>
          </a:xfrm>
          <a:prstGeom prst="rect">
            <a:avLst/>
          </a:prstGeom>
        </p:spPr>
      </p:pic>
      <p:pic>
        <p:nvPicPr>
          <p:cNvPr id="12290" name="Picture 2" descr="http://www.xxlbook.ru/imgh4719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316" y="3934748"/>
            <a:ext cx="4366184" cy="277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688357" y="4711393"/>
            <a:ext cx="8082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dirty="0" smtClean="0">
                <a:solidFill>
                  <a:srgbClr val="FF0000"/>
                </a:solidFill>
              </a:rPr>
              <a:t>1</a:t>
            </a: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398980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61"/>
    </mc:Choice>
    <mc:Fallback>
      <p:transition spd="slow" advTm="1146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3220272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и сказал Лёле:</a:t>
            </a:r>
            <a:br>
              <a:rPr lang="ru-RU" dirty="0"/>
            </a:br>
            <a:r>
              <a:rPr lang="ru-RU" dirty="0"/>
              <a:t>— Лёля, погляди, что это </a:t>
            </a:r>
            <a:r>
              <a:rPr lang="ru-RU" dirty="0" smtClean="0"/>
              <a:t>такое?</a:t>
            </a:r>
            <a:br>
              <a:rPr lang="ru-RU" dirty="0" smtClean="0"/>
            </a:br>
            <a:r>
              <a:rPr lang="ru-RU" dirty="0" smtClean="0"/>
              <a:t>Это </a:t>
            </a:r>
            <a:r>
              <a:rPr lang="ru-RU" dirty="0"/>
              <a:t>мне учитель поставил за стихотворение «Весело сияет месяц над селом</a:t>
            </a:r>
            <a:r>
              <a:rPr lang="ru-RU" dirty="0" smtClean="0"/>
              <a:t>».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587" y="3613221"/>
            <a:ext cx="2058237" cy="2572796"/>
          </a:xfrm>
          <a:prstGeom prst="rect">
            <a:avLst/>
          </a:prstGeom>
        </p:spPr>
      </p:pic>
      <p:pic>
        <p:nvPicPr>
          <p:cNvPr id="12290" name="Picture 2" descr="http://www.xxlbook.ru/imgh4719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316" y="3934748"/>
            <a:ext cx="4366184" cy="277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688357" y="4711393"/>
            <a:ext cx="8082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dirty="0" smtClean="0">
                <a:solidFill>
                  <a:srgbClr val="FF0000"/>
                </a:solidFill>
              </a:rPr>
              <a:t>1</a:t>
            </a: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2380873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44"/>
    </mc:Choice>
    <mc:Fallback>
      <p:transition spd="slow" advTm="10544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61515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Я учился очень </a:t>
            </a:r>
            <a:r>
              <a:rPr lang="ru-RU" dirty="0" smtClean="0"/>
              <a:t>давно.</a:t>
            </a:r>
            <a:br>
              <a:rPr lang="ru-RU" dirty="0" smtClean="0"/>
            </a:br>
            <a:r>
              <a:rPr lang="ru-RU" dirty="0" smtClean="0"/>
              <a:t>Тогда </a:t>
            </a:r>
            <a:r>
              <a:rPr lang="ru-RU" dirty="0"/>
              <a:t>ещё были гимназии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AutoShape 2" descr="https://upload.wikimedia.org/wikipedia/commons/3/3c/%D0%92%D0%B8%D0%B4_%D0%BD%D0%B0_%D0%9C%D1%83%D0%B6%D1%81%D0%BA%D1%83%D1%8E_%D0%B3%D0%B8%D0%BC%D0%BD%D0%B0%D0%B7%D0%B8%D1%8E_%D1%84%D0%BE%D1%82%D0%BE_%D0%BD%D0%B0%D1%87%D0%B0%D0%BB%D0%B0_19_%D0%B2%D0%B5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384" y="1748119"/>
            <a:ext cx="7238440" cy="454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87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84"/>
    </mc:Choice>
    <mc:Fallback>
      <p:transition spd="slow" advTm="3184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2"/>
            <a:ext cx="10058400" cy="429544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Лёля поглядела и засмеялась. Она сказала:</a:t>
            </a:r>
            <a:br>
              <a:rPr lang="ru-RU" dirty="0"/>
            </a:br>
            <a:r>
              <a:rPr lang="ru-RU" dirty="0"/>
              <a:t>— Минька, это плохо. Это тебе учитель влепил единицу по русскому языку. Это до того плохо, что я сомневаюсь, что папа тебе подарит фотографический аппаратик к твоим именинам, которые будут через две недели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9458" name="Picture 2" descr="http://img-fotki.yandex.ru/get/5008/66124276.208/0_ac602_6e6575ee_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708" y="4262531"/>
            <a:ext cx="2276128" cy="18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xxlbook.ru/imgh4719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22" y="3976826"/>
            <a:ext cx="4366184" cy="277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73263" y="4721442"/>
            <a:ext cx="8082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dirty="0" smtClean="0">
                <a:solidFill>
                  <a:srgbClr val="FF0000"/>
                </a:solidFill>
              </a:rPr>
              <a:t>1</a:t>
            </a: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321640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69"/>
    </mc:Choice>
    <mc:Fallback>
      <p:transition spd="slow" advTm="17569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485815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Я сказал:</a:t>
            </a:r>
            <a:br>
              <a:rPr lang="ru-RU" dirty="0"/>
            </a:br>
            <a:r>
              <a:rPr lang="ru-RU" dirty="0"/>
              <a:t>— А что же делать?</a:t>
            </a:r>
            <a:br>
              <a:rPr lang="ru-RU" dirty="0"/>
            </a:br>
            <a:r>
              <a:rPr lang="ru-RU" dirty="0"/>
              <a:t>Лёля сказала:</a:t>
            </a:r>
            <a:br>
              <a:rPr lang="ru-RU" dirty="0"/>
            </a:br>
            <a:r>
              <a:rPr lang="ru-RU" dirty="0"/>
              <a:t>— Одна наша ученица взяла и заклеила две страницы в своём дневнике, там, где у неё была единица. Её папа послюнил пальцы, но отклеить не мог и так и не увидел, что там было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Picture 2" descr="http://www.xxlbook.ru/imgh47196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703" y="4632290"/>
            <a:ext cx="3267692" cy="207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audit.topprodazhi.ru/images/Ques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85" y="446146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063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74"/>
    </mc:Choice>
    <mc:Fallback>
      <p:transition spd="slow" advTm="16774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2"/>
            <a:ext cx="6728536" cy="590318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Я сказал:</a:t>
            </a:r>
            <a:br>
              <a:rPr lang="ru-RU" dirty="0"/>
            </a:br>
            <a:r>
              <a:rPr lang="ru-RU" dirty="0"/>
              <a:t>— Лёля, это нехорошо — обманывать ро­дителей.</a:t>
            </a:r>
            <a:br>
              <a:rPr lang="ru-RU" dirty="0"/>
            </a:br>
            <a:r>
              <a:rPr lang="ru-RU" dirty="0"/>
              <a:t>Лёля засмеялась и пошла домой. А я в грустном настроении зашёл в городской сад, сел там на скамейку и, развернув дневник, с ужасом глядел на единицу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2290" name="Picture 2" descr="http://www.xxlbook.ru/imgh47196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816" y="3417258"/>
            <a:ext cx="4366184" cy="277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08076" y="4399895"/>
            <a:ext cx="8082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dirty="0" smtClean="0">
                <a:solidFill>
                  <a:srgbClr val="FF0000"/>
                </a:solidFill>
              </a:rPr>
              <a:t>1</a:t>
            </a:r>
            <a:endParaRPr lang="ru-RU" sz="9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9209" y="437905"/>
            <a:ext cx="2058237" cy="257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062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92"/>
    </mc:Choice>
    <mc:Fallback>
      <p:transition spd="slow" advTm="16092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2770362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Я долго сидел в саду. Потом пошёл домой. Но когда подходил к дому, вдруг вспомнил, что оставил свой дневник на скамейке в саду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6" name="Picture 2" descr="http://bestia-wm.ru/wp-content/uploads/2013/09/00-Skamya-v-park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565" y="2958352"/>
            <a:ext cx="6239435" cy="389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33791">
            <a:off x="9296791" y="4508567"/>
            <a:ext cx="514963" cy="643704"/>
          </a:xfrm>
          <a:prstGeom prst="rect">
            <a:avLst/>
          </a:prstGeom>
        </p:spPr>
      </p:pic>
      <p:pic>
        <p:nvPicPr>
          <p:cNvPr id="5" name="Picture 2" descr="http://img-fotki.yandex.ru/get/6845/16969765.241/0_91767_5b6f4711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11542" y="2933412"/>
            <a:ext cx="2913170" cy="394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28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76"/>
    </mc:Choice>
    <mc:Fallback>
      <p:transition spd="slow" advTm="9176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estia-wm.ru/wp-content/uploads/2013/09/00-Skamya-v-park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494" y="3460376"/>
            <a:ext cx="4697506" cy="339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388198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Я </a:t>
            </a:r>
            <a:r>
              <a:rPr lang="ru-RU" dirty="0"/>
              <a:t>побежал назад. Но в саду на скамейке уже не было моего дневника. Я сначала испугался, а потом обрадовался, что теперь нет со мной дневника с этой ужасной единицей.</a:t>
            </a:r>
          </a:p>
        </p:txBody>
      </p:sp>
      <p:pic>
        <p:nvPicPr>
          <p:cNvPr id="3" name="Picture 2" descr="http://img-fotki.yandex.ru/get/6845/16969765.241/0_91767_5b6f4711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40" y="3211321"/>
            <a:ext cx="2689790" cy="364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455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82"/>
    </mc:Choice>
    <mc:Fallback>
      <p:transition spd="slow" advTm="12082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2717854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Я пришёл домой и сказал отцу, что потерял свой дневник. И Лёля засмеялась и подмигнула мне, когда услышала эти мои слова.</a:t>
            </a:r>
          </a:p>
        </p:txBody>
      </p:sp>
      <p:pic>
        <p:nvPicPr>
          <p:cNvPr id="3" name="Picture 2" descr="http://img-fotki.yandex.ru/get/6845/16969765.241/0_91767_5b6f4711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69895" y="3109601"/>
            <a:ext cx="2785982" cy="377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http://img-fotki.yandex.ru/get/6412/130884706.25/0_7c9c5_6399f3f4_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721" y="2415833"/>
            <a:ext cx="3485279" cy="485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://img0.liveinternet.ru/images/attach/c/4/82/365/82365086_large_0_39096_92e54f07_ori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2999" y="2220686"/>
            <a:ext cx="5489419" cy="466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795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77"/>
    </mc:Choice>
    <mc:Fallback>
      <p:transition spd="slow" advTm="9577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/>
              <a:t>На другой день учитель, узнав, что я потерял дневник, выдал мне новый.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9683" y="2608349"/>
            <a:ext cx="2058237" cy="2572796"/>
          </a:xfrm>
          <a:prstGeom prst="rect">
            <a:avLst/>
          </a:prstGeom>
        </p:spPr>
      </p:pic>
      <p:pic>
        <p:nvPicPr>
          <p:cNvPr id="4" name="Picture 4" descr="http://img1.liveinternet.ru/images/attach/c/11/115/600/115600369_1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21" y="286603"/>
            <a:ext cx="5191125" cy="665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854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67"/>
    </mc:Choice>
    <mc:Fallback>
      <p:transition spd="slow" advTm="5167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3220272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Я развернул этот новый дневник с надеждой, что на этот раз там ничего плохого нету, но там против русского языка снова стояла единица, ещё более жирная, чем раньше.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587" y="3613221"/>
            <a:ext cx="2058237" cy="2572796"/>
          </a:xfrm>
          <a:prstGeom prst="rect">
            <a:avLst/>
          </a:prstGeom>
        </p:spPr>
      </p:pic>
      <p:pic>
        <p:nvPicPr>
          <p:cNvPr id="12290" name="Picture 2" descr="http://www.xxlbook.ru/imgh4719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316" y="3934748"/>
            <a:ext cx="4366184" cy="277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688357" y="4711393"/>
            <a:ext cx="8082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dirty="0" smtClean="0">
                <a:solidFill>
                  <a:srgbClr val="FF0000"/>
                </a:solidFill>
              </a:rPr>
              <a:t>1</a:t>
            </a: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2920428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24"/>
    </mc:Choice>
    <mc:Fallback>
      <p:transition spd="slow" advTm="11224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blueglass.ru/d/486214/d/image_1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330" y="1"/>
            <a:ext cx="45656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5724801" cy="5139507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И тогда я почувствовал такую досаду и так рассердился, что бросил этот дневник за книжный шкаф, который стоял у нас в классе.</a:t>
            </a:r>
          </a:p>
        </p:txBody>
      </p:sp>
      <p:pic>
        <p:nvPicPr>
          <p:cNvPr id="3" name="Picture 2" descr="http://img-fotki.yandex.ru/get/6845/16969765.241/0_91767_5b6f4711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23183" y="3074796"/>
            <a:ext cx="2785982" cy="377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61712">
            <a:off x="6760339" y="2747133"/>
            <a:ext cx="969637" cy="121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60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98"/>
    </mc:Choice>
    <mc:Fallback>
      <p:transition spd="slow" advTm="8898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dirty="0"/>
              <a:t>Через два дня учитель, узнав, что у меня нету и этого дневника, заполнил новый.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9683" y="2608349"/>
            <a:ext cx="2058237" cy="2572796"/>
          </a:xfrm>
          <a:prstGeom prst="rect">
            <a:avLst/>
          </a:prstGeom>
        </p:spPr>
      </p:pic>
      <p:pic>
        <p:nvPicPr>
          <p:cNvPr id="4" name="Picture 4" descr="http://img1.liveinternet.ru/images/attach/c/11/115/600/115600369_1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21" y="286603"/>
            <a:ext cx="5191125" cy="665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550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66"/>
    </mc:Choice>
    <mc:Fallback>
      <p:transition spd="slow" advTm="5666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268967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И </a:t>
            </a:r>
            <a:r>
              <a:rPr lang="ru-RU" dirty="0"/>
              <a:t>учителя тогда ставили в дневнике отметки за каждый спрошенный урок. Они ставили какой-нибудь балл — от пятёрки до единицы включительно.</a:t>
            </a:r>
          </a:p>
        </p:txBody>
      </p:sp>
      <p:pic>
        <p:nvPicPr>
          <p:cNvPr id="3" name="Picture 6" descr="http://itdist.edu-frn.spb.ru/pluginfile.php/617/course/summary/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67" y="3314027"/>
            <a:ext cx="2472992" cy="354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90394" y="3516353"/>
            <a:ext cx="553388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dirty="0" smtClean="0">
                <a:solidFill>
                  <a:srgbClr val="FF0000"/>
                </a:solidFill>
              </a:rPr>
              <a:t>1  2  3  4  5</a:t>
            </a:r>
            <a:endParaRPr lang="ru-RU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868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17"/>
    </mc:Choice>
    <mc:Fallback>
      <p:transition spd="slow" advTm="9717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2758048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 И кроме единицы по русскому языку он там вывел мне двойку по поведению. И сказал, чтоб мой отец непременно посмотрел мой дневник.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587" y="3613221"/>
            <a:ext cx="2058237" cy="2572796"/>
          </a:xfrm>
          <a:prstGeom prst="rect">
            <a:avLst/>
          </a:prstGeom>
        </p:spPr>
      </p:pic>
      <p:pic>
        <p:nvPicPr>
          <p:cNvPr id="12290" name="Picture 2" descr="http://www.xxlbook.ru/imgh4719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316" y="3934748"/>
            <a:ext cx="4366184" cy="277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638493" y="4691297"/>
            <a:ext cx="282641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dirty="0" smtClean="0">
                <a:solidFill>
                  <a:srgbClr val="FF0000"/>
                </a:solidFill>
              </a:rPr>
              <a:t>1     2</a:t>
            </a: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2814639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87"/>
    </mc:Choice>
    <mc:Fallback>
      <p:transition spd="slow" advTm="9087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xxlbook.ru/imgh47196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316" y="3934748"/>
            <a:ext cx="4366184" cy="277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2"/>
            <a:ext cx="10058400" cy="427534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Когда я встретился с Лёлей после урока, она мне сказала:</a:t>
            </a:r>
            <a:br>
              <a:rPr lang="ru-RU" dirty="0"/>
            </a:br>
            <a:r>
              <a:rPr lang="ru-RU" dirty="0"/>
              <a:t>— Это не будет враньё, если мы временно заклеим страницу. А через неделю после твоих именин, когда ты получишь </a:t>
            </a:r>
            <a:r>
              <a:rPr lang="ru-RU" dirty="0" err="1"/>
              <a:t>фотоаппаратик</a:t>
            </a:r>
            <a:r>
              <a:rPr lang="ru-RU" dirty="0"/>
              <a:t>, мы отклеим её и покажем папе, что там было</a:t>
            </a:r>
            <a:r>
              <a:rPr lang="ru-RU" dirty="0" smtClean="0"/>
              <a:t>.</a:t>
            </a:r>
            <a:r>
              <a:rPr lang="ru-RU" dirty="0"/>
              <a:t>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638493" y="4691297"/>
            <a:ext cx="282641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dirty="0" smtClean="0">
                <a:solidFill>
                  <a:srgbClr val="FF0000"/>
                </a:solidFill>
              </a:rPr>
              <a:t>1     2</a:t>
            </a:r>
            <a:endParaRPr lang="ru-RU" sz="9600" dirty="0"/>
          </a:p>
        </p:txBody>
      </p:sp>
      <p:pic>
        <p:nvPicPr>
          <p:cNvPr id="6" name="Picture 2" descr="http://img-fotki.yandex.ru/get/5008/66124276.208/0_ac602_6e6575ee_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310" y="4535326"/>
            <a:ext cx="2276128" cy="18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620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94"/>
    </mc:Choice>
    <mc:Fallback>
      <p:transition spd="slow" advTm="16994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2607322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Мне очень хотелось получить фотографический аппарат, и я с Лёлей заклеил уголки злополучной страницы дневника.</a:t>
            </a:r>
          </a:p>
        </p:txBody>
      </p:sp>
      <p:pic>
        <p:nvPicPr>
          <p:cNvPr id="3" name="Picture 2" descr="http://www.xxlbook.ru/imgh47196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918" y="3183563"/>
            <a:ext cx="4366184" cy="277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img-fotki.yandex.ru/get/6845/16969765.241/0_91767_5b6f4711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577" y="2598451"/>
            <a:ext cx="2785982" cy="377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1593" y="2275674"/>
            <a:ext cx="3487214" cy="4858933"/>
          </a:xfrm>
          <a:prstGeom prst="rect">
            <a:avLst/>
          </a:prstGeom>
        </p:spPr>
      </p:pic>
      <p:pic>
        <p:nvPicPr>
          <p:cNvPr id="27650" name="Picture 2" descr="http://whiteracoon.users.photofile.ru/photo/whiteracoon/96074996/xlarge/1080590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081" y="2788879"/>
            <a:ext cx="874382" cy="201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548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03"/>
    </mc:Choice>
    <mc:Fallback>
      <p:transition spd="slow" advTm="8203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2135050"/>
          </a:xfrm>
        </p:spPr>
        <p:txBody>
          <a:bodyPr>
            <a:normAutofit fontScale="90000"/>
          </a:bodyPr>
          <a:lstStyle/>
          <a:p>
            <a:r>
              <a:rPr lang="ru-RU" dirty="0"/>
              <a:t>Вечером папа сказал:</a:t>
            </a:r>
            <a:br>
              <a:rPr lang="ru-RU" dirty="0"/>
            </a:br>
            <a:r>
              <a:rPr lang="ru-RU" dirty="0"/>
              <a:t>— Ну-ка, покажи свой дневник. Интересно знать — не нахватал ли ты единиц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Picture 4" descr="http://img0.liveinternet.ru/images/attach/c/4/82/365/82365086_large_0_39096_92e54f07_or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2999" y="2220686"/>
            <a:ext cx="5489419" cy="466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xxlbook.ru/imgh4719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918" y="3183563"/>
            <a:ext cx="4366184" cy="277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863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68"/>
    </mc:Choice>
    <mc:Fallback>
      <p:transition spd="slow" advTm="7168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xxlbook.ru/imgh47196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531" y="3926239"/>
            <a:ext cx="3493075" cy="221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img0.liveinternet.ru/images/attach/c/4/82/365/82365086_large_0_39096_92e54f07_or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2999" y="2220686"/>
            <a:ext cx="5489419" cy="466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8412" y="286603"/>
            <a:ext cx="9407267" cy="3923656"/>
          </a:xfrm>
        </p:spPr>
        <p:txBody>
          <a:bodyPr>
            <a:normAutofit/>
          </a:bodyPr>
          <a:lstStyle/>
          <a:p>
            <a:pPr algn="r"/>
            <a:r>
              <a:rPr lang="ru-RU" dirty="0"/>
              <a:t>Папа стал смотреть дневник, но ничего плохого там не увидел, потому что страница была заклеена.</a:t>
            </a:r>
            <a:br>
              <a:rPr lang="ru-RU" dirty="0"/>
            </a:br>
            <a:r>
              <a:rPr lang="ru-RU" dirty="0"/>
              <a:t>Но когда папа рассматривал мой дневник, на лестнице кто-то позвонил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9768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58"/>
    </mc:Choice>
    <mc:Fallback>
      <p:transition spd="slow" advTm="11758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img0.liveinternet.ru/images/attach/c/4/82/365/82365086_large_0_39096_92e54f07_or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2999" y="2220686"/>
            <a:ext cx="5489419" cy="466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http://i98.beon.ru/99/90/2069099/27/110129427/0a04c5da1c733f9c847a6b43d6411f4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771" y="2522136"/>
            <a:ext cx="2912351" cy="436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65336" y="286603"/>
            <a:ext cx="5890344" cy="603381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Пришла какая-то женщина и сказала:</a:t>
            </a:r>
            <a:br>
              <a:rPr lang="ru-RU" dirty="0"/>
            </a:br>
            <a:r>
              <a:rPr lang="ru-RU" dirty="0"/>
              <a:t>— На днях я гуляла в городском саду и там на скамейке нашла дневник. По фамилии я узнала адрес и вот принесла его вам, чтоб вы сказали, не потерял ли этот дневник ваш сын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Picture 2" descr="http://audit.topprodazhi.ru/images/Questi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378" y="31568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556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60"/>
    </mc:Choice>
    <mc:Fallback>
      <p:transition spd="slow" advTm="1676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1762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Папа посмотрел дневник и, увидев там единицу, всё понял.</a:t>
            </a:r>
          </a:p>
        </p:txBody>
      </p:sp>
      <p:pic>
        <p:nvPicPr>
          <p:cNvPr id="12290" name="Picture 2" descr="http://www.xxlbook.ru/imgh47196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736" y="2588269"/>
            <a:ext cx="4366184" cy="277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618018" y="3515639"/>
            <a:ext cx="8082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dirty="0" smtClean="0">
                <a:solidFill>
                  <a:srgbClr val="FF0000"/>
                </a:solidFill>
              </a:rPr>
              <a:t>1</a:t>
            </a:r>
            <a:endParaRPr lang="ru-RU" sz="9600" dirty="0"/>
          </a:p>
        </p:txBody>
      </p:sp>
      <p:pic>
        <p:nvPicPr>
          <p:cNvPr id="6" name="Picture 4" descr="http://img0.liveinternet.ru/images/attach/c/4/82/365/82365086_large_0_39096_92e54f07_or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2999" y="2220686"/>
            <a:ext cx="5489419" cy="466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457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20"/>
    </mc:Choice>
    <mc:Fallback>
      <p:transition spd="slow" advTm="532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37020" y="286603"/>
            <a:ext cx="7618659" cy="546105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Он не стал на меня кричать. Он только тихо сказал:</a:t>
            </a:r>
            <a:br>
              <a:rPr lang="ru-RU" dirty="0"/>
            </a:br>
            <a:r>
              <a:rPr lang="ru-RU" dirty="0"/>
              <a:t>— Люди, которые идут на враньё и обман, — смешны и комичны, потому что рано или поздно их враньё всегда обнаружится. И не было на свете случая, чтоб что-нибудь из вранья осталось неизвестным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Picture 4" descr="http://img0.liveinternet.ru/images/attach/c/4/82/365/82365086_large_0_39096_92e54f07_or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2999" y="2220686"/>
            <a:ext cx="5489419" cy="466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459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26"/>
    </mc:Choice>
    <mc:Fallback>
      <p:transition spd="slow" advTm="19526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blueglass.ru/d/486214/d/image_1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330" y="1"/>
            <a:ext cx="45656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5724801" cy="593332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Я красный как рак стоял перед папой, и мне было совестно от его тихих слов.</a:t>
            </a:r>
            <a:br>
              <a:rPr lang="ru-RU" dirty="0"/>
            </a:br>
            <a:r>
              <a:rPr lang="ru-RU" dirty="0"/>
              <a:t>Я сказал:</a:t>
            </a:r>
            <a:br>
              <a:rPr lang="ru-RU" dirty="0"/>
            </a:br>
            <a:r>
              <a:rPr lang="ru-RU" dirty="0"/>
              <a:t>— Вот что, ещё один, мой третий, дневник с единицей я бросил в школе за книжный шкаф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Picture 2" descr="http://img-fotki.yandex.ru/get/6845/16969765.241/0_91767_5b6f4711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23183" y="3074796"/>
            <a:ext cx="2785982" cy="377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61712">
            <a:off x="6760339" y="2747133"/>
            <a:ext cx="969637" cy="121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53"/>
    </mc:Choice>
    <mc:Fallback>
      <p:transition spd="slow" advTm="13853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37020" y="286603"/>
            <a:ext cx="7618659" cy="608405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Вместо того чтоб на меня рассердиться ещё больше, </a:t>
            </a:r>
            <a:r>
              <a:rPr lang="ru-RU" dirty="0" smtClean="0"/>
              <a:t>сказал</a:t>
            </a:r>
            <a:r>
              <a:rPr lang="ru-RU" dirty="0"/>
              <a:t>:</a:t>
            </a:r>
            <a:br>
              <a:rPr lang="ru-RU" dirty="0"/>
            </a:br>
            <a:r>
              <a:rPr lang="ru-RU" dirty="0"/>
              <a:t>— То, что ты в этом сознался, меня исключительно обрадовало. Ты сознался в том, что могло долгое время остаться неизвестным. И это мне даёт надежду, что ты больше не будешь врать. И вот за это я подарю тебе </a:t>
            </a:r>
            <a:r>
              <a:rPr lang="ru-RU" dirty="0" err="1"/>
              <a:t>фотоаппаратик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Picture 4" descr="http://img0.liveinternet.ru/images/attach/c/4/82/365/82365086_large_0_39096_92e54f07_or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2999" y="2220686"/>
            <a:ext cx="5489419" cy="466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024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32"/>
    </mc:Choice>
    <mc:Fallback>
      <p:transition spd="slow" advTm="28632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210697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А я был очень маленький, когда поступил в гимназию, в приготовительный класс. Мне было всего семь лет.</a:t>
            </a:r>
          </a:p>
        </p:txBody>
      </p:sp>
      <p:pic>
        <p:nvPicPr>
          <p:cNvPr id="3074" name="Picture 2" descr="http://img-fotki.yandex.ru/get/6845/16969765.241/0_91767_5b6f4711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943" y="2562783"/>
            <a:ext cx="2687080" cy="364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773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02"/>
    </mc:Choice>
    <mc:Fallback>
      <p:transition spd="slow" advTm="7502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256712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Когда Лёля услышала эти слова, она подумала, что папа свихнулся в своём уме и теперь всем дарит подарки не за пятёрки, а за единицы.</a:t>
            </a:r>
          </a:p>
        </p:txBody>
      </p:sp>
      <p:pic>
        <p:nvPicPr>
          <p:cNvPr id="3" name="Picture 4" descr="http://img0.liveinternet.ru/images/attach/c/4/82/365/82365086_large_0_39096_92e54f07_or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2999" y="2220686"/>
            <a:ext cx="5489419" cy="466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1593" y="2275674"/>
            <a:ext cx="3487214" cy="4858933"/>
          </a:xfrm>
          <a:prstGeom prst="rect">
            <a:avLst/>
          </a:prstGeom>
        </p:spPr>
      </p:pic>
      <p:pic>
        <p:nvPicPr>
          <p:cNvPr id="5" name="Picture 2" descr="http://www.xxlbook.ru/imgh47196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88" y="3167425"/>
            <a:ext cx="4366184" cy="277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713272" y="3920310"/>
            <a:ext cx="282641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dirty="0" smtClean="0">
                <a:solidFill>
                  <a:srgbClr val="FF0000"/>
                </a:solidFill>
              </a:rPr>
              <a:t>1     5</a:t>
            </a: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1809683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78"/>
    </mc:Choice>
    <mc:Fallback>
      <p:transition spd="slow" advTm="11178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256712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И тогда Лёля подошла к папе и сказала:</a:t>
            </a:r>
            <a:br>
              <a:rPr lang="ru-RU" dirty="0"/>
            </a:br>
            <a:r>
              <a:rPr lang="ru-RU" dirty="0"/>
              <a:t>— Папочка, я тоже сегодня получила двойку по физике, потому что не выучила урока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Picture 4" descr="http://img0.liveinternet.ru/images/attach/c/4/82/365/82365086_large_0_39096_92e54f07_or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2999" y="2220686"/>
            <a:ext cx="5489419" cy="466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1593" y="2275674"/>
            <a:ext cx="3487214" cy="4858933"/>
          </a:xfrm>
          <a:prstGeom prst="rect">
            <a:avLst/>
          </a:prstGeom>
        </p:spPr>
      </p:pic>
      <p:pic>
        <p:nvPicPr>
          <p:cNvPr id="5" name="Picture 2" descr="http://www.xxlbook.ru/imgh47196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88" y="3167425"/>
            <a:ext cx="4366184" cy="277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713272" y="3920310"/>
            <a:ext cx="8082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dirty="0" smtClean="0">
                <a:solidFill>
                  <a:srgbClr val="FF0000"/>
                </a:solidFill>
              </a:rPr>
              <a:t>2</a:t>
            </a: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2014041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87"/>
    </mc:Choice>
    <mc:Fallback>
      <p:transition spd="slow" advTm="8787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256712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Но ожидания Лёли не оправдались. Папа рассердился на неё, выгнал её из своей комнаты и велел ей немедленно сесть за книги.</a:t>
            </a:r>
          </a:p>
        </p:txBody>
      </p:sp>
      <p:pic>
        <p:nvPicPr>
          <p:cNvPr id="3" name="Picture 4" descr="http://img0.liveinternet.ru/images/attach/c/4/82/365/82365086_large_0_39096_92e54f07_or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2999" y="2220686"/>
            <a:ext cx="5489419" cy="466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1593" y="2275674"/>
            <a:ext cx="3487214" cy="4858933"/>
          </a:xfrm>
          <a:prstGeom prst="rect">
            <a:avLst/>
          </a:prstGeom>
        </p:spPr>
      </p:pic>
      <p:pic>
        <p:nvPicPr>
          <p:cNvPr id="5" name="Picture 2" descr="http://www.xxlbook.ru/imgh47196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88" y="3167425"/>
            <a:ext cx="4366184" cy="277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713272" y="3920310"/>
            <a:ext cx="8082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dirty="0" smtClean="0">
                <a:solidFill>
                  <a:srgbClr val="FF0000"/>
                </a:solidFill>
              </a:rPr>
              <a:t>2</a:t>
            </a: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1413901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77"/>
    </mc:Choice>
    <mc:Fallback>
      <p:transition spd="slow" advTm="9577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И вот вечером, когда мы ложились спать, неожиданно раздался звонок.</a:t>
            </a:r>
          </a:p>
        </p:txBody>
      </p:sp>
      <p:pic>
        <p:nvPicPr>
          <p:cNvPr id="34818" name="Picture 2" descr="http://luxfon.com/large/201210/169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7360"/>
            <a:ext cx="12192000" cy="512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879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55"/>
    </mc:Choice>
    <mc:Fallback>
      <p:transition spd="slow" advTm="4555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568" y="286603"/>
            <a:ext cx="7920111" cy="1450757"/>
          </a:xfrm>
        </p:spPr>
        <p:txBody>
          <a:bodyPr/>
          <a:lstStyle/>
          <a:p>
            <a:pPr algn="ctr"/>
            <a:r>
              <a:rPr lang="ru-RU" dirty="0"/>
              <a:t>Это к папе пришёл мой учитель. И сказал ему:</a:t>
            </a:r>
          </a:p>
        </p:txBody>
      </p:sp>
      <p:pic>
        <p:nvPicPr>
          <p:cNvPr id="3" name="Picture 4" descr="http://img1.liveinternet.ru/images/attach/c/11/115/600/115600369_1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21" y="286603"/>
            <a:ext cx="5191125" cy="665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img0.liveinternet.ru/images/attach/c/4/82/365/82365086_large_0_39096_92e54f07_or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357" y="2191993"/>
            <a:ext cx="5489419" cy="466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893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57"/>
    </mc:Choice>
    <mc:Fallback>
      <p:transition spd="slow" advTm="3857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1565" y="286603"/>
            <a:ext cx="6674114" cy="5883085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— Сегодня у нас в классе была уборка, и за книжным шкафом мы нашли дневник вашего сына. Как вам нравится этот маленький врун и обманщик, бросивший свой дневник с тем, чтобы вы его не увидели.</a:t>
            </a:r>
          </a:p>
        </p:txBody>
      </p:sp>
      <p:pic>
        <p:nvPicPr>
          <p:cNvPr id="3" name="Picture 4" descr="http://img1.liveinternet.ru/images/attach/c/11/115/600/115600369_1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21" y="286603"/>
            <a:ext cx="5191125" cy="665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959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26"/>
    </mc:Choice>
    <mc:Fallback>
      <p:transition spd="slow" advTm="14726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5706" y="286603"/>
            <a:ext cx="7084087" cy="5209845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Папа сказал:</a:t>
            </a:r>
            <a:br>
              <a:rPr lang="ru-RU" dirty="0"/>
            </a:br>
            <a:r>
              <a:rPr lang="ru-RU" dirty="0"/>
              <a:t>— Об этом дневнике я уже слышал лично от моего сына. Он сам признался в этом поступке. Так что нет причин думать, что мой сын неисправимый врун и обманщик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Picture 4" descr="http://img0.liveinternet.ru/images/attach/c/4/82/365/82365086_large_0_39096_92e54f07_or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357" y="2191993"/>
            <a:ext cx="5489419" cy="466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855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86"/>
    </mc:Choice>
    <mc:Fallback>
      <p:transition spd="slow" advTm="12186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5143" y="286604"/>
            <a:ext cx="5930536" cy="4647138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Учитель сказал папе:</a:t>
            </a:r>
            <a:br>
              <a:rPr lang="ru-RU" dirty="0"/>
            </a:br>
            <a:r>
              <a:rPr lang="ru-RU" dirty="0"/>
              <a:t>— Ах, вот что! Вы уже знаете об этом. В таком случае — это недоразумение. </a:t>
            </a:r>
            <a:r>
              <a:rPr lang="ru-RU" dirty="0" smtClean="0"/>
              <a:t>Извините.</a:t>
            </a:r>
            <a:br>
              <a:rPr lang="ru-RU" dirty="0" smtClean="0"/>
            </a:br>
            <a:r>
              <a:rPr lang="ru-RU" dirty="0" smtClean="0"/>
              <a:t>Спокойной </a:t>
            </a:r>
            <a:r>
              <a:rPr lang="ru-RU" dirty="0"/>
              <a:t>ночи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Picture 4" descr="http://img1.liveinternet.ru/images/attach/c/11/115/600/115600369_1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21" y="286603"/>
            <a:ext cx="5191125" cy="665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997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61"/>
    </mc:Choice>
    <mc:Fallback>
      <p:transition spd="slow" advTm="10661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7584496" cy="5873037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И я, лёжа в своей постели, услышав эти слова, горько заплакал. И дал себе слово говорить всегда правду.</a:t>
            </a:r>
            <a:br>
              <a:rPr lang="ru-RU" dirty="0"/>
            </a:br>
            <a:r>
              <a:rPr lang="ru-RU" dirty="0"/>
              <a:t>И я действительно, дети, так всегда и делаю.</a:t>
            </a:r>
            <a:br>
              <a:rPr lang="ru-RU" dirty="0"/>
            </a:br>
            <a:r>
              <a:rPr lang="ru-RU" dirty="0"/>
              <a:t>Ах, это иногда бывает очень трудно, но зато у меня на сердце весело и спокойно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Picture 2" descr="http://img-fotki.yandex.ru/get/6845/16969765.241/0_91767_5b6f4711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91210" y="2853732"/>
            <a:ext cx="2785982" cy="377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303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97"/>
    </mc:Choice>
    <mc:Fallback>
      <p:transition spd="slow" advTm="18797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nfocosmo.ru/wp-content/uploads/2013/04/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26425"/>
            <a:ext cx="12192001" cy="453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2055544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И я ничего ещё не знал, что бывает в гимназиях. И первые три месяца ходил буквально как в тумане.</a:t>
            </a:r>
          </a:p>
        </p:txBody>
      </p:sp>
      <p:pic>
        <p:nvPicPr>
          <p:cNvPr id="3" name="Picture 2" descr="http://img-fotki.yandex.ru/get/6845/16969765.241/0_91767_5b6f4711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919" y="3214995"/>
            <a:ext cx="2687080" cy="364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100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21"/>
    </mc:Choice>
    <mc:Fallback>
      <p:transition spd="slow" advTm="652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И вот однажды учитель велел нам выучить наизусть стихотворение:</a:t>
            </a:r>
          </a:p>
        </p:txBody>
      </p:sp>
      <p:pic>
        <p:nvPicPr>
          <p:cNvPr id="5124" name="Picture 4" descr="http://img1.liveinternet.ru/images/attach/c/11/115/600/115600369_1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33" y="286603"/>
            <a:ext cx="5191125" cy="665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244256" y="3337649"/>
            <a:ext cx="964719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27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270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Helvetica Neue"/>
              </a:rPr>
              <a:t>«Весело сияет месяц над селом,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</a:endParaRPr>
          </a:p>
          <a:p>
            <a:pPr marL="0" marR="0" lvl="0" indent="1270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Helvetica Neue"/>
              </a:rPr>
              <a:t>Белый снег сверкает синим огоньком...»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85683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45"/>
    </mc:Choice>
    <mc:Fallback>
      <p:transition spd="slow" advTm="12545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А я этого стихотворения не </a:t>
            </a:r>
            <a:r>
              <a:rPr lang="ru-RU" dirty="0" smtClean="0"/>
              <a:t>выучил.</a:t>
            </a:r>
            <a:br>
              <a:rPr lang="ru-RU" dirty="0" smtClean="0"/>
            </a:br>
            <a:r>
              <a:rPr lang="ru-RU" dirty="0" smtClean="0"/>
              <a:t>Я </a:t>
            </a:r>
            <a:r>
              <a:rPr lang="ru-RU" dirty="0"/>
              <a:t>не слышал, что сказал учитель.</a:t>
            </a:r>
          </a:p>
        </p:txBody>
      </p:sp>
      <p:pic>
        <p:nvPicPr>
          <p:cNvPr id="3" name="Picture 4" descr="http://img1.liveinternet.ru/images/attach/c/11/115/600/115600369_1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6603"/>
            <a:ext cx="5191125" cy="665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img-fotki.yandex.ru/get/6845/16969765.241/0_91767_5b6f4711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95" y="2723204"/>
            <a:ext cx="2687080" cy="364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411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30"/>
    </mc:Choice>
    <mc:Fallback>
      <p:transition spd="slow" advTm="443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4638324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Я не слышал потому, что мальчики, которые сидели позади, то шлёпали меня книгой по затылку, то мазали мне ухо чернилами, то дёргали меня за волосы, и когда я от неожиданности вскакивал, подкладывали под меня карандаш или резинку.</a:t>
            </a:r>
          </a:p>
        </p:txBody>
      </p:sp>
      <p:pic>
        <p:nvPicPr>
          <p:cNvPr id="6146" name="Picture 2" descr="http://sadpavlovka.ru/wp-content/uploads/2014/11/8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1" y="4788826"/>
            <a:ext cx="3566193" cy="220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sadpavlovka.ru/wp-content/uploads/2014/11/8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582" y="4788827"/>
            <a:ext cx="3566193" cy="220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sadpavlovka.ru/wp-content/uploads/2014/11/8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293" y="4788825"/>
            <a:ext cx="3566193" cy="220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485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12"/>
    </mc:Choice>
    <mc:Fallback>
      <p:transition spd="slow" advTm="15512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258493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И по этой причине я сидел в классе перепуганный и всё время прислушивался — что ещё замыслили против меня сидевшие позади мальчики.</a:t>
            </a:r>
          </a:p>
        </p:txBody>
      </p:sp>
      <p:pic>
        <p:nvPicPr>
          <p:cNvPr id="3" name="Picture 2" descr="http://img-fotki.yandex.ru/get/6845/16969765.241/0_91767_5b6f4711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985" y="2675077"/>
            <a:ext cx="2687080" cy="364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img-fotki.yandex.ru/get/5905/valenta-mog.2c/0_5f12e_58edd98d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91" y="2675076"/>
            <a:ext cx="3045552" cy="364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mg-fotki.yandex.ru/get/5905/valenta-mog.2c/0_5f12e_58edd98d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564" y="2675076"/>
            <a:ext cx="3045552" cy="364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img-fotki.yandex.ru/get/5905/valenta-mog.2c/0_5f12e_58edd98d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637" y="2675076"/>
            <a:ext cx="3045552" cy="364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564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34"/>
    </mc:Choice>
    <mc:Fallback>
      <p:transition spd="slow" advTm="10134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94</TotalTime>
  <Words>841</Words>
  <Application>Microsoft Office PowerPoint</Application>
  <PresentationFormat>Произвольный</PresentationFormat>
  <Paragraphs>65</Paragraphs>
  <Slides>48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Ретро</vt:lpstr>
      <vt:lpstr>М. Зощенко «НЕ НАДО ВРАТЬ»</vt:lpstr>
      <vt:lpstr>Я учился очень давно. Тогда ещё были гимназии.</vt:lpstr>
      <vt:lpstr>И учителя тогда ставили в дневнике отметки за каждый спрошенный урок. Они ставили какой-нибудь балл — от пятёрки до единицы включительно.</vt:lpstr>
      <vt:lpstr>А я был очень маленький, когда поступил в гимназию, в приготовительный класс. Мне было всего семь лет.</vt:lpstr>
      <vt:lpstr>И я ничего ещё не знал, что бывает в гимназиях. И первые три месяца ходил буквально как в тумане.</vt:lpstr>
      <vt:lpstr>И вот однажды учитель велел нам выучить наизусть стихотворение:</vt:lpstr>
      <vt:lpstr>А я этого стихотворения не выучил. Я не слышал, что сказал учитель.</vt:lpstr>
      <vt:lpstr>Я не слышал потому, что мальчики, которые сидели позади, то шлёпали меня книгой по затылку, то мазали мне ухо чернилами, то дёргали меня за волосы, и когда я от неожиданности вскакивал, подкладывали под меня карандаш или резинку.</vt:lpstr>
      <vt:lpstr>И по этой причине я сидел в классе перепуганный и всё время прислушивался — что ещё замыслили против меня сидевшие позади мальчики.</vt:lpstr>
      <vt:lpstr>А на другой день учитель, как назло, вызвал меня и велел прочитать наизусть заданное стихотворение.</vt:lpstr>
      <vt:lpstr>А я не только не знал его, но даже и не подозревал, что на свете есть такие стихотворения. Но от робости я не посмел ска­зать учителю, что не знаю этих стихов.</vt:lpstr>
      <vt:lpstr>И совершенно ошеломлённый стоял за своей партой, не произнося ни слова.</vt:lpstr>
      <vt:lpstr>Но тут мальчишки стали подсказывать мне эти стихи. И благодаря этому я стал лепетать то, что они мне шептали.</vt:lpstr>
      <vt:lpstr>А в то время у меня был хронический насморк, и я плохо слышал одним ухом и поэтому с трудом разбирал то, что они мне подсказывали.</vt:lpstr>
      <vt:lpstr>Ещё первые строчки я кое-как произ­нёс. Но когда дело дошло до фразы:</vt:lpstr>
      <vt:lpstr>«Крест под облаками, как свеча, горит», я сказал: «Треск под сапогами, как свеча, болит...»</vt:lpstr>
      <vt:lpstr>Тут раздался хохот среди учеников. И учитель тоже засмеялся и сказал: — А ну-ка, дай сюда свой дневник, я тебе единицу поставлю. И я заплакал, потому что это была моя первая единица и я ещё не знал, что за это бывает.</vt:lpstr>
      <vt:lpstr>После уроков моя сестрёнка Лёля зашла за мной, чтоб вместе идти домой. По дороге я достал из ранца дневник, развернул его на той странице, где была поставлена единица, </vt:lpstr>
      <vt:lpstr>и сказал Лёле: — Лёля, погляди, что это такое? Это мне учитель поставил за стихотворение «Весело сияет месяц над селом».</vt:lpstr>
      <vt:lpstr>Лёля поглядела и засмеялась. Она сказала: — Минька, это плохо. Это тебе учитель влепил единицу по русскому языку. Это до того плохо, что я сомневаюсь, что папа тебе подарит фотографический аппаратик к твоим именинам, которые будут через две недели.</vt:lpstr>
      <vt:lpstr>Я сказал: — А что же делать? Лёля сказала: — Одна наша ученица взяла и заклеила две страницы в своём дневнике, там, где у неё была единица. Её папа послюнил пальцы, но отклеить не мог и так и не увидел, что там было.</vt:lpstr>
      <vt:lpstr>Я сказал: — Лёля, это нехорошо — обманывать ро­дителей. Лёля засмеялась и пошла домой. А я в грустном настроении зашёл в городской сад, сел там на скамейку и, развернув дневник, с ужасом глядел на единицу.</vt:lpstr>
      <vt:lpstr>Я долго сидел в саду. Потом пошёл домой. Но когда подходил к дому, вдруг вспомнил, что оставил свой дневник на скамейке в саду.</vt:lpstr>
      <vt:lpstr>Я побежал назад. Но в саду на скамейке уже не было моего дневника. Я сначала испугался, а потом обрадовался, что теперь нет со мной дневника с этой ужасной единицей.</vt:lpstr>
      <vt:lpstr>Я пришёл домой и сказал отцу, что потерял свой дневник. И Лёля засмеялась и подмигнула мне, когда услышала эти мои слова.</vt:lpstr>
      <vt:lpstr>На другой день учитель, узнав, что я потерял дневник, выдал мне новый.</vt:lpstr>
      <vt:lpstr>Я развернул этот новый дневник с надеждой, что на этот раз там ничего плохого нету, но там против русского языка снова стояла единица, ещё более жирная, чем раньше.</vt:lpstr>
      <vt:lpstr>И тогда я почувствовал такую досаду и так рассердился, что бросил этот дневник за книжный шкаф, который стоял у нас в классе.</vt:lpstr>
      <vt:lpstr>Через два дня учитель, узнав, что у меня нету и этого дневника, заполнил новый.</vt:lpstr>
      <vt:lpstr> И кроме единицы по русскому языку он там вывел мне двойку по поведению. И сказал, чтоб мой отец непременно посмотрел мой дневник.</vt:lpstr>
      <vt:lpstr>Когда я встретился с Лёлей после урока, она мне сказала: — Это не будет враньё, если мы временно заклеим страницу. А через неделю после твоих именин, когда ты получишь фотоаппаратик, мы отклеим её и покажем папе, что там было. </vt:lpstr>
      <vt:lpstr>Мне очень хотелось получить фотографический аппарат, и я с Лёлей заклеил уголки злополучной страницы дневника.</vt:lpstr>
      <vt:lpstr>Вечером папа сказал: — Ну-ка, покажи свой дневник. Интересно знать — не нахватал ли ты единиц.</vt:lpstr>
      <vt:lpstr>Папа стал смотреть дневник, но ничего плохого там не увидел, потому что страница была заклеена. Но когда папа рассматривал мой дневник, на лестнице кто-то позвонил.</vt:lpstr>
      <vt:lpstr>Пришла какая-то женщина и сказала: — На днях я гуляла в городском саду и там на скамейке нашла дневник. По фамилии я узнала адрес и вот принесла его вам, чтоб вы сказали, не потерял ли этот дневник ваш сын.</vt:lpstr>
      <vt:lpstr>Папа посмотрел дневник и, увидев там единицу, всё понял.</vt:lpstr>
      <vt:lpstr>Он не стал на меня кричать. Он только тихо сказал: — Люди, которые идут на враньё и обман, — смешны и комичны, потому что рано или поздно их враньё всегда обнаружится. И не было на свете случая, чтоб что-нибудь из вранья осталось неизвестным.</vt:lpstr>
      <vt:lpstr>Я красный как рак стоял перед папой, и мне было совестно от его тихих слов. Я сказал: — Вот что, ещё один, мой третий, дневник с единицей я бросил в школе за книжный шкаф.</vt:lpstr>
      <vt:lpstr>Вместо того чтоб на меня рассердиться ещё больше, сказал: — То, что ты в этом сознался, меня исключительно обрадовало. Ты сознался в том, что могло долгое время остаться неизвестным. И это мне даёт надежду, что ты больше не будешь врать. И вот за это я подарю тебе фотоаппаратик.</vt:lpstr>
      <vt:lpstr>Когда Лёля услышала эти слова, она подумала, что папа свихнулся в своём уме и теперь всем дарит подарки не за пятёрки, а за единицы.</vt:lpstr>
      <vt:lpstr>И тогда Лёля подошла к папе и сказала: — Папочка, я тоже сегодня получила двойку по физике, потому что не выучила урока.</vt:lpstr>
      <vt:lpstr>Но ожидания Лёли не оправдались. Папа рассердился на неё, выгнал её из своей комнаты и велел ей немедленно сесть за книги.</vt:lpstr>
      <vt:lpstr>И вот вечером, когда мы ложились спать, неожиданно раздался звонок.</vt:lpstr>
      <vt:lpstr>Это к папе пришёл мой учитель. И сказал ему:</vt:lpstr>
      <vt:lpstr>— Сегодня у нас в классе была уборка, и за книжным шкафом мы нашли дневник вашего сына. Как вам нравится этот маленький врун и обманщик, бросивший свой дневник с тем, чтобы вы его не увидели.</vt:lpstr>
      <vt:lpstr>Папа сказал: — Об этом дневнике я уже слышал лично от моего сына. Он сам признался в этом поступке. Так что нет причин думать, что мой сын неисправимый врун и обманщик.</vt:lpstr>
      <vt:lpstr>Учитель сказал папе: — Ах, вот что! Вы уже знаете об этом. В таком случае — это недоразумение. Извините. Спокойной ночи.</vt:lpstr>
      <vt:lpstr>И я, лёжа в своей постели, услышав эти слова, горько заплакал. И дал себе слово говорить всегда правду. И я действительно, дети, так всегда и делаю. Ах, это иногда бывает очень трудно, но зато у меня на сердце весело и спокойно.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М. Зощенко «НЕ НАДО ВРАТЬ»</dc:title>
  <dc:creator>Алекс</dc:creator>
  <cp:lastModifiedBy>Tanya</cp:lastModifiedBy>
  <cp:revision>34</cp:revision>
  <dcterms:created xsi:type="dcterms:W3CDTF">2016-08-09T20:34:49Z</dcterms:created>
  <dcterms:modified xsi:type="dcterms:W3CDTF">2016-10-05T14:42:37Z</dcterms:modified>
</cp:coreProperties>
</file>