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8" r:id="rId2"/>
    <p:sldMasterId id="2147483701" r:id="rId3"/>
    <p:sldMasterId id="2147483727" r:id="rId4"/>
    <p:sldMasterId id="2147483740" r:id="rId5"/>
    <p:sldMasterId id="2147483757" r:id="rId6"/>
    <p:sldMasterId id="2147483770" r:id="rId7"/>
    <p:sldMasterId id="2147483782" r:id="rId8"/>
    <p:sldMasterId id="2147483794" r:id="rId9"/>
    <p:sldMasterId id="2147483806" r:id="rId10"/>
  </p:sldMasterIdLst>
  <p:notesMasterIdLst>
    <p:notesMasterId r:id="rId39"/>
  </p:notesMasterIdLst>
  <p:sldIdLst>
    <p:sldId id="341" r:id="rId11"/>
    <p:sldId id="344" r:id="rId12"/>
    <p:sldId id="343" r:id="rId13"/>
    <p:sldId id="342" r:id="rId14"/>
    <p:sldId id="347" r:id="rId15"/>
    <p:sldId id="348" r:id="rId16"/>
    <p:sldId id="349" r:id="rId17"/>
    <p:sldId id="350" r:id="rId18"/>
    <p:sldId id="351" r:id="rId19"/>
    <p:sldId id="382" r:id="rId20"/>
    <p:sldId id="380" r:id="rId21"/>
    <p:sldId id="384" r:id="rId22"/>
    <p:sldId id="383" r:id="rId23"/>
    <p:sldId id="388" r:id="rId24"/>
    <p:sldId id="389" r:id="rId25"/>
    <p:sldId id="396" r:id="rId26"/>
    <p:sldId id="397" r:id="rId27"/>
    <p:sldId id="394" r:id="rId28"/>
    <p:sldId id="393" r:id="rId29"/>
    <p:sldId id="392" r:id="rId30"/>
    <p:sldId id="400" r:id="rId31"/>
    <p:sldId id="398" r:id="rId32"/>
    <p:sldId id="399" r:id="rId33"/>
    <p:sldId id="401" r:id="rId34"/>
    <p:sldId id="404" r:id="rId35"/>
    <p:sldId id="402" r:id="rId36"/>
    <p:sldId id="405" r:id="rId37"/>
    <p:sldId id="403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662" autoAdjust="0"/>
  </p:normalViewPr>
  <p:slideViewPr>
    <p:cSldViewPr>
      <p:cViewPr>
        <p:scale>
          <a:sx n="53" d="100"/>
          <a:sy n="53" d="100"/>
        </p:scale>
        <p:origin x="-1680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814EE-1FFE-4BC5-A3E8-F8FBFEDF2C81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6E793-1C19-4DC5-ABA3-46CA27AE44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530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0DF799EA-E342-4489-B5BD-DFF2E03B1D56}" type="slidenum">
              <a:rPr lang="ru-R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 hangingPunct="1"/>
              <a:t>25</a:t>
            </a:fld>
            <a:endParaRPr lang="ru-R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defTabSz="449263" eaLnBrk="1" hangingPunct="1">
              <a:buSzPct val="100000"/>
            </a:pPr>
            <a:fld id="{EBF00CDB-99DB-4332-AC62-9598E24C2CBC}" type="slidenum">
              <a:rPr lang="ru-RU" sz="1200" smtClean="0">
                <a:solidFill>
                  <a:srgbClr val="000000"/>
                </a:solidFill>
                <a:latin typeface="Times New Roman" pitchFamily="16" charset="0"/>
              </a:rPr>
              <a:pPr algn="r" defTabSz="449263" eaLnBrk="1" hangingPunct="1">
                <a:buSzPct val="100000"/>
              </a:pPr>
              <a:t>25</a:t>
            </a:fld>
            <a:endParaRPr lang="ru-RU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963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69637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75868F94-C7A0-4AE0-8514-B599C42082F2}" type="slidenum">
              <a:rPr lang="ru-R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 hangingPunct="1"/>
              <a:t>27</a:t>
            </a:fld>
            <a:endParaRPr lang="ru-R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defTabSz="449263" eaLnBrk="1" hangingPunct="1">
              <a:buSzPct val="100000"/>
            </a:pPr>
            <a:fld id="{3ED1EF70-4D5A-4DB7-B643-C5DCFD9C9759}" type="slidenum">
              <a:rPr lang="ru-RU" sz="1200" smtClean="0">
                <a:solidFill>
                  <a:srgbClr val="000000"/>
                </a:solidFill>
                <a:latin typeface="Times New Roman" pitchFamily="16" charset="0"/>
              </a:rPr>
              <a:pPr algn="r" defTabSz="449263" eaLnBrk="1" hangingPunct="1">
                <a:buSzPct val="100000"/>
              </a:pPr>
              <a:t>27</a:t>
            </a:fld>
            <a:endParaRPr lang="ru-RU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066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0661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Orhideja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32138" y="476250"/>
            <a:ext cx="601186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3575" y="5013325"/>
            <a:ext cx="5940425" cy="1295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755380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18F5A-F285-4372-9FDB-867316DB9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4382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542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935163"/>
            <a:ext cx="4037013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4995B-2298-424C-93E7-7D8BBD25F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2907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B0D15-585D-4A44-B247-2E915CA60C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114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4F219-9481-4CDB-8C65-3B96FD8B9D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9653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44F95-34E1-494B-BAAE-C42CAA9DD1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8641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F7713-6B3F-4147-AD47-56D47D775B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4591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D030A-DDFE-4D0C-AAF0-FFB3EA598B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8360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29AD2-9F5B-4BE1-8B03-A65CDBF9C3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4000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-484188"/>
            <a:ext cx="2055813" cy="680402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-484188"/>
            <a:ext cx="6016625" cy="680402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D6256-8F3B-4384-A5D0-815C92F26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5816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FCA5D-B9E9-4F84-9FF3-D2DCB3320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4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0875" y="260350"/>
            <a:ext cx="1912938" cy="63658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8888" y="260350"/>
            <a:ext cx="5589587" cy="6365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724723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2A365-23FC-4471-9130-42353D90DE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0719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1C8C9-FEBE-4CC4-817F-6C038E1051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4518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4425" cy="486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4025" y="1600200"/>
            <a:ext cx="3656013" cy="486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BB411-F869-42F8-B69F-091E44112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6378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42F4C-75B3-41F7-B3F0-3428197180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2035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CB252-42A2-4A5B-85AA-C0C853C3E6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0968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0DD6C-9816-4071-A033-22340C76E5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4171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A915D-4E43-4F04-9D82-E8F18F9E6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6150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5B6E7-80D1-42E5-BF4A-DCCC6FB30C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0375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73750-5965-4A17-9071-99D6428DD3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395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54725" y="274638"/>
            <a:ext cx="1865313" cy="61944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5125" cy="61944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E2BE-77B6-4DF8-A65D-CE7FDAA59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745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5D1915-7168-4EBF-9154-4E84B6B60FE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6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BF098804-444A-4DE6-9B69-FE6747193A7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365EC65-3969-4DC9-ADF2-21CF95AB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111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098804-444A-4DE6-9B69-FE6747193A7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5EC65-3969-4DC9-ADF2-21CF95AB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687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098804-444A-4DE6-9B69-FE6747193A7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5EC65-3969-4DC9-ADF2-21CF95AB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7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79525" y="1600202"/>
            <a:ext cx="25527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84625" y="1600202"/>
            <a:ext cx="25527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098804-444A-4DE6-9B69-FE6747193A7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5EC65-3969-4DC9-ADF2-21CF95AB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9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098804-444A-4DE6-9B69-FE6747193A7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5EC65-3969-4DC9-ADF2-21CF95AB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988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098804-444A-4DE6-9B69-FE6747193A7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5EC65-3969-4DC9-ADF2-21CF95AB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580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098804-444A-4DE6-9B69-FE6747193A7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5EC65-3969-4DC9-ADF2-21CF95AB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83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01245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098804-444A-4DE6-9B69-FE6747193A7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5EC65-3969-4DC9-ADF2-21CF95AB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149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098804-444A-4DE6-9B69-FE6747193A7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5EC65-3969-4DC9-ADF2-21CF95AB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197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098804-444A-4DE6-9B69-FE6747193A7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5EC65-3969-4DC9-ADF2-21CF95AB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671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4475" y="685802"/>
            <a:ext cx="1771650" cy="54403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79525" y="685802"/>
            <a:ext cx="5162550" cy="54403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098804-444A-4DE6-9B69-FE6747193A7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5EC65-3969-4DC9-ADF2-21CF95AB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41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5D1915-7168-4EBF-9154-4E84B6B60FE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9906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1676400"/>
            <a:ext cx="7772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51410246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0270248"/>
      </p:ext>
    </p:extLst>
  </p:cSld>
  <p:clrMapOvr>
    <a:masterClrMapping/>
  </p:clrMapOvr>
  <p:transition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2606681"/>
            <a:ext cx="3581400" cy="3870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2606681"/>
            <a:ext cx="3581400" cy="3870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00304143"/>
      </p:ext>
    </p:extLst>
  </p:cSld>
  <p:clrMapOvr>
    <a:masterClrMapping/>
  </p:clrMapOvr>
  <p:transition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1745226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0548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32098379"/>
      </p:ext>
    </p:extLst>
  </p:cSld>
  <p:clrMapOvr>
    <a:masterClrMapping/>
  </p:clrMapOvr>
  <p:transition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121371"/>
      </p:ext>
    </p:extLst>
  </p:cSld>
  <p:clrMapOvr>
    <a:masterClrMapping/>
  </p:clrMapOvr>
  <p:transition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84609341"/>
      </p:ext>
    </p:extLst>
  </p:cSld>
  <p:clrMapOvr>
    <a:masterClrMapping/>
  </p:clrMapOvr>
  <p:transition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56394327"/>
      </p:ext>
    </p:extLst>
  </p:cSld>
  <p:clrMapOvr>
    <a:masterClrMapping/>
  </p:clrMapOvr>
  <p:transition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67178627"/>
      </p:ext>
    </p:extLst>
  </p:cSld>
  <p:clrMapOvr>
    <a:masterClrMapping/>
  </p:clrMapOvr>
  <p:transition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77000" y="1752600"/>
            <a:ext cx="1828800" cy="4724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752600"/>
            <a:ext cx="5334000" cy="4724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86649648"/>
      </p:ext>
    </p:extLst>
  </p:cSld>
  <p:clrMapOvr>
    <a:masterClrMapping/>
  </p:clrMapOvr>
  <p:transition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5D1915-7168-4EBF-9154-4E84B6B60FE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661A-BDAA-4579-B2F5-AA9011776D8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B97E45AC-E90B-4869-BB4D-67EEE79EAA1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1BFF28-7A78-4393-9577-5BAAAFE2503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1BFF28-7A78-4393-9577-5BAAAFE2503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8888" y="1628775"/>
            <a:ext cx="3740150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51438" y="1628775"/>
            <a:ext cx="374173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73389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FF28-7A78-4393-9577-5BAAAFE2503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FF28-7A78-4393-9577-5BAAAFE2503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FF28-7A78-4393-9577-5BAAAFE250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1BFF28-7A78-4393-9577-5BAAAFE250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A1BFF28-7A78-4393-9577-5BAAAFE2503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FF28-7A78-4393-9577-5BAAAFE250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FF28-7A78-4393-9577-5BAAAFE250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FF28-7A78-4393-9577-5BAAAFE250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45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0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97715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596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97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484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61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653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324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019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44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6573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60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774743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62323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12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245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395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661A-BDAA-4579-B2F5-AA9011776D83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D5B6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B97E45AC-E90B-4869-BB4D-67EEE79EAA1C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D5B6B"/>
                </a:solidFill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D5B6B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D5B6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91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1BFF28-7A78-4393-9577-5BAAAFE2503F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4D5B6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862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1BFF28-7A78-4393-9577-5BAAAFE2503F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4D5B6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148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D5B6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FF28-7A78-4393-9577-5BAAAFE2503F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3013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D5B6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FF28-7A78-4393-9577-5BAAAFE2503F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88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D5B6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FF28-7A78-4393-9577-5BAAAFE2503F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2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2427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1BFF28-7A78-4393-9577-5BAAAFE2503F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4D5B6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567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A1BFF28-7A78-4393-9577-5BAAAFE2503F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4D5B6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32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D5B6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FF28-7A78-4393-9577-5BAAAFE2503F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614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D5B6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FF28-7A78-4393-9577-5BAAAFE2503F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169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D5B6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FF28-7A78-4393-9577-5BAAAFE2503F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493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4D5B6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5D1915-7168-4EBF-9154-4E84B6B60FE5}" type="slidenum">
              <a:rPr lang="ru-RU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606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0C59-47F9-4ADE-9577-4296CF0840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7755-9112-445B-A6AA-795A8744BBD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1863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0C59-47F9-4ADE-9577-4296CF0840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7755-9112-445B-A6AA-795A8744BBD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1651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0C59-47F9-4ADE-9577-4296CF0840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7755-9112-445B-A6AA-795A8744BBD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390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0C59-47F9-4ADE-9577-4296CF0840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7755-9112-445B-A6AA-795A8744BBD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7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604306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0C59-47F9-4ADE-9577-4296CF0840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7755-9112-445B-A6AA-795A8744BBD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7125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0C59-47F9-4ADE-9577-4296CF0840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7755-9112-445B-A6AA-795A8744BBD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767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0C59-47F9-4ADE-9577-4296CF0840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7755-9112-445B-A6AA-795A8744BBD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17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0C59-47F9-4ADE-9577-4296CF0840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7755-9112-445B-A6AA-795A8744BBD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10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0C59-47F9-4ADE-9577-4296CF0840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7755-9112-445B-A6AA-795A8744BBD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6011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0C59-47F9-4ADE-9577-4296CF0840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7755-9112-445B-A6AA-795A8744BBD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600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0C59-47F9-4ADE-9577-4296CF0840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7755-9112-445B-A6AA-795A8744BBD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423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3874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/>
                </a:solidFill>
              </a:rPr>
              <a:pPr/>
              <a:t>05.06.2023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209438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/>
                </a:solidFill>
              </a:rPr>
              <a:pPr/>
              <a:t>05.06.2023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9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676768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/>
                </a:solidFill>
              </a:rPr>
              <a:pPr/>
              <a:t>05.06.2023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42233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/>
                </a:solidFill>
              </a:rPr>
              <a:pPr/>
              <a:t>05.06.2023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20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/>
                </a:solidFill>
              </a:rPr>
              <a:pPr/>
              <a:t>05.06.2023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37151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/>
                </a:solidFill>
              </a:rPr>
              <a:pPr/>
              <a:t>05.06.2023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89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/>
                </a:solidFill>
              </a:rPr>
              <a:pPr/>
              <a:t>05.06.2023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75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>
                <a:solidFill>
                  <a:prstClr val="white"/>
                </a:solidFill>
              </a:rPr>
              <a:pPr/>
              <a:t>05.06.2023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66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/>
                </a:solidFill>
              </a:rPr>
              <a:pPr/>
              <a:t>05.06.2023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612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/>
                </a:solidFill>
              </a:rPr>
              <a:pPr/>
              <a:t>05.06.2023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6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BBEFD-3B8D-47D8-B0FE-D8D710B023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5232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AA6A9-6F00-4250-B8DF-EEBDFF6E49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29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OrhidejaSlai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260350"/>
            <a:ext cx="76549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628775"/>
            <a:ext cx="7634287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>
            <a:solidFill>
              <a:srgbClr val="FEC3AE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62838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62838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 rot="5400000">
            <a:off x="7593807" y="1081881"/>
            <a:ext cx="2011362" cy="38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 rot="5400000">
            <a:off x="6994526" y="3736975"/>
            <a:ext cx="32004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>
            <a:solidFill>
              <a:srgbClr val="FEC3AE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>
            <a:solidFill>
              <a:srgbClr val="FE8637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EC3AE">
              <a:alpha val="87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>
            <a:solidFill>
              <a:srgbClr val="FE8637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E8637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4837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SzPct val="45000"/>
              <a:buFontTx/>
              <a:buNone/>
              <a:defRPr sz="1400" b="1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 defTabSz="449263">
              <a:defRPr/>
            </a:pPr>
            <a:fld id="{1F12BEA1-2468-409C-BFCD-F552EC9A5BAA}" type="slidenum">
              <a:rPr lang="ru-RU"/>
              <a:pPr defTabSz="449263"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2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575F6D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575F6D"/>
          </a:solidFill>
          <a:latin typeface="Century Schoolbook" pitchFamily="16" charset="0"/>
          <a:ea typeface="DejaVu Sans" charset="0"/>
          <a:cs typeface="DejaVu San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575F6D"/>
          </a:solidFill>
          <a:latin typeface="Century Schoolbook" pitchFamily="16" charset="0"/>
          <a:ea typeface="DejaVu Sans" charset="0"/>
          <a:cs typeface="DejaVu San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575F6D"/>
          </a:solidFill>
          <a:latin typeface="Century Schoolbook" pitchFamily="16" charset="0"/>
          <a:ea typeface="DejaVu Sans" charset="0"/>
          <a:cs typeface="DejaVu San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575F6D"/>
          </a:solidFill>
          <a:latin typeface="Century Schoolbook" pitchFamily="16" charset="0"/>
          <a:ea typeface="DejaVu Sans" charset="0"/>
          <a:cs typeface="DejaVu San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575F6D"/>
          </a:solidFill>
          <a:latin typeface="Century Schoolbook" pitchFamily="16" charset="0"/>
          <a:ea typeface="DejaVu Sans" charset="0"/>
          <a:cs typeface="DejaVu San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575F6D"/>
          </a:solidFill>
          <a:latin typeface="Century Schoolbook" pitchFamily="16" charset="0"/>
          <a:ea typeface="DejaVu Sans" charset="0"/>
          <a:cs typeface="DejaVu San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575F6D"/>
          </a:solidFill>
          <a:latin typeface="Century Schoolbook" pitchFamily="16" charset="0"/>
          <a:ea typeface="DejaVu Sans" charset="0"/>
          <a:cs typeface="DejaVu San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575F6D"/>
          </a:solidFill>
          <a:latin typeface="Century Schoolbook" pitchFamily="16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2"/>
            <a:ext cx="5257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Нажмите кнопку, чтобы изменить стили основного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BF098804-444A-4DE6-9B69-FE6747193A7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4365EC65-3969-4DC9-ADF2-21CF95AB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56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752604"/>
            <a:ext cx="7315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606679"/>
            <a:ext cx="731520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26" r:id="rId12"/>
  </p:sldLayoutIdLst>
  <p:transition>
    <p:dissolv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A1BFF28-7A78-4393-9577-5BAAAFE2503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D698992-9F5B-4E9D-871D-4517B2EC8643}" type="datetimeFigureOut">
              <a:rPr lang="en-US" smtClean="0"/>
              <a:t>6/5/2023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6/5/2023</a:t>
            </a:fld>
            <a:endParaRPr lang="en-US" dirty="0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57F1E4F-1CFF-5643-939E-217C01CDF565}" type="slidenum">
              <a:rPr lang="en-US" smtClean="0">
                <a:solidFill>
                  <a:srgbClr val="5FCBEF"/>
                </a:solidFill>
                <a:latin typeface="Trebuchet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5FCBE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189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>
              <a:solidFill>
                <a:srgbClr val="4D5B6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A1BFF28-7A78-4393-9577-5BAAAFE2503F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D5B6B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D698992-9F5B-4E9D-871D-4517B2EC8643}" type="datetimeFigureOut">
              <a:rPr lang="en-US" smtClean="0"/>
              <a:pPr/>
              <a:t>6/5/2023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8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A350C59-47F9-4ADE-9577-4296CF0840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087755-9112-445B-A6AA-795A8744BBD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4374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05.06.2023</a:t>
            </a:fld>
            <a:endParaRPr lang="ru-RU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10976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reeform 1"/>
          <p:cNvSpPr>
            <a:spLocks noChangeArrowheads="1"/>
          </p:cNvSpPr>
          <p:nvPr/>
        </p:nvSpPr>
        <p:spPr bwMode="auto">
          <a:xfrm>
            <a:off x="-9525" y="-7938"/>
            <a:ext cx="9163050" cy="1041401"/>
          </a:xfrm>
          <a:custGeom>
            <a:avLst/>
            <a:gdLst>
              <a:gd name="T0" fmla="*/ 9525 w 5772"/>
              <a:gd name="T1" fmla="*/ 3175 h 656"/>
              <a:gd name="T2" fmla="*/ 4035425 w 5772"/>
              <a:gd name="T3" fmla="*/ 0 h 656"/>
              <a:gd name="T4" fmla="*/ 6943726 w 5772"/>
              <a:gd name="T5" fmla="*/ 582613 h 656"/>
              <a:gd name="T6" fmla="*/ 9153525 w 5772"/>
              <a:gd name="T7" fmla="*/ 87313 h 656"/>
              <a:gd name="T8" fmla="*/ 9163050 w 5772"/>
              <a:gd name="T9" fmla="*/ 338138 h 656"/>
              <a:gd name="T10" fmla="*/ 6829426 w 5772"/>
              <a:gd name="T11" fmla="*/ 696913 h 656"/>
              <a:gd name="T12" fmla="*/ 2362200 w 5772"/>
              <a:gd name="T13" fmla="*/ 319088 h 656"/>
              <a:gd name="T14" fmla="*/ 0 w 5772"/>
              <a:gd name="T15" fmla="*/ 1041401 h 656"/>
              <a:gd name="T16" fmla="*/ 9525 w 5772"/>
              <a:gd name="T17" fmla="*/ 3175 h 656"/>
              <a:gd name="T18" fmla="*/ 0 w 5772"/>
              <a:gd name="T19" fmla="*/ 0 h 656"/>
              <a:gd name="T20" fmla="*/ 5772 w 5772"/>
              <a:gd name="T21" fmla="*/ 656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T18" t="T19" r="T20" b="T21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4D6CA7"/>
              </a:gs>
              <a:gs pos="100000">
                <a:srgbClr val="C90B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530" name="Freeform 2"/>
          <p:cNvSpPr>
            <a:spLocks noChangeArrowheads="1"/>
          </p:cNvSpPr>
          <p:nvPr/>
        </p:nvSpPr>
        <p:spPr bwMode="auto">
          <a:xfrm>
            <a:off x="4381500" y="-7938"/>
            <a:ext cx="4762500" cy="638176"/>
          </a:xfrm>
          <a:custGeom>
            <a:avLst/>
            <a:gdLst>
              <a:gd name="T0" fmla="*/ 0 w 3000"/>
              <a:gd name="T1" fmla="*/ 0 h 595"/>
              <a:gd name="T2" fmla="*/ 2647950 w 3000"/>
              <a:gd name="T3" fmla="*/ 604927 h 595"/>
              <a:gd name="T4" fmla="*/ 4762500 w 3000"/>
              <a:gd name="T5" fmla="*/ 199497 h 595"/>
              <a:gd name="T6" fmla="*/ 4762500 w 3000"/>
              <a:gd name="T7" fmla="*/ 6435 h 595"/>
              <a:gd name="T8" fmla="*/ 0 w 3000"/>
              <a:gd name="T9" fmla="*/ 0 h 595"/>
              <a:gd name="T10" fmla="*/ 0 w 3000"/>
              <a:gd name="T11" fmla="*/ 0 h 595"/>
              <a:gd name="T12" fmla="*/ 3000 w 3000"/>
              <a:gd name="T13" fmla="*/ 595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41100"/>
              </a:gs>
              <a:gs pos="100000">
                <a:srgbClr val="5480D1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20484" name="Group 3"/>
          <p:cNvGrpSpPr>
            <a:grpSpLocks/>
          </p:cNvGrpSpPr>
          <p:nvPr/>
        </p:nvGrpSpPr>
        <p:grpSpPr bwMode="auto">
          <a:xfrm>
            <a:off x="-19050" y="203200"/>
            <a:ext cx="9175750" cy="642938"/>
            <a:chOff x="-12" y="128"/>
            <a:chExt cx="5780" cy="405"/>
          </a:xfrm>
        </p:grpSpPr>
        <p:grpSp>
          <p:nvGrpSpPr>
            <p:cNvPr id="20490" name="Group 4"/>
            <p:cNvGrpSpPr>
              <a:grpSpLocks/>
            </p:cNvGrpSpPr>
            <p:nvPr/>
          </p:nvGrpSpPr>
          <p:grpSpPr bwMode="auto">
            <a:xfrm>
              <a:off x="-12" y="128"/>
              <a:ext cx="5769" cy="405"/>
              <a:chOff x="-12" y="128"/>
              <a:chExt cx="5769" cy="405"/>
            </a:xfrm>
          </p:grpSpPr>
          <p:pic>
            <p:nvPicPr>
              <p:cNvPr id="20494" name="Picture 5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28"/>
                <a:ext cx="5755" cy="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3" name="Text Box 6"/>
              <p:cNvSpPr txBox="1">
                <a:spLocks noChangeArrowheads="1"/>
              </p:cNvSpPr>
              <p:nvPr/>
            </p:nvSpPr>
            <p:spPr bwMode="auto">
              <a:xfrm rot="21420000">
                <a:off x="-12" y="301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49263"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491" name="Group 7"/>
            <p:cNvGrpSpPr>
              <a:grpSpLocks/>
            </p:cNvGrpSpPr>
            <p:nvPr/>
          </p:nvGrpSpPr>
          <p:grpSpPr bwMode="auto">
            <a:xfrm>
              <a:off x="-12" y="156"/>
              <a:ext cx="5780" cy="351"/>
              <a:chOff x="-12" y="156"/>
              <a:chExt cx="5780" cy="351"/>
            </a:xfrm>
          </p:grpSpPr>
          <p:pic>
            <p:nvPicPr>
              <p:cNvPr id="20492" name="Picture 8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" y="156"/>
                <a:ext cx="5770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2537" name="Text Box 9"/>
              <p:cNvSpPr txBox="1">
                <a:spLocks noChangeArrowheads="1"/>
              </p:cNvSpPr>
              <p:nvPr/>
            </p:nvSpPr>
            <p:spPr bwMode="auto">
              <a:xfrm rot="21420000">
                <a:off x="-12" y="329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49263"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048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484188"/>
            <a:ext cx="8224838" cy="232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680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48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35163"/>
            <a:ext cx="8224838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2667000" y="6356350"/>
            <a:ext cx="33528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54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7924800" y="6356350"/>
            <a:ext cx="757238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45000"/>
              <a:buFontTx/>
              <a:buNone/>
              <a:tabLst>
                <a:tab pos="723900" algn="l"/>
              </a:tabLst>
              <a:defRPr sz="1200">
                <a:solidFill>
                  <a:srgbClr val="F3E896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 defTabSz="449263">
              <a:defRPr/>
            </a:pPr>
            <a:fld id="{069FB0FE-9A4D-440B-82E6-57E03673A918}" type="slidenum">
              <a:rPr lang="ru-RU"/>
              <a:pPr defTabSz="449263"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53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FFF39D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FFF39D"/>
          </a:solidFill>
          <a:latin typeface="Calibri" pitchFamily="32" charset="0"/>
          <a:ea typeface="DejaVu Sans" charset="0"/>
          <a:cs typeface="DejaVu San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FFF39D"/>
          </a:solidFill>
          <a:latin typeface="Calibri" pitchFamily="32" charset="0"/>
          <a:ea typeface="DejaVu Sans" charset="0"/>
          <a:cs typeface="DejaVu San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FFF39D"/>
          </a:solidFill>
          <a:latin typeface="Calibri" pitchFamily="32" charset="0"/>
          <a:ea typeface="DejaVu Sans" charset="0"/>
          <a:cs typeface="DejaVu San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FFF39D"/>
          </a:solidFill>
          <a:latin typeface="Calibri" pitchFamily="32" charset="0"/>
          <a:ea typeface="DejaVu Sans" charset="0"/>
          <a:cs typeface="DejaVu San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FFF39D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FFF39D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FFF39D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FFF39D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nogogranniki.ru/gruppy-mnogogrannikov.html#arkhimedovy-tela" TargetMode="External"/><Relationship Id="rId2" Type="http://schemas.openxmlformats.org/officeDocument/2006/relationships/hyperlink" Target="https://mnogogranniki.ru/gruppy-mnogogrannikov.html#pravilnye-mnogogranniki" TargetMode="External"/><Relationship Id="rId1" Type="http://schemas.openxmlformats.org/officeDocument/2006/relationships/slideLayout" Target="../slideLayouts/slideLayout77.xml"/><Relationship Id="rId6" Type="http://schemas.openxmlformats.org/officeDocument/2006/relationships/hyperlink" Target="https://mnogogranniki.ru/gruppy-mnogogrannikov.html#vypuklye-mnogogranniki" TargetMode="External"/><Relationship Id="rId5" Type="http://schemas.openxmlformats.org/officeDocument/2006/relationships/hyperlink" Target="https://mnogogranniki.ru/gruppy-mnogogrannikov.html#zvjozdchatye-mnogogranniki" TargetMode="External"/><Relationship Id="rId4" Type="http://schemas.openxmlformats.org/officeDocument/2006/relationships/hyperlink" Target="https://mnogogranniki.ru/gruppy-mnogogrannikov.html#tela-keplera-puanso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mnogogranniki.ru/platonovy-tela.html" TargetMode="Externa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34.emf"/><Relationship Id="rId4" Type="http://schemas.openxmlformats.org/officeDocument/2006/relationships/hyperlink" Target="https://mnogogranniki.ru/gruppy-mnogogrannikov.html#pravilnye-mnogogranniki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8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3" y="332656"/>
            <a:ext cx="8282061" cy="201622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5200" b="1" dirty="0">
                <a:solidFill>
                  <a:srgbClr val="C00000"/>
                </a:solidFill>
              </a:rPr>
              <a:t>Раздел</a:t>
            </a:r>
            <a:r>
              <a:rPr lang="ru-RU" sz="5200" dirty="0">
                <a:solidFill>
                  <a:srgbClr val="C00000"/>
                </a:solidFill>
              </a:rPr>
              <a:t>  «</a:t>
            </a:r>
            <a:r>
              <a:rPr lang="ru-RU" sz="5200" b="1" dirty="0">
                <a:solidFill>
                  <a:srgbClr val="C00000"/>
                </a:solidFill>
              </a:rPr>
              <a:t>Наглядная геометрия. Тела и фигуры в пространстве»</a:t>
            </a:r>
            <a:endParaRPr lang="ru-RU" sz="52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8712968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2152436"/>
            <a:ext cx="56721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r"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"Ум ребенка находится на кончиках его пальцев" В. Сухомлинский </a:t>
            </a:r>
            <a:endParaRPr lang="ru-RU" sz="2400" dirty="0">
              <a:solidFill>
                <a:srgbClr val="7030A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5832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375E5A-4F20-484A-A29C-ED02891F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15" y="246077"/>
            <a:ext cx="8226818" cy="5257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5 правильных многогранников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6AE56271-0402-4AE0-B0CF-5A71E5FBA3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24143"/>
              </p:ext>
            </p:extLst>
          </p:nvPr>
        </p:nvGraphicFramePr>
        <p:xfrm>
          <a:off x="0" y="836712"/>
          <a:ext cx="9144002" cy="5925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9630">
                  <a:extLst>
                    <a:ext uri="{9D8B030D-6E8A-4147-A177-3AD203B41FA5}">
                      <a16:colId xmlns="" xmlns:a16="http://schemas.microsoft.com/office/drawing/2014/main" val="3881648456"/>
                    </a:ext>
                  </a:extLst>
                </a:gridCol>
                <a:gridCol w="3087186">
                  <a:extLst>
                    <a:ext uri="{9D8B030D-6E8A-4147-A177-3AD203B41FA5}">
                      <a16:colId xmlns="" xmlns:a16="http://schemas.microsoft.com/office/drawing/2014/main" val="965506902"/>
                    </a:ext>
                  </a:extLst>
                </a:gridCol>
                <a:gridCol w="3087186">
                  <a:extLst>
                    <a:ext uri="{9D8B030D-6E8A-4147-A177-3AD203B41FA5}">
                      <a16:colId xmlns="" xmlns:a16="http://schemas.microsoft.com/office/drawing/2014/main" val="3941713966"/>
                    </a:ext>
                  </a:extLst>
                </a:gridCol>
              </a:tblGrid>
              <a:tr h="309763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Тетраэдр (4)</a:t>
                      </a:r>
                    </a:p>
                    <a:p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Куб (гексаэдр) (6)</a:t>
                      </a:r>
                    </a:p>
                    <a:p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Октаэдр (8)</a:t>
                      </a:r>
                    </a:p>
                    <a:p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4061993335"/>
                  </a:ext>
                </a:extLst>
              </a:tr>
              <a:tr h="282795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Додекаэдр (12)</a:t>
                      </a:r>
                    </a:p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Икосаэдр (20)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3226441798"/>
                  </a:ext>
                </a:extLst>
              </a:tr>
            </a:tbl>
          </a:graphicData>
        </a:graphic>
      </p:graphicFrame>
      <p:pic>
        <p:nvPicPr>
          <p:cNvPr id="7" name="Объект 3">
            <a:extLst>
              <a:ext uri="{FF2B5EF4-FFF2-40B4-BE49-F238E27FC236}">
                <a16:creationId xmlns="" xmlns:a16="http://schemas.microsoft.com/office/drawing/2014/main" id="{E8344D29-1AE6-4AD3-A71E-CE6F8174D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40733"/>
            <a:ext cx="2160240" cy="23088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8D41F9A-AC56-45C8-B9D4-782E1F5FE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303876"/>
            <a:ext cx="2160240" cy="21937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DB8CFAB-7B35-4A6B-AC80-2EFF742BF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170" y="1444581"/>
            <a:ext cx="2326294" cy="23123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7455ABA8-C20B-4255-A1F7-147AC4465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4274174"/>
            <a:ext cx="2160240" cy="21937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9E29C68-04D9-445B-863C-B2E68C566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6460" y="1444584"/>
            <a:ext cx="2157668" cy="231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8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332656"/>
            <a:ext cx="8086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Максимилиан: </a:t>
            </a:r>
            <a:r>
              <a:rPr lang="ru-RU" sz="3600" b="1" dirty="0"/>
              <a:t>Полуправильные </a:t>
            </a:r>
            <a:br>
              <a:rPr lang="ru-RU" sz="3600" b="1" dirty="0"/>
            </a:br>
            <a:r>
              <a:rPr lang="ru-RU" sz="3600" b="1" dirty="0"/>
              <a:t>многогранники-Архимедовы тела.</a:t>
            </a:r>
          </a:p>
        </p:txBody>
      </p:sp>
      <p:pic>
        <p:nvPicPr>
          <p:cNvPr id="6146" name="Picture 2" descr="Многогранники Архимеда. Названия. Свойства. Модели - Mnogogranniki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32985"/>
            <a:ext cx="7163917" cy="53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2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3987800"/>
            <a:ext cx="2560638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2597" y="2886845"/>
            <a:ext cx="280352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221088"/>
            <a:ext cx="2817812" cy="26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8811" y="1053725"/>
            <a:ext cx="3153669" cy="2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319" y="1535072"/>
            <a:ext cx="2945904" cy="26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xfrm>
            <a:off x="2091334" y="788684"/>
            <a:ext cx="6336704" cy="1492776"/>
          </a:xfrm>
        </p:spPr>
        <p:txBody>
          <a:bodyPr/>
          <a:lstStyle/>
          <a:p>
            <a:r>
              <a:rPr lang="ru-RU" sz="4800" b="1" dirty="0"/>
              <a:t>Оформление выставки многогранников</a:t>
            </a:r>
            <a:br>
              <a:rPr lang="ru-RU" sz="4800" b="1" dirty="0"/>
            </a:br>
            <a:r>
              <a:rPr lang="ru-RU" sz="4800" b="1" dirty="0"/>
              <a:t>         </a:t>
            </a:r>
            <a:r>
              <a:rPr lang="ru-RU" sz="4800" dirty="0"/>
              <a:t>2 урок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3402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6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4398726"/>
              </p:ext>
            </p:extLst>
          </p:nvPr>
        </p:nvGraphicFramePr>
        <p:xfrm>
          <a:off x="395536" y="1137683"/>
          <a:ext cx="8748464" cy="5665077"/>
        </p:xfrm>
        <a:graphic>
          <a:graphicData uri="http://schemas.openxmlformats.org/drawingml/2006/table">
            <a:tbl>
              <a:tblPr/>
              <a:tblGrid>
                <a:gridCol w="18630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711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702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7196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7196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047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Правильный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многогранник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Число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граней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Число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вершин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Число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рёбер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Г+В - 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35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Тетраэдр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Куб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Октаэдр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Додекаэдр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Икосаэдр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11560" y="476672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ВЫВОД ИССЛЕДОВАНИЯ №2:</a:t>
            </a:r>
          </a:p>
        </p:txBody>
      </p:sp>
    </p:spTree>
    <p:extLst>
      <p:ext uri="{BB962C8B-B14F-4D97-AF65-F5344CB8AC3E}">
        <p14:creationId xmlns:p14="http://schemas.microsoft.com/office/powerpoint/2010/main" val="3813403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908720"/>
            <a:ext cx="6512511" cy="857032"/>
          </a:xfrm>
        </p:spPr>
        <p:txBody>
          <a:bodyPr/>
          <a:lstStyle/>
          <a:p>
            <a:r>
              <a:rPr lang="ru-RU" dirty="0"/>
              <a:t>МНОГОГРАННИКИ</a:t>
            </a:r>
          </a:p>
        </p:txBody>
      </p:sp>
      <p:pic>
        <p:nvPicPr>
          <p:cNvPr id="4" name="Объект 3" descr="модели многогранников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7128792" cy="37444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416116"/>
            <a:ext cx="23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Обобщение учителя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28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89440" cy="4353664"/>
          </a:xfrm>
        </p:spPr>
        <p:txBody>
          <a:bodyPr>
            <a:noAutofit/>
          </a:bodyPr>
          <a:lstStyle/>
          <a:p>
            <a:r>
              <a:rPr lang="ru-RU" sz="4000" dirty="0"/>
              <a:t>Группы многогранников:</a:t>
            </a:r>
          </a:p>
          <a:p>
            <a:pPr lvl="0"/>
            <a:r>
              <a:rPr lang="ru-RU" sz="4000" b="1" dirty="0">
                <a:hlinkClick r:id="rId2" tooltip="Правильные многогранники"/>
              </a:rPr>
              <a:t>Правильные многогранники</a:t>
            </a:r>
            <a:endParaRPr lang="ru-RU" sz="4000" dirty="0"/>
          </a:p>
          <a:p>
            <a:pPr lvl="0"/>
            <a:r>
              <a:rPr lang="ru-RU" sz="4000" b="1" dirty="0">
                <a:hlinkClick r:id="rId3" tooltip="Архимедовы тела"/>
              </a:rPr>
              <a:t>Архимедовы тела</a:t>
            </a:r>
            <a:endParaRPr lang="ru-RU" sz="4000" dirty="0"/>
          </a:p>
          <a:p>
            <a:pPr lvl="0"/>
            <a:r>
              <a:rPr lang="ru-RU" sz="4000" b="1" dirty="0">
                <a:hlinkClick r:id="rId4" tooltip="Тела Кеплера-Пуансо"/>
              </a:rPr>
              <a:t>Тела Кеплера-</a:t>
            </a:r>
            <a:r>
              <a:rPr lang="ru-RU" sz="4000" b="1" dirty="0" err="1">
                <a:hlinkClick r:id="rId4" tooltip="Тела Кеплера-Пуансо"/>
              </a:rPr>
              <a:t>Пуансо</a:t>
            </a:r>
            <a:endParaRPr lang="ru-RU" sz="4000" dirty="0"/>
          </a:p>
          <a:p>
            <a:pPr lvl="0"/>
            <a:r>
              <a:rPr lang="ru-RU" sz="4000" b="1" dirty="0">
                <a:hlinkClick r:id="rId5" tooltip="Звёздчатые многогранники"/>
              </a:rPr>
              <a:t>Звёздчатые многогранники</a:t>
            </a:r>
            <a:endParaRPr lang="ru-RU" sz="4000" dirty="0"/>
          </a:p>
          <a:p>
            <a:pPr lvl="0"/>
            <a:r>
              <a:rPr lang="ru-RU" sz="4000" b="1" u="sng" dirty="0">
                <a:hlinkClick r:id="rId6" tooltip="Выпуклые многогранники"/>
              </a:rPr>
              <a:t>Выпуклые многогранники</a:t>
            </a:r>
            <a:br>
              <a:rPr lang="ru-RU" sz="4000" b="1" u="sng" dirty="0">
                <a:hlinkClick r:id="rId6" tooltip="Выпуклые многогранники"/>
              </a:rPr>
            </a:br>
            <a:endParaRPr lang="ru-RU" sz="4000" dirty="0"/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26520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Рисунок 10" descr="Описание: Платоновы тела">
            <a:hlinkClick r:id="rId2" tooltip="&quot;Платоновы тела. Платоновы многогранники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34" y="836713"/>
            <a:ext cx="4775882" cy="307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89756" y="200055"/>
            <a:ext cx="9100352" cy="8617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EC592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 tooltip="Правильные многогранники"/>
              </a:rPr>
              <a:t>Правильные многогранники</a:t>
            </a:r>
            <a:r>
              <a:rPr lang="ru-RU" sz="3200" b="1" dirty="0">
                <a:solidFill>
                  <a:srgbClr val="EC592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Платоновы тела. 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444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79512" y="3906923"/>
            <a:ext cx="8920840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44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Именем Древнегреческого ученого - Платона </a:t>
            </a:r>
          </a:p>
          <a:p>
            <a:pPr marL="0" marR="0" lvl="0" indent="1444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названа группа из пяти геометрических тел, </a:t>
            </a:r>
          </a:p>
          <a:p>
            <a:pPr marL="0" marR="0" lvl="0" indent="1444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их чаще называем -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Платоновы тела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07252"/>
            <a:ext cx="9100353" cy="175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883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89248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94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44463" y="0"/>
            <a:ext cx="8855075" cy="685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1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4972" y="71917"/>
            <a:ext cx="9168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ctr">
              <a:lnSpc>
                <a:spcPts val="1200"/>
              </a:lnSpc>
              <a:spcAft>
                <a:spcPts val="0"/>
              </a:spcAft>
            </a:pPr>
            <a:r>
              <a:rPr lang="ru-RU" b="1" dirty="0">
                <a:latin typeface="Arial"/>
                <a:ea typeface="Times New Roman"/>
                <a:cs typeface="Times New Roman"/>
              </a:rPr>
              <a:t>Развертки правильных многогранников</a:t>
            </a:r>
            <a:endParaRPr lang="ru-RU" sz="800" dirty="0">
              <a:latin typeface="Times New Roman"/>
              <a:ea typeface="Calibri"/>
              <a:cs typeface="Times New Roman"/>
            </a:endParaRPr>
          </a:p>
          <a:p>
            <a:pPr indent="144145">
              <a:lnSpc>
                <a:spcPts val="1200"/>
              </a:lnSpc>
              <a:spcAft>
                <a:spcPts val="0"/>
              </a:spcAft>
            </a:pPr>
            <a:r>
              <a:rPr lang="ru-RU" b="1" dirty="0">
                <a:solidFill>
                  <a:srgbClr val="525252"/>
                </a:solidFill>
                <a:latin typeface="Arial"/>
                <a:ea typeface="Times New Roman"/>
                <a:cs typeface="Times New Roman"/>
              </a:rPr>
              <a:t> </a:t>
            </a:r>
            <a:endParaRPr lang="ru-RU" sz="800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Рисунок 4" descr="Развёртки правильных многограннико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72" y="493395"/>
            <a:ext cx="9168971" cy="5871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430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11" y="980728"/>
            <a:ext cx="8047578" cy="544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FA07DD7-B07C-4165-9AF9-777644927F43}"/>
              </a:ext>
            </a:extLst>
          </p:cNvPr>
          <p:cNvSpPr txBox="1"/>
          <p:nvPr/>
        </p:nvSpPr>
        <p:spPr>
          <a:xfrm>
            <a:off x="3131840" y="245470"/>
            <a:ext cx="3118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АКТУАЛИЗАЦИЯ ЗНАНИЙ</a:t>
            </a:r>
          </a:p>
        </p:txBody>
      </p:sp>
    </p:spTree>
    <p:extLst>
      <p:ext uri="{BB962C8B-B14F-4D97-AF65-F5344CB8AC3E}">
        <p14:creationId xmlns:p14="http://schemas.microsoft.com/office/powerpoint/2010/main" val="1663698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66" y="160339"/>
            <a:ext cx="9067154" cy="557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758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29852"/>
              </p:ext>
            </p:extLst>
          </p:nvPr>
        </p:nvGraphicFramePr>
        <p:xfrm>
          <a:off x="0" y="764704"/>
          <a:ext cx="9033904" cy="5786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Документ" r:id="rId3" imgW="10599197" imgH="6253550" progId="Word.Document.12">
                  <p:embed/>
                </p:oleObj>
              </mc:Choice>
              <mc:Fallback>
                <p:oleObj name="Документ" r:id="rId3" imgW="10599197" imgH="625355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764704"/>
                        <a:ext cx="9033904" cy="5786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339752" y="241430"/>
            <a:ext cx="56733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ctr">
              <a:lnSpc>
                <a:spcPts val="12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ЗВЕЗДЧАТЫЕ МНОГОГРАННИКИ</a:t>
            </a:r>
            <a:endParaRPr lang="ru-RU" sz="800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7534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377287"/>
              </p:ext>
            </p:extLst>
          </p:nvPr>
        </p:nvGraphicFramePr>
        <p:xfrm>
          <a:off x="26248" y="548680"/>
          <a:ext cx="9269491" cy="6297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Документ" r:id="rId3" imgW="10586236" imgH="6616153" progId="Word.Document.12">
                  <p:embed/>
                </p:oleObj>
              </mc:Choice>
              <mc:Fallback>
                <p:oleObj name="Документ" r:id="rId3" imgW="10586236" imgH="66161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48" y="548680"/>
                        <a:ext cx="9269491" cy="6297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1739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251" b="2850"/>
          <a:stretch/>
        </p:blipFill>
        <p:spPr bwMode="auto">
          <a:xfrm>
            <a:off x="0" y="0"/>
            <a:ext cx="912872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3026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333" y="908720"/>
            <a:ext cx="8229600" cy="4071966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>
                <a:solidFill>
                  <a:srgbClr val="C00000"/>
                </a:solidFill>
              </a:rPr>
              <a:t>   Правильные многогранники – самые выгодные фигуры, поэтому они широко распространены в природе. Подтверждением тому служит форма некоторых кристаллов. Например, кристаллы поваренной соли имеют форму </a:t>
            </a:r>
            <a:r>
              <a:rPr lang="ru-RU" dirty="0" smtClean="0">
                <a:solidFill>
                  <a:srgbClr val="C00000"/>
                </a:solidFill>
              </a:rPr>
              <a:t>куба (1). </a:t>
            </a:r>
            <a:r>
              <a:rPr lang="ru-RU" dirty="0">
                <a:solidFill>
                  <a:srgbClr val="C00000"/>
                </a:solidFill>
              </a:rPr>
              <a:t>При производстве алюминия пользуются алюминиево-калиевыми кварцами, монокристалл которых имеет форму правильного октаэдра. Получение серной кислоты, железа, особых сортов цемента не обходится без сернистого колчедана. Кристаллы этого химического вещества имеют форму додекаэдра. В разных химических реакциях применяется </a:t>
            </a:r>
            <a:r>
              <a:rPr lang="ru-RU" dirty="0" err="1">
                <a:solidFill>
                  <a:srgbClr val="C00000"/>
                </a:solidFill>
              </a:rPr>
              <a:t>сурьменистый</a:t>
            </a:r>
            <a:r>
              <a:rPr lang="ru-RU" dirty="0">
                <a:solidFill>
                  <a:srgbClr val="C00000"/>
                </a:solidFill>
              </a:rPr>
              <a:t> сернокислый натрий – вещество, синтезированное учёными. Кристалл </a:t>
            </a:r>
            <a:r>
              <a:rPr lang="ru-RU" dirty="0" err="1">
                <a:solidFill>
                  <a:srgbClr val="C00000"/>
                </a:solidFill>
              </a:rPr>
              <a:t>сурьменистого</a:t>
            </a:r>
            <a:r>
              <a:rPr lang="ru-RU" dirty="0">
                <a:solidFill>
                  <a:srgbClr val="C00000"/>
                </a:solidFill>
              </a:rPr>
              <a:t> сернокислого натрия имеет форму тетраэдра. Последний правильный многогранник – икосаэдр передаёт форму кристаллов бора.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274" y="26064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Многогранники в природе</a:t>
            </a:r>
          </a:p>
        </p:txBody>
      </p:sp>
      <p:pic>
        <p:nvPicPr>
          <p:cNvPr id="4" name="Picture 1" descr="Алма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4857760"/>
            <a:ext cx="1214446" cy="123063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23872" y="6143644"/>
            <a:ext cx="1919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/>
              </a:rPr>
              <a:t>Алмаз (октаэдр)</a:t>
            </a:r>
            <a:endParaRPr lang="ru-RU" dirty="0">
              <a:solidFill>
                <a:srgbClr val="000000"/>
              </a:solidFill>
              <a:latin typeface="Lucida Sans Unicode"/>
            </a:endParaRPr>
          </a:p>
        </p:txBody>
      </p:sp>
      <p:pic>
        <p:nvPicPr>
          <p:cNvPr id="6" name="Picture 2" descr="Шеели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857760"/>
            <a:ext cx="1226989" cy="107157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143372" y="6143644"/>
            <a:ext cx="2291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/>
              </a:rPr>
              <a:t>Шеелит (пирамида)</a:t>
            </a:r>
            <a:endParaRPr lang="ru-RU" dirty="0">
              <a:solidFill>
                <a:srgbClr val="000000"/>
              </a:solidFill>
              <a:latin typeface="Lucida Sans Unicode"/>
            </a:endParaRPr>
          </a:p>
        </p:txBody>
      </p:sp>
      <p:pic>
        <p:nvPicPr>
          <p:cNvPr id="8" name="Picture 3" descr="Хруста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4786322"/>
            <a:ext cx="1214446" cy="121444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500826" y="6143644"/>
            <a:ext cx="217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/>
              </a:rPr>
              <a:t>Хрусталь (призма)</a:t>
            </a:r>
            <a:endParaRPr lang="ru-RU" dirty="0">
              <a:solidFill>
                <a:srgbClr val="000000"/>
              </a:solidFill>
              <a:latin typeface="Lucida Sans Unicode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57760"/>
            <a:ext cx="1234187" cy="119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9541" y="6158631"/>
            <a:ext cx="18242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/>
              </a:rPr>
              <a:t>Кристалл соли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/>
              </a:rPr>
              <a:t>(куб)</a:t>
            </a:r>
            <a:endParaRPr lang="ru-RU" dirty="0">
              <a:solidFill>
                <a:srgbClr val="000000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20644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1"/>
          <p:cNvSpPr txBox="1">
            <a:spLocks noChangeArrowheads="1"/>
          </p:cNvSpPr>
          <p:nvPr/>
        </p:nvSpPr>
        <p:spPr bwMode="auto">
          <a:xfrm>
            <a:off x="285750" y="357188"/>
            <a:ext cx="8510588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46800" rIns="0" bIns="0" anchor="b" anchorCtr="1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ru-RU" sz="4000" b="1" smtClean="0">
                <a:solidFill>
                  <a:srgbClr val="002060"/>
                </a:solidFill>
                <a:latin typeface="Calibri" pitchFamily="32" charset="0"/>
              </a:rPr>
              <a:t>Многогранники в декоративном искусстве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57188" y="1714500"/>
            <a:ext cx="2406650" cy="3144838"/>
            <a:chOff x="225" y="1080"/>
            <a:chExt cx="1516" cy="1981"/>
          </a:xfrm>
        </p:grpSpPr>
        <p:pic>
          <p:nvPicPr>
            <p:cNvPr id="5735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" y="1080"/>
              <a:ext cx="1516" cy="1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7354" name="Text Box 4"/>
            <p:cNvSpPr txBox="1">
              <a:spLocks noChangeArrowheads="1"/>
            </p:cNvSpPr>
            <p:nvPr/>
          </p:nvSpPr>
          <p:spPr bwMode="auto">
            <a:xfrm>
              <a:off x="225" y="1080"/>
              <a:ext cx="1516" cy="1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00200"/>
            <a:ext cx="2535238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00200"/>
            <a:ext cx="18288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05200"/>
            <a:ext cx="150812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838200" y="4953000"/>
            <a:ext cx="22860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spcBef>
                <a:spcPts val="1125"/>
              </a:spcBef>
              <a:buSzPct val="100000"/>
            </a:pPr>
            <a:r>
              <a:rPr lang="ru-RU" sz="2000" smtClean="0">
                <a:solidFill>
                  <a:srgbClr val="7030A0"/>
                </a:solidFill>
              </a:rPr>
              <a:t>Надгробный памятник в кафедральном соборе Солсбери</a:t>
            </a:r>
            <a:r>
              <a:rPr lang="ru-RU" smtClean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6400800" y="4953000"/>
            <a:ext cx="18288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spcBef>
                <a:spcPts val="1250"/>
              </a:spcBef>
              <a:buSzPct val="100000"/>
            </a:pPr>
            <a:r>
              <a:rPr lang="ru-RU" sz="2000" smtClean="0">
                <a:solidFill>
                  <a:srgbClr val="7030A0"/>
                </a:solidFill>
              </a:rPr>
              <a:t>Титульный лист книги Ж. Кузена «Книга о перспективе» </a:t>
            </a:r>
          </a:p>
        </p:txBody>
      </p:sp>
    </p:spTree>
    <p:extLst>
      <p:ext uri="{BB962C8B-B14F-4D97-AF65-F5344CB8AC3E}">
        <p14:creationId xmlns:p14="http://schemas.microsoft.com/office/powerpoint/2010/main" val="521030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800" decel="100000"/>
                                        <p:tgtEl>
                                          <p:spTgt spid="73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800" decel="100000" fill="hold"/>
                                        <p:tgtEl>
                                          <p:spTgt spid="73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800" decel="100000" fill="hold"/>
                                        <p:tgtEl>
                                          <p:spTgt spid="73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800" decel="100000" fill="hold"/>
                                        <p:tgtEl>
                                          <p:spTgt spid="73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4" presetID="2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5" presetID="2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6" presetID="2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7" presetID="2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8" presetID="3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0" dur="800" decel="100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1" dur="800" decel="100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800" decel="100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" dur="800" decel="100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67" presetID="3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9" dur="800" decel="100000"/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0" dur="800" decel="100000" fill="hold"/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800" decel="100000" fill="hold"/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800" decel="100000" fill="hold"/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8747" y="1196752"/>
            <a:ext cx="8229600" cy="1944215"/>
          </a:xfrm>
        </p:spPr>
        <p:txBody>
          <a:bodyPr>
            <a:normAutofit/>
          </a:bodyPr>
          <a:lstStyle/>
          <a:p>
            <a:pPr marL="269875" indent="-255588" algn="just">
              <a:buNone/>
            </a:pPr>
            <a:r>
              <a:rPr lang="ru-RU" sz="2400" dirty="0">
                <a:solidFill>
                  <a:srgbClr val="C00000"/>
                </a:solidFill>
              </a:rPr>
              <a:t>  </a:t>
            </a:r>
            <a:r>
              <a:rPr lang="ru-RU" sz="2400" dirty="0" smtClean="0">
                <a:solidFill>
                  <a:srgbClr val="C00000"/>
                </a:solidFill>
              </a:rPr>
              <a:t>Использовать</a:t>
            </a:r>
            <a:r>
              <a:rPr lang="ru-RU" sz="2400" dirty="0">
                <a:solidFill>
                  <a:srgbClr val="C00000"/>
                </a:solidFill>
              </a:rPr>
              <a:t> многогранники в архитектуре люди стали очень давно, еще до новой эры. И по мере роста строительного мастерства в мире появлялись новые шедевры, основанные на сложных геометрических фигурах.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Многогранники в архитектуре</a:t>
            </a:r>
          </a:p>
        </p:txBody>
      </p:sp>
      <p:pic>
        <p:nvPicPr>
          <p:cNvPr id="4" name="Рисунок 3" descr="Happy-Pala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3345627"/>
            <a:ext cx="2726651" cy="1847849"/>
          </a:xfrm>
          <a:prstGeom prst="rect">
            <a:avLst/>
          </a:prstGeom>
        </p:spPr>
      </p:pic>
      <p:pic>
        <p:nvPicPr>
          <p:cNvPr id="5" name="Рисунок 4" descr="Louvre_piramide.jpg"/>
          <p:cNvPicPr>
            <a:picLocks noChangeAspect="1"/>
          </p:cNvPicPr>
          <p:nvPr/>
        </p:nvPicPr>
        <p:blipFill rotWithShape="1">
          <a:blip r:embed="rId3"/>
          <a:srcRect l="14303" r="5432"/>
          <a:stretch/>
        </p:blipFill>
        <p:spPr>
          <a:xfrm>
            <a:off x="395536" y="3345625"/>
            <a:ext cx="2632842" cy="1847849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47" y="5314082"/>
            <a:ext cx="2373684" cy="150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376" y="5317282"/>
            <a:ext cx="2102147" cy="150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45626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80" y="5299721"/>
            <a:ext cx="2266553" cy="151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08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0" y="0"/>
            <a:ext cx="40100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 anchorCtr="1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hangingPunct="1">
              <a:buSzPct val="100000"/>
            </a:pPr>
            <a:r>
              <a:rPr lang="ru-RU" sz="3000" smtClean="0">
                <a:solidFill>
                  <a:srgbClr val="862110"/>
                </a:solidFill>
                <a:latin typeface="Comic Sans MS" pitchFamily="64" charset="0"/>
              </a:rPr>
              <a:t>САЛЬВАДОР ДАЛИ</a:t>
            </a:r>
          </a:p>
        </p:txBody>
      </p:sp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0" y="1071563"/>
            <a:ext cx="2643188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04800" indent="-301625" eaLnBrk="0" hangingPunct="0">
              <a:tabLst>
                <a:tab pos="304800" algn="l"/>
                <a:tab pos="752475" algn="l"/>
                <a:tab pos="1201738" algn="l"/>
                <a:tab pos="1651000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304800" algn="l"/>
                <a:tab pos="752475" algn="l"/>
                <a:tab pos="1201738" algn="l"/>
                <a:tab pos="1651000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304800" algn="l"/>
                <a:tab pos="752475" algn="l"/>
                <a:tab pos="1201738" algn="l"/>
                <a:tab pos="1651000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304800" algn="l"/>
                <a:tab pos="752475" algn="l"/>
                <a:tab pos="1201738" algn="l"/>
                <a:tab pos="1651000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304800" algn="l"/>
                <a:tab pos="752475" algn="l"/>
                <a:tab pos="1201738" algn="l"/>
                <a:tab pos="1651000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04800" algn="l"/>
                <a:tab pos="752475" algn="l"/>
                <a:tab pos="1201738" algn="l"/>
                <a:tab pos="1651000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04800" algn="l"/>
                <a:tab pos="752475" algn="l"/>
                <a:tab pos="1201738" algn="l"/>
                <a:tab pos="1651000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04800" algn="l"/>
                <a:tab pos="752475" algn="l"/>
                <a:tab pos="1201738" algn="l"/>
                <a:tab pos="1651000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04800" algn="l"/>
                <a:tab pos="752475" algn="l"/>
                <a:tab pos="1201738" algn="l"/>
                <a:tab pos="1651000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hangingPunct="1">
              <a:lnSpc>
                <a:spcPts val="1875"/>
              </a:lnSpc>
              <a:buSzPct val="100000"/>
            </a:pP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Картина известнейшего художника Сальвадора Дали «Тайная вечеря». </a:t>
            </a:r>
          </a:p>
          <a:p>
            <a:pPr defTabSz="449263" eaLnBrk="1" hangingPunct="1">
              <a:lnSpc>
                <a:spcPts val="1875"/>
              </a:lnSpc>
              <a:buSzPct val="100000"/>
            </a:pP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На ней изображён Христос со своими двенадцатью учениками. Сальвадор показал их сидящими в огромном полупрозрачном додекаэдре. Многие века учёные искали разгадку такому странному изображению сцены из библии и пришли к выводу, что этим художник хотел показать Вселенную, бесконечность и, конечно же, духовность. Вот так, с помощью простой геометрической фигуры Сальвадор Дали скрыл огромный смысл.</a:t>
            </a:r>
          </a:p>
          <a:p>
            <a:pPr defTabSz="449263" eaLnBrk="1" hangingPunct="1">
              <a:lnSpc>
                <a:spcPct val="70000"/>
              </a:lnSpc>
              <a:spcBef>
                <a:spcPts val="600"/>
              </a:spcBef>
              <a:buSzPct val="100000"/>
            </a:pPr>
            <a:endParaRPr lang="ru-RU" sz="13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719" y="1144868"/>
            <a:ext cx="5940152" cy="524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8373" name="Text Box 4"/>
          <p:cNvSpPr txBox="1">
            <a:spLocks noChangeArrowheads="1"/>
          </p:cNvSpPr>
          <p:nvPr/>
        </p:nvSpPr>
        <p:spPr bwMode="auto">
          <a:xfrm>
            <a:off x="2571750" y="0"/>
            <a:ext cx="55006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hangingPunct="1">
              <a:buSzPct val="100000"/>
            </a:pPr>
            <a:r>
              <a:rPr lang="ru-RU" sz="2800" b="1" smtClean="0">
                <a:solidFill>
                  <a:srgbClr val="7030A0"/>
                </a:solidFill>
              </a:rPr>
              <a:t>Многогранники в живописи</a:t>
            </a:r>
          </a:p>
        </p:txBody>
      </p:sp>
    </p:spTree>
    <p:extLst>
      <p:ext uri="{BB962C8B-B14F-4D97-AF65-F5344CB8AC3E}">
        <p14:creationId xmlns:p14="http://schemas.microsoft.com/office/powerpoint/2010/main" val="21209948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2000"/>
                                        <p:tgtEl>
                                          <p:spTgt spid="74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1" dur="500"/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4" dur="500"/>
                                        <p:tgtEl>
                                          <p:spTgt spid="74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8" dur="2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5400600" cy="405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382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91" y="620688"/>
            <a:ext cx="8817790" cy="55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29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5" y="692696"/>
            <a:ext cx="872016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216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2872" y="332656"/>
            <a:ext cx="83476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ctr">
              <a:spcAft>
                <a:spcPts val="0"/>
              </a:spcAft>
            </a:pPr>
            <a:r>
              <a:rPr lang="ru-RU" sz="32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УРОК-ИССЛЕДОВАНИЕ «Развитие пространственного мышления»</a:t>
            </a:r>
          </a:p>
          <a:p>
            <a:pPr indent="144145" algn="ctr">
              <a:lnSpc>
                <a:spcPts val="1200"/>
              </a:lnSpc>
              <a:spcAft>
                <a:spcPts val="0"/>
              </a:spcAft>
            </a:pPr>
            <a:endParaRPr lang="ru-RU" sz="2800" b="1" dirty="0">
              <a:latin typeface="Arial" pitchFamily="34" charset="0"/>
              <a:ea typeface="Calibri"/>
              <a:cs typeface="Arial" pitchFamily="34" charset="0"/>
            </a:endParaRPr>
          </a:p>
          <a:p>
            <a:pPr marL="514350" indent="-514350">
              <a:buAutoNum type="arabicParenR"/>
            </a:pP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Свойства куба. </a:t>
            </a:r>
          </a:p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Исследовательская  работа №1.  (</a:t>
            </a:r>
            <a:r>
              <a:rPr lang="ru-RU" sz="2800" i="1" dirty="0">
                <a:latin typeface="Arial" pitchFamily="34" charset="0"/>
                <a:cs typeface="Arial" pitchFamily="34" charset="0"/>
              </a:rPr>
              <a:t>развёртки  куба, заполнение таблицы, выводы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Правильные многогранники-тела Платона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i="1" dirty="0">
                <a:latin typeface="Arial" pitchFamily="34" charset="0"/>
                <a:cs typeface="Arial" pitchFamily="34" charset="0"/>
              </a:rPr>
              <a:t>Доклад </a:t>
            </a: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Ольги П. 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3) Полуправильные многогранники-Архимедовы тела.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b="1" i="1" dirty="0">
                <a:latin typeface="Arial" pitchFamily="34" charset="0"/>
                <a:cs typeface="Arial" pitchFamily="34" charset="0"/>
              </a:rPr>
              <a:t>Исследовательская работа №2.  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  <a:p>
            <a:r>
              <a:rPr lang="ru-RU" sz="2800" i="1" dirty="0">
                <a:latin typeface="Arial" pitchFamily="34" charset="0"/>
                <a:cs typeface="Arial" pitchFamily="34" charset="0"/>
              </a:rPr>
              <a:t>Доклад </a:t>
            </a: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Максимилиана </a:t>
            </a: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В.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4.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Практическая часть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«Моделирование многогранников». Начало работы Выставки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«Развитие пространственного мышления»</a:t>
            </a:r>
          </a:p>
          <a:p>
            <a:pPr indent="144145" algn="just">
              <a:lnSpc>
                <a:spcPts val="1200"/>
              </a:lnSpc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8826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550BF31-96CD-4CEA-BECA-B262D67DD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0"/>
            <a:ext cx="889248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Исследовательская работа №1. </a:t>
            </a:r>
          </a:p>
          <a:p>
            <a:pPr marL="0" indent="0" algn="just">
              <a:buNone/>
            </a:pPr>
            <a:r>
              <a:rPr lang="ru-RU" sz="2000" b="1" u="sng" dirty="0">
                <a:solidFill>
                  <a:srgbClr val="100000"/>
                </a:solidFill>
              </a:rPr>
              <a:t>Цель:</a:t>
            </a:r>
            <a:r>
              <a:rPr lang="ru-RU" sz="2000" b="1" dirty="0">
                <a:solidFill>
                  <a:srgbClr val="100000"/>
                </a:solidFill>
              </a:rPr>
              <a:t> исследовать зависимость объёма куба от длины его ребра. Обосновать, доказать  или опровергнуть гипотезу.</a:t>
            </a:r>
          </a:p>
          <a:p>
            <a:pPr marL="0" indent="0" algn="just">
              <a:buNone/>
            </a:pPr>
            <a:r>
              <a:rPr lang="ru-RU" sz="2000" b="1" u="sng" dirty="0">
                <a:solidFill>
                  <a:srgbClr val="100000"/>
                </a:solidFill>
              </a:rPr>
              <a:t>Гипотеза (предположение</a:t>
            </a:r>
            <a:r>
              <a:rPr lang="ru-RU" sz="2000" b="1" dirty="0">
                <a:solidFill>
                  <a:srgbClr val="100000"/>
                </a:solidFill>
              </a:rPr>
              <a:t>): действительно  ли  существует зависимость объёма куба от длины его ребра.</a:t>
            </a:r>
          </a:p>
          <a:p>
            <a:pPr marL="0" indent="0" algn="just">
              <a:buNone/>
            </a:pPr>
            <a:endParaRPr lang="ru-RU" sz="2000" b="1" dirty="0">
              <a:solidFill>
                <a:srgbClr val="100000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909235"/>
              </p:ext>
            </p:extLst>
          </p:nvPr>
        </p:nvGraphicFramePr>
        <p:xfrm>
          <a:off x="251519" y="1988840"/>
          <a:ext cx="8892481" cy="445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2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39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0324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8762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00522">
                <a:tc>
                  <a:txBody>
                    <a:bodyPr/>
                    <a:lstStyle/>
                    <a:p>
                      <a:pPr indent="14414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00000"/>
                          </a:solidFill>
                          <a:effectLst/>
                        </a:rPr>
                        <a:t>Длина ребра (а)</a:t>
                      </a:r>
                    </a:p>
                    <a:p>
                      <a:pPr indent="144145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889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100000"/>
                        </a:solidFill>
                        <a:effectLst/>
                      </a:endParaRPr>
                    </a:p>
                    <a:p>
                      <a:pPr marL="0" indent="889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100000"/>
                          </a:solidFill>
                          <a:effectLst/>
                        </a:rPr>
                        <a:t>Расчёт объёма куба</a:t>
                      </a:r>
                      <a:endParaRPr lang="ru-RU" sz="1800" b="1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100000"/>
                          </a:solidFill>
                          <a:effectLst/>
                        </a:rPr>
                        <a:t>Объём куба</a:t>
                      </a:r>
                    </a:p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100000"/>
                          </a:solidFill>
                          <a:effectLst/>
                        </a:rPr>
                        <a:t>(</a:t>
                      </a:r>
                      <a:r>
                        <a:rPr lang="ru-RU" sz="1800" b="1" dirty="0" err="1">
                          <a:solidFill>
                            <a:srgbClr val="100000"/>
                          </a:solidFill>
                          <a:effectLst/>
                        </a:rPr>
                        <a:t>куб.см</a:t>
                      </a:r>
                      <a:r>
                        <a:rPr lang="ru-RU" sz="1800" b="1" dirty="0">
                          <a:solidFill>
                            <a:srgbClr val="100000"/>
                          </a:solidFill>
                          <a:effectLst/>
                        </a:rPr>
                        <a:t>)</a:t>
                      </a:r>
                      <a:endParaRPr lang="ru-RU" sz="1800" b="1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60705" algn="l"/>
                        </a:tabLst>
                      </a:pPr>
                      <a:r>
                        <a:rPr lang="en-US" sz="1800" b="1" dirty="0">
                          <a:solidFill>
                            <a:srgbClr val="100000"/>
                          </a:solidFill>
                          <a:effectLst/>
                        </a:rPr>
                        <a:t>V</a:t>
                      </a:r>
                      <a:r>
                        <a:rPr lang="ru-RU" sz="1800" b="1" dirty="0">
                          <a:solidFill>
                            <a:srgbClr val="100000"/>
                          </a:solidFill>
                          <a:effectLst/>
                        </a:rPr>
                        <a:t>б :</a:t>
                      </a:r>
                      <a:r>
                        <a:rPr lang="en-US" sz="1800" b="1" dirty="0">
                          <a:solidFill>
                            <a:srgbClr val="100000"/>
                          </a:solidFill>
                          <a:effectLst/>
                        </a:rPr>
                        <a:t>V</a:t>
                      </a:r>
                      <a:r>
                        <a:rPr lang="ru-RU" sz="1800" b="1" dirty="0">
                          <a:solidFill>
                            <a:srgbClr val="100000"/>
                          </a:solidFill>
                          <a:effectLst/>
                        </a:rPr>
                        <a:t>м</a:t>
                      </a:r>
                      <a:endParaRPr lang="ru-RU" sz="1800" b="1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7279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1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Куб 3х3х3см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V</a:t>
                      </a:r>
                      <a:r>
                        <a:rPr lang="ru-RU" sz="1800" b="1" dirty="0">
                          <a:effectLst/>
                        </a:rPr>
                        <a:t>1</a:t>
                      </a:r>
                      <a:r>
                        <a:rPr lang="en-US" sz="1800" b="1" dirty="0">
                          <a:effectLst/>
                        </a:rPr>
                        <a:t>=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indent="144145"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560705" algn="l"/>
                        </a:tabLs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7279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2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Куб 6х6х6см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V</a:t>
                      </a:r>
                      <a:r>
                        <a:rPr lang="ru-RU" sz="1800" b="1" dirty="0">
                          <a:effectLst/>
                        </a:rPr>
                        <a:t>2</a:t>
                      </a:r>
                      <a:r>
                        <a:rPr lang="en-US" sz="1800" b="1" dirty="0">
                          <a:effectLst/>
                        </a:rPr>
                        <a:t>=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970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ts val="600"/>
                        </a:lnSpc>
                        <a:spcAft>
                          <a:spcPts val="0"/>
                        </a:spcAft>
                        <a:tabLst>
                          <a:tab pos="560705" algn="l"/>
                        </a:tabLs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7279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3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Куб </a:t>
                      </a:r>
                      <a:r>
                        <a:rPr lang="en-US" sz="1800" b="1" dirty="0">
                          <a:effectLst/>
                        </a:rPr>
                        <a:t>2</a:t>
                      </a:r>
                      <a:r>
                        <a:rPr lang="ru-RU" sz="1800" b="1" dirty="0">
                          <a:effectLst/>
                        </a:rPr>
                        <a:t>х</a:t>
                      </a:r>
                      <a:r>
                        <a:rPr lang="en-US" sz="1800" b="1" dirty="0">
                          <a:effectLst/>
                        </a:rPr>
                        <a:t>2</a:t>
                      </a:r>
                      <a:r>
                        <a:rPr lang="ru-RU" sz="1800" b="1" dirty="0">
                          <a:effectLst/>
                        </a:rPr>
                        <a:t>х</a:t>
                      </a:r>
                      <a:r>
                        <a:rPr lang="en-US" sz="1800" b="1" dirty="0">
                          <a:effectLst/>
                        </a:rPr>
                        <a:t>2</a:t>
                      </a:r>
                      <a:r>
                        <a:rPr lang="ru-RU" sz="1800" b="1" dirty="0">
                          <a:effectLst/>
                        </a:rPr>
                        <a:t>см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V</a:t>
                      </a:r>
                      <a:r>
                        <a:rPr lang="ru-RU" sz="1800" b="1" dirty="0">
                          <a:effectLst/>
                        </a:rPr>
                        <a:t>3</a:t>
                      </a:r>
                      <a:r>
                        <a:rPr lang="en-US" sz="1800" b="1" dirty="0">
                          <a:effectLst/>
                        </a:rPr>
                        <a:t>=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indent="144145"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560705" algn="l"/>
                        </a:tabLs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7279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4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Куб 6х6х6см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V</a:t>
                      </a:r>
                      <a:r>
                        <a:rPr lang="ru-RU" sz="1800" b="1" dirty="0">
                          <a:effectLst/>
                        </a:rPr>
                        <a:t>4</a:t>
                      </a:r>
                      <a:r>
                        <a:rPr lang="en-US" sz="1800" b="1" dirty="0">
                          <a:effectLst/>
                        </a:rPr>
                        <a:t>=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826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ts val="600"/>
                        </a:lnSpc>
                        <a:spcAft>
                          <a:spcPts val="0"/>
                        </a:spcAft>
                        <a:tabLst>
                          <a:tab pos="560705" algn="l"/>
                        </a:tabLs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37279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100000"/>
                          </a:solidFill>
                          <a:effectLst/>
                        </a:rPr>
                        <a:t>5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Куб меньший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V5=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indent="144145"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560705" algn="l"/>
                        </a:tabLs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37279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100000"/>
                          </a:solidFill>
                          <a:effectLst/>
                        </a:rPr>
                        <a:t>6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Куб больший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V6=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9642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FC702B7-E5B1-4E69-8C41-567A83341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60648"/>
            <a:ext cx="8352928" cy="6120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ВЫВОД ИССЛЕДОВАНИЯ №1:</a:t>
            </a:r>
          </a:p>
          <a:p>
            <a:pPr marL="0" indent="0">
              <a:buNone/>
            </a:pPr>
            <a:r>
              <a:rPr lang="ru-RU" dirty="0">
                <a:solidFill>
                  <a:srgbClr val="100000"/>
                </a:solidFill>
              </a:rPr>
              <a:t>1) Если ребро </a:t>
            </a:r>
            <a:r>
              <a:rPr lang="ru-RU" b="1" dirty="0">
                <a:solidFill>
                  <a:srgbClr val="100000"/>
                </a:solidFill>
              </a:rPr>
              <a:t>а</a:t>
            </a:r>
            <a:r>
              <a:rPr lang="ru-RU" dirty="0">
                <a:solidFill>
                  <a:srgbClr val="100000"/>
                </a:solidFill>
              </a:rPr>
              <a:t> куба  увеличить в </a:t>
            </a:r>
            <a:r>
              <a:rPr lang="ru-RU" b="1" dirty="0">
                <a:solidFill>
                  <a:srgbClr val="100000"/>
                </a:solidFill>
              </a:rPr>
              <a:t>2</a:t>
            </a:r>
            <a:r>
              <a:rPr lang="ru-RU" dirty="0">
                <a:solidFill>
                  <a:srgbClr val="100000"/>
                </a:solidFill>
              </a:rPr>
              <a:t> раза, то оно будет равно </a:t>
            </a:r>
            <a:r>
              <a:rPr lang="ru-RU" b="1" dirty="0">
                <a:solidFill>
                  <a:srgbClr val="100000"/>
                </a:solidFill>
              </a:rPr>
              <a:t>2а</a:t>
            </a:r>
            <a:r>
              <a:rPr lang="ru-RU" dirty="0">
                <a:solidFill>
                  <a:srgbClr val="100000"/>
                </a:solidFill>
              </a:rPr>
              <a:t>.  Тогда объем куба  V</a:t>
            </a:r>
            <a:r>
              <a:rPr lang="ru-RU" baseline="-25000" dirty="0">
                <a:solidFill>
                  <a:srgbClr val="100000"/>
                </a:solidFill>
              </a:rPr>
              <a:t>1</a:t>
            </a:r>
            <a:r>
              <a:rPr lang="ru-RU" dirty="0">
                <a:solidFill>
                  <a:srgbClr val="100000"/>
                </a:solidFill>
              </a:rPr>
              <a:t>= </a:t>
            </a:r>
            <a:r>
              <a:rPr lang="ru-RU" dirty="0" err="1">
                <a:solidFill>
                  <a:srgbClr val="100000"/>
                </a:solidFill>
              </a:rPr>
              <a:t>а·а·а</a:t>
            </a:r>
            <a:r>
              <a:rPr lang="ru-RU" dirty="0">
                <a:solidFill>
                  <a:srgbClr val="100000"/>
                </a:solidFill>
              </a:rPr>
              <a:t>=</a:t>
            </a:r>
            <a:r>
              <a:rPr lang="ru-RU" b="1" dirty="0">
                <a:solidFill>
                  <a:srgbClr val="100000"/>
                </a:solidFill>
              </a:rPr>
              <a:t>а</a:t>
            </a:r>
            <a:r>
              <a:rPr lang="ru-RU" b="1" baseline="30000" dirty="0">
                <a:solidFill>
                  <a:srgbClr val="100000"/>
                </a:solidFill>
              </a:rPr>
              <a:t>3</a:t>
            </a:r>
            <a:r>
              <a:rPr lang="ru-RU" baseline="30000" dirty="0">
                <a:solidFill>
                  <a:srgbClr val="100000"/>
                </a:solidFill>
              </a:rPr>
              <a:t>  </a:t>
            </a:r>
            <a:r>
              <a:rPr lang="ru-RU" dirty="0">
                <a:solidFill>
                  <a:srgbClr val="100000"/>
                </a:solidFill>
              </a:rPr>
              <a:t>, </a:t>
            </a:r>
            <a:br>
              <a:rPr lang="ru-RU" dirty="0">
                <a:solidFill>
                  <a:srgbClr val="100000"/>
                </a:solidFill>
              </a:rPr>
            </a:br>
            <a:r>
              <a:rPr lang="ru-RU" dirty="0">
                <a:solidFill>
                  <a:srgbClr val="100000"/>
                </a:solidFill>
              </a:rPr>
              <a:t>а объем куба V</a:t>
            </a:r>
            <a:r>
              <a:rPr lang="ru-RU" baseline="-25000" dirty="0">
                <a:solidFill>
                  <a:srgbClr val="100000"/>
                </a:solidFill>
              </a:rPr>
              <a:t>2</a:t>
            </a:r>
            <a:r>
              <a:rPr lang="ru-RU" dirty="0">
                <a:solidFill>
                  <a:srgbClr val="100000"/>
                </a:solidFill>
              </a:rPr>
              <a:t> = 2а·2а·2а = (2а)</a:t>
            </a:r>
            <a:r>
              <a:rPr lang="ru-RU" baseline="30000" dirty="0">
                <a:solidFill>
                  <a:srgbClr val="100000"/>
                </a:solidFill>
              </a:rPr>
              <a:t>3</a:t>
            </a:r>
            <a:r>
              <a:rPr lang="ru-RU" dirty="0">
                <a:solidFill>
                  <a:srgbClr val="100000"/>
                </a:solidFill>
              </a:rPr>
              <a:t> = </a:t>
            </a:r>
            <a:r>
              <a:rPr lang="ru-RU" b="1" dirty="0">
                <a:solidFill>
                  <a:srgbClr val="100000"/>
                </a:solidFill>
              </a:rPr>
              <a:t>8a</a:t>
            </a:r>
            <a:r>
              <a:rPr lang="ru-RU" b="1" baseline="30000" dirty="0">
                <a:solidFill>
                  <a:srgbClr val="100000"/>
                </a:solidFill>
              </a:rPr>
              <a:t>3</a:t>
            </a:r>
            <a:r>
              <a:rPr lang="ru-RU" baseline="30000" dirty="0">
                <a:solidFill>
                  <a:srgbClr val="100000"/>
                </a:solidFill>
              </a:rPr>
              <a:t>.   </a:t>
            </a:r>
            <a:br>
              <a:rPr lang="ru-RU" baseline="30000" dirty="0">
                <a:solidFill>
                  <a:srgbClr val="100000"/>
                </a:solidFill>
              </a:rPr>
            </a:br>
            <a:r>
              <a:rPr lang="ru-RU" dirty="0">
                <a:solidFill>
                  <a:srgbClr val="100000"/>
                </a:solidFill>
              </a:rPr>
              <a:t>Т.е. объем куба увеличится в </a:t>
            </a:r>
            <a:r>
              <a:rPr lang="ru-RU" b="1" dirty="0">
                <a:solidFill>
                  <a:srgbClr val="100000"/>
                </a:solidFill>
              </a:rPr>
              <a:t>8</a:t>
            </a:r>
            <a:r>
              <a:rPr lang="ru-RU" dirty="0">
                <a:solidFill>
                  <a:srgbClr val="100000"/>
                </a:solidFill>
              </a:rPr>
              <a:t> раз.</a:t>
            </a:r>
          </a:p>
          <a:p>
            <a:pPr marL="0" indent="0">
              <a:buNone/>
            </a:pPr>
            <a:r>
              <a:rPr lang="ru-RU" dirty="0">
                <a:solidFill>
                  <a:srgbClr val="100000"/>
                </a:solidFill>
              </a:rPr>
              <a:t>2) Если ребро </a:t>
            </a:r>
            <a:r>
              <a:rPr lang="ru-RU" b="1" dirty="0">
                <a:solidFill>
                  <a:srgbClr val="100000"/>
                </a:solidFill>
              </a:rPr>
              <a:t>а</a:t>
            </a:r>
            <a:r>
              <a:rPr lang="ru-RU" dirty="0">
                <a:solidFill>
                  <a:srgbClr val="100000"/>
                </a:solidFill>
              </a:rPr>
              <a:t> куба  увеличить в </a:t>
            </a:r>
            <a:r>
              <a:rPr lang="ru-RU" b="1" dirty="0">
                <a:solidFill>
                  <a:srgbClr val="100000"/>
                </a:solidFill>
              </a:rPr>
              <a:t>3</a:t>
            </a:r>
            <a:r>
              <a:rPr lang="ru-RU" dirty="0">
                <a:solidFill>
                  <a:srgbClr val="100000"/>
                </a:solidFill>
              </a:rPr>
              <a:t> раза, то оно будет равно </a:t>
            </a:r>
            <a:r>
              <a:rPr lang="ru-RU" b="1" dirty="0">
                <a:solidFill>
                  <a:srgbClr val="100000"/>
                </a:solidFill>
              </a:rPr>
              <a:t>3а</a:t>
            </a:r>
            <a:r>
              <a:rPr lang="ru-RU" dirty="0">
                <a:solidFill>
                  <a:srgbClr val="100000"/>
                </a:solidFill>
              </a:rPr>
              <a:t>.  Тогда объем куба  V</a:t>
            </a:r>
            <a:r>
              <a:rPr lang="ru-RU" baseline="-25000" dirty="0">
                <a:solidFill>
                  <a:srgbClr val="100000"/>
                </a:solidFill>
              </a:rPr>
              <a:t>1</a:t>
            </a:r>
            <a:r>
              <a:rPr lang="ru-RU" dirty="0">
                <a:solidFill>
                  <a:srgbClr val="100000"/>
                </a:solidFill>
              </a:rPr>
              <a:t>= </a:t>
            </a:r>
            <a:r>
              <a:rPr lang="ru-RU" dirty="0" err="1">
                <a:solidFill>
                  <a:srgbClr val="100000"/>
                </a:solidFill>
              </a:rPr>
              <a:t>а·а·а</a:t>
            </a:r>
            <a:r>
              <a:rPr lang="ru-RU" dirty="0">
                <a:solidFill>
                  <a:srgbClr val="100000"/>
                </a:solidFill>
              </a:rPr>
              <a:t>=</a:t>
            </a:r>
            <a:r>
              <a:rPr lang="ru-RU" b="1" dirty="0">
                <a:solidFill>
                  <a:srgbClr val="100000"/>
                </a:solidFill>
              </a:rPr>
              <a:t>а</a:t>
            </a:r>
            <a:r>
              <a:rPr lang="ru-RU" b="1" baseline="30000" dirty="0">
                <a:solidFill>
                  <a:srgbClr val="100000"/>
                </a:solidFill>
              </a:rPr>
              <a:t>3</a:t>
            </a:r>
            <a:r>
              <a:rPr lang="ru-RU" baseline="30000" dirty="0">
                <a:solidFill>
                  <a:srgbClr val="100000"/>
                </a:solidFill>
              </a:rPr>
              <a:t>  </a:t>
            </a:r>
            <a:r>
              <a:rPr lang="ru-RU" dirty="0">
                <a:solidFill>
                  <a:srgbClr val="100000"/>
                </a:solidFill>
              </a:rPr>
              <a:t>, </a:t>
            </a:r>
            <a:br>
              <a:rPr lang="ru-RU" dirty="0">
                <a:solidFill>
                  <a:srgbClr val="100000"/>
                </a:solidFill>
              </a:rPr>
            </a:br>
            <a:r>
              <a:rPr lang="ru-RU" dirty="0">
                <a:solidFill>
                  <a:srgbClr val="100000"/>
                </a:solidFill>
              </a:rPr>
              <a:t>а объем куба V</a:t>
            </a:r>
            <a:r>
              <a:rPr lang="ru-RU" baseline="-25000" dirty="0">
                <a:solidFill>
                  <a:srgbClr val="100000"/>
                </a:solidFill>
              </a:rPr>
              <a:t>2</a:t>
            </a:r>
            <a:r>
              <a:rPr lang="ru-RU" dirty="0">
                <a:solidFill>
                  <a:srgbClr val="100000"/>
                </a:solidFill>
              </a:rPr>
              <a:t> = 3а·3а·3а = (3а)</a:t>
            </a:r>
            <a:r>
              <a:rPr lang="ru-RU" baseline="30000" dirty="0">
                <a:solidFill>
                  <a:srgbClr val="100000"/>
                </a:solidFill>
              </a:rPr>
              <a:t>3</a:t>
            </a:r>
            <a:r>
              <a:rPr lang="ru-RU" dirty="0">
                <a:solidFill>
                  <a:srgbClr val="100000"/>
                </a:solidFill>
              </a:rPr>
              <a:t> = </a:t>
            </a:r>
            <a:r>
              <a:rPr lang="ru-RU" b="1" dirty="0">
                <a:solidFill>
                  <a:srgbClr val="100000"/>
                </a:solidFill>
              </a:rPr>
              <a:t>27a</a:t>
            </a:r>
            <a:r>
              <a:rPr lang="ru-RU" b="1" baseline="30000" dirty="0">
                <a:solidFill>
                  <a:srgbClr val="100000"/>
                </a:solidFill>
              </a:rPr>
              <a:t>3</a:t>
            </a:r>
            <a:r>
              <a:rPr lang="ru-RU" baseline="30000" dirty="0">
                <a:solidFill>
                  <a:srgbClr val="100000"/>
                </a:solidFill>
              </a:rPr>
              <a:t>.   </a:t>
            </a:r>
            <a:br>
              <a:rPr lang="ru-RU" baseline="30000" dirty="0">
                <a:solidFill>
                  <a:srgbClr val="100000"/>
                </a:solidFill>
              </a:rPr>
            </a:br>
            <a:r>
              <a:rPr lang="ru-RU" dirty="0">
                <a:solidFill>
                  <a:srgbClr val="100000"/>
                </a:solidFill>
              </a:rPr>
              <a:t>Т.е. объем куба увеличится в </a:t>
            </a:r>
            <a:r>
              <a:rPr lang="ru-RU" b="1" dirty="0">
                <a:solidFill>
                  <a:srgbClr val="100000"/>
                </a:solidFill>
              </a:rPr>
              <a:t>27</a:t>
            </a:r>
            <a:r>
              <a:rPr lang="ru-RU" dirty="0">
                <a:solidFill>
                  <a:srgbClr val="100000"/>
                </a:solidFill>
              </a:rPr>
              <a:t> раз.</a:t>
            </a:r>
          </a:p>
          <a:p>
            <a:pPr marL="0" indent="0">
              <a:buNone/>
            </a:pPr>
            <a:r>
              <a:rPr lang="ru-RU" dirty="0">
                <a:solidFill>
                  <a:srgbClr val="100000"/>
                </a:solidFill>
              </a:rPr>
              <a:t>3) Если ребро </a:t>
            </a:r>
            <a:r>
              <a:rPr lang="ru-RU" b="1" dirty="0">
                <a:solidFill>
                  <a:srgbClr val="100000"/>
                </a:solidFill>
              </a:rPr>
              <a:t>а</a:t>
            </a:r>
            <a:r>
              <a:rPr lang="ru-RU" dirty="0">
                <a:solidFill>
                  <a:srgbClr val="100000"/>
                </a:solidFill>
              </a:rPr>
              <a:t> куба  увеличить в </a:t>
            </a:r>
            <a:r>
              <a:rPr lang="en-US" b="1" dirty="0">
                <a:solidFill>
                  <a:srgbClr val="100000"/>
                </a:solidFill>
              </a:rPr>
              <a:t>N</a:t>
            </a:r>
            <a:r>
              <a:rPr lang="ru-RU" dirty="0">
                <a:solidFill>
                  <a:srgbClr val="100000"/>
                </a:solidFill>
              </a:rPr>
              <a:t>раз, то оно будет равно </a:t>
            </a:r>
            <a:r>
              <a:rPr lang="en-US" b="1" dirty="0">
                <a:solidFill>
                  <a:srgbClr val="100000"/>
                </a:solidFill>
              </a:rPr>
              <a:t>N</a:t>
            </a:r>
            <a:r>
              <a:rPr lang="ru-RU" b="1" dirty="0">
                <a:solidFill>
                  <a:srgbClr val="100000"/>
                </a:solidFill>
              </a:rPr>
              <a:t>а</a:t>
            </a:r>
            <a:r>
              <a:rPr lang="ru-RU" dirty="0">
                <a:solidFill>
                  <a:srgbClr val="100000"/>
                </a:solidFill>
              </a:rPr>
              <a:t>.  Тогда объем куба  V</a:t>
            </a:r>
            <a:r>
              <a:rPr lang="ru-RU" baseline="-25000" dirty="0">
                <a:solidFill>
                  <a:srgbClr val="100000"/>
                </a:solidFill>
              </a:rPr>
              <a:t>1</a:t>
            </a:r>
            <a:r>
              <a:rPr lang="ru-RU" dirty="0">
                <a:solidFill>
                  <a:srgbClr val="100000"/>
                </a:solidFill>
              </a:rPr>
              <a:t>= </a:t>
            </a:r>
            <a:r>
              <a:rPr lang="ru-RU" dirty="0" err="1">
                <a:solidFill>
                  <a:srgbClr val="100000"/>
                </a:solidFill>
              </a:rPr>
              <a:t>а·а·а</a:t>
            </a:r>
            <a:r>
              <a:rPr lang="ru-RU" dirty="0">
                <a:solidFill>
                  <a:srgbClr val="100000"/>
                </a:solidFill>
              </a:rPr>
              <a:t>=</a:t>
            </a:r>
            <a:r>
              <a:rPr lang="ru-RU" b="1" dirty="0">
                <a:solidFill>
                  <a:srgbClr val="100000"/>
                </a:solidFill>
              </a:rPr>
              <a:t>а</a:t>
            </a:r>
            <a:r>
              <a:rPr lang="ru-RU" b="1" baseline="30000" dirty="0">
                <a:solidFill>
                  <a:srgbClr val="100000"/>
                </a:solidFill>
              </a:rPr>
              <a:t>3</a:t>
            </a:r>
            <a:r>
              <a:rPr lang="ru-RU" baseline="30000" dirty="0">
                <a:solidFill>
                  <a:srgbClr val="100000"/>
                </a:solidFill>
              </a:rPr>
              <a:t>  </a:t>
            </a:r>
            <a:r>
              <a:rPr lang="ru-RU" dirty="0">
                <a:solidFill>
                  <a:srgbClr val="100000"/>
                </a:solidFill>
              </a:rPr>
              <a:t>, </a:t>
            </a:r>
            <a:br>
              <a:rPr lang="ru-RU" dirty="0">
                <a:solidFill>
                  <a:srgbClr val="100000"/>
                </a:solidFill>
              </a:rPr>
            </a:br>
            <a:r>
              <a:rPr lang="ru-RU" dirty="0">
                <a:solidFill>
                  <a:srgbClr val="100000"/>
                </a:solidFill>
              </a:rPr>
              <a:t>а объем куба V</a:t>
            </a:r>
            <a:r>
              <a:rPr lang="ru-RU" baseline="-25000" dirty="0">
                <a:solidFill>
                  <a:srgbClr val="100000"/>
                </a:solidFill>
              </a:rPr>
              <a:t>2</a:t>
            </a:r>
            <a:r>
              <a:rPr lang="ru-RU" dirty="0">
                <a:solidFill>
                  <a:srgbClr val="100000"/>
                </a:solidFill>
              </a:rPr>
              <a:t> = </a:t>
            </a:r>
            <a:r>
              <a:rPr lang="en-US" dirty="0">
                <a:solidFill>
                  <a:srgbClr val="100000"/>
                </a:solidFill>
              </a:rPr>
              <a:t>N</a:t>
            </a:r>
            <a:r>
              <a:rPr lang="ru-RU" dirty="0">
                <a:solidFill>
                  <a:srgbClr val="100000"/>
                </a:solidFill>
              </a:rPr>
              <a:t>а·</a:t>
            </a:r>
            <a:r>
              <a:rPr lang="en-US" dirty="0">
                <a:solidFill>
                  <a:srgbClr val="100000"/>
                </a:solidFill>
              </a:rPr>
              <a:t>N</a:t>
            </a:r>
            <a:r>
              <a:rPr lang="ru-RU" dirty="0">
                <a:solidFill>
                  <a:srgbClr val="100000"/>
                </a:solidFill>
              </a:rPr>
              <a:t>а·</a:t>
            </a:r>
            <a:r>
              <a:rPr lang="en-US" dirty="0">
                <a:solidFill>
                  <a:srgbClr val="100000"/>
                </a:solidFill>
              </a:rPr>
              <a:t>N</a:t>
            </a:r>
            <a:r>
              <a:rPr lang="ru-RU" dirty="0">
                <a:solidFill>
                  <a:srgbClr val="100000"/>
                </a:solidFill>
              </a:rPr>
              <a:t>а = (</a:t>
            </a:r>
            <a:r>
              <a:rPr lang="en-US" dirty="0">
                <a:solidFill>
                  <a:srgbClr val="100000"/>
                </a:solidFill>
              </a:rPr>
              <a:t>N</a:t>
            </a:r>
            <a:r>
              <a:rPr lang="ru-RU" dirty="0">
                <a:solidFill>
                  <a:srgbClr val="100000"/>
                </a:solidFill>
              </a:rPr>
              <a:t>а)</a:t>
            </a:r>
            <a:r>
              <a:rPr lang="ru-RU" baseline="30000" dirty="0">
                <a:solidFill>
                  <a:srgbClr val="100000"/>
                </a:solidFill>
              </a:rPr>
              <a:t>3</a:t>
            </a:r>
            <a:r>
              <a:rPr lang="ru-RU" dirty="0">
                <a:solidFill>
                  <a:srgbClr val="100000"/>
                </a:solidFill>
              </a:rPr>
              <a:t> = </a:t>
            </a:r>
            <a:r>
              <a:rPr lang="en-US" b="1" dirty="0">
                <a:solidFill>
                  <a:srgbClr val="100000"/>
                </a:solidFill>
              </a:rPr>
              <a:t>N</a:t>
            </a:r>
            <a:r>
              <a:rPr lang="ru-RU" b="1" baseline="30000" dirty="0">
                <a:solidFill>
                  <a:srgbClr val="100000"/>
                </a:solidFill>
              </a:rPr>
              <a:t>3</a:t>
            </a:r>
            <a:r>
              <a:rPr lang="ru-RU" b="1" dirty="0">
                <a:solidFill>
                  <a:srgbClr val="100000"/>
                </a:solidFill>
              </a:rPr>
              <a:t>·a</a:t>
            </a:r>
            <a:r>
              <a:rPr lang="ru-RU" b="1" baseline="30000" dirty="0">
                <a:solidFill>
                  <a:srgbClr val="100000"/>
                </a:solidFill>
              </a:rPr>
              <a:t>3.   </a:t>
            </a:r>
            <a:r>
              <a:rPr lang="ru-RU" baseline="30000" dirty="0">
                <a:solidFill>
                  <a:srgbClr val="100000"/>
                </a:solidFill>
              </a:rPr>
              <a:t/>
            </a:r>
            <a:br>
              <a:rPr lang="ru-RU" baseline="30000" dirty="0">
                <a:solidFill>
                  <a:srgbClr val="100000"/>
                </a:solidFill>
              </a:rPr>
            </a:br>
            <a:r>
              <a:rPr lang="ru-RU" dirty="0">
                <a:solidFill>
                  <a:srgbClr val="100000"/>
                </a:solidFill>
              </a:rPr>
              <a:t>Т.е. объем куба увеличится в </a:t>
            </a:r>
            <a:r>
              <a:rPr lang="en-US" b="1" dirty="0">
                <a:solidFill>
                  <a:srgbClr val="100000"/>
                </a:solidFill>
              </a:rPr>
              <a:t>N</a:t>
            </a:r>
            <a:r>
              <a:rPr lang="ru-RU" b="1" baseline="30000" dirty="0">
                <a:solidFill>
                  <a:srgbClr val="100000"/>
                </a:solidFill>
              </a:rPr>
              <a:t>3</a:t>
            </a:r>
            <a:r>
              <a:rPr lang="ru-RU" b="1" dirty="0">
                <a:solidFill>
                  <a:srgbClr val="100000"/>
                </a:solidFill>
              </a:rPr>
              <a:t> </a:t>
            </a:r>
            <a:r>
              <a:rPr lang="ru-RU" dirty="0">
                <a:solidFill>
                  <a:srgbClr val="100000"/>
                </a:solidFill>
              </a:rPr>
              <a:t>раз.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362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857457E-0F5B-4757-A4B5-6089D54FA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88640"/>
            <a:ext cx="8136904" cy="9361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Доклад </a:t>
            </a: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Ольги П. 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«Правильные многогранники»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2"/>
          <a:stretch/>
        </p:blipFill>
        <p:spPr bwMode="auto">
          <a:xfrm>
            <a:off x="323528" y="1700808"/>
            <a:ext cx="8820472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244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17DF161-D188-4D9C-A25B-56A373EBC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-97195"/>
            <a:ext cx="8892480" cy="689332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100000"/>
                </a:solidFill>
              </a:rPr>
              <a:t>Исследовательская работа №2.</a:t>
            </a:r>
            <a:endParaRPr lang="ru-RU" dirty="0">
              <a:solidFill>
                <a:srgbClr val="10000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100000"/>
                </a:solidFill>
              </a:rPr>
              <a:t>Цель</a:t>
            </a:r>
            <a:r>
              <a:rPr lang="ru-RU" sz="2400" dirty="0">
                <a:solidFill>
                  <a:srgbClr val="100000"/>
                </a:solidFill>
              </a:rPr>
              <a:t>: Обосновать, доказать  гипотезу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100000"/>
                </a:solidFill>
              </a:rPr>
              <a:t>Гипотеза</a:t>
            </a:r>
            <a:r>
              <a:rPr lang="ru-RU" sz="2400" dirty="0">
                <a:solidFill>
                  <a:srgbClr val="100000"/>
                </a:solidFill>
              </a:rPr>
              <a:t>: действительно ли в любом выпуклом многограннике сумма числа граней и числа вершин больше числа ребер на 2, т.е. </a:t>
            </a:r>
            <a:r>
              <a:rPr lang="ru-RU" b="1" dirty="0">
                <a:solidFill>
                  <a:srgbClr val="100000"/>
                </a:solidFill>
              </a:rPr>
              <a:t>Г + В - Р = 2 (</a:t>
            </a:r>
            <a:r>
              <a:rPr lang="ru-RU" sz="2400" i="1" dirty="0">
                <a:solidFill>
                  <a:srgbClr val="C00000"/>
                </a:solidFill>
              </a:rPr>
              <a:t>Вывод после моделирования)</a:t>
            </a:r>
          </a:p>
          <a:p>
            <a:pPr marL="0" indent="0">
              <a:buNone/>
            </a:pPr>
            <a:endParaRPr lang="ru-RU" dirty="0">
              <a:solidFill>
                <a:srgbClr val="1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37737"/>
              </p:ext>
            </p:extLst>
          </p:nvPr>
        </p:nvGraphicFramePr>
        <p:xfrm>
          <a:off x="395536" y="2182132"/>
          <a:ext cx="8748463" cy="46078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197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535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543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543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543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48763">
                <a:tc>
                  <a:txBody>
                    <a:bodyPr/>
                    <a:lstStyle/>
                    <a:p>
                      <a:pPr indent="144145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100000"/>
                          </a:solidFill>
                          <a:effectLst/>
                        </a:rPr>
                        <a:t>Элементы многогранников</a:t>
                      </a:r>
                      <a:endParaRPr lang="ru-RU" sz="12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557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Правильный многогранник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100000"/>
                          </a:solidFill>
                          <a:effectLst/>
                        </a:rPr>
                        <a:t>Число граней (Г)</a:t>
                      </a:r>
                      <a:endParaRPr lang="ru-RU" sz="1800" b="1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100000"/>
                          </a:solidFill>
                          <a:effectLst/>
                        </a:rPr>
                        <a:t>Число вершин (В)</a:t>
                      </a:r>
                      <a:endParaRPr lang="ru-RU" sz="1800" b="1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100000"/>
                          </a:solidFill>
                          <a:effectLst/>
                        </a:rPr>
                        <a:t>Число ребер (Р)</a:t>
                      </a:r>
                      <a:endParaRPr lang="ru-RU" sz="1800" b="1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100000"/>
                          </a:solidFill>
                          <a:effectLst/>
                        </a:rPr>
                        <a:t>Г+В-Р</a:t>
                      </a:r>
                      <a:endParaRPr lang="ru-RU" sz="2400" b="1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7659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100000"/>
                          </a:solidFill>
                          <a:effectLst/>
                        </a:rPr>
                        <a:t>Тетраэдр</a:t>
                      </a:r>
                      <a:endParaRPr lang="ru-RU" sz="20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8970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100000"/>
                          </a:solidFill>
                          <a:effectLst/>
                        </a:rPr>
                        <a:t>Куб (Гексаэдр)</a:t>
                      </a:r>
                      <a:endParaRPr lang="ru-RU" sz="20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0744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100000"/>
                          </a:solidFill>
                          <a:effectLst/>
                        </a:rPr>
                        <a:t>Октаэдр</a:t>
                      </a:r>
                      <a:endParaRPr lang="ru-RU" sz="20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69999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100000"/>
                          </a:solidFill>
                          <a:effectLst/>
                        </a:rPr>
                        <a:t>Додекаэдр</a:t>
                      </a:r>
                      <a:endParaRPr lang="ru-RU" sz="20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6911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100000"/>
                          </a:solidFill>
                          <a:effectLst/>
                        </a:rPr>
                        <a:t>Икосаэдр</a:t>
                      </a:r>
                      <a:endParaRPr lang="ru-RU" sz="20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0000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1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07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3" r="11945" b="71466"/>
          <a:stretch>
            <a:fillRect/>
          </a:stretch>
        </p:blipFill>
        <p:spPr bwMode="auto">
          <a:xfrm>
            <a:off x="2310734" y="3861048"/>
            <a:ext cx="594692" cy="55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t="51193" r="66579" b="19434"/>
          <a:stretch>
            <a:fillRect/>
          </a:stretch>
        </p:blipFill>
        <p:spPr bwMode="auto">
          <a:xfrm>
            <a:off x="2321606" y="6215438"/>
            <a:ext cx="588958" cy="5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Описание: https://www.booksite.ru/fulltext/1/001/009/001/2027156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606" y="5445224"/>
            <a:ext cx="656480" cy="62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reader.lecta.rosuchebnik.ru/demo/8285/data/images/128.eps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74" b="71972"/>
          <a:stretch/>
        </p:blipFill>
        <p:spPr bwMode="auto">
          <a:xfrm>
            <a:off x="2281831" y="3140968"/>
            <a:ext cx="696056" cy="5790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558" y="4581128"/>
            <a:ext cx="755055" cy="69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29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Тема9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entury Schoolbook"/>
        <a:ea typeface="DejaVu Sans"/>
        <a:cs typeface="DejaVu Sans"/>
      </a:majorFont>
      <a:minorFont>
        <a:latin typeface="Century Schoolbook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8">
  <a:themeElements>
    <a:clrScheme name="Шаблон схемы книгохранилищ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схемы книгохранилища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Шаблон схемы книгохранилищ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owerpoint-template-24">
  <a:themeElements>
    <a:clrScheme name="powerpoint-template-24 10">
      <a:dk1>
        <a:srgbClr val="4D4D4D"/>
      </a:dk1>
      <a:lt1>
        <a:srgbClr val="FFFFFF"/>
      </a:lt1>
      <a:dk2>
        <a:srgbClr val="4D4D4D"/>
      </a:dk2>
      <a:lt2>
        <a:srgbClr val="4377BA"/>
      </a:lt2>
      <a:accent1>
        <a:srgbClr val="5793D1"/>
      </a:accent1>
      <a:accent2>
        <a:srgbClr val="5FA2DB"/>
      </a:accent2>
      <a:accent3>
        <a:srgbClr val="FFFFFF"/>
      </a:accent3>
      <a:accent4>
        <a:srgbClr val="404040"/>
      </a:accent4>
      <a:accent5>
        <a:srgbClr val="B4C8E5"/>
      </a:accent5>
      <a:accent6>
        <a:srgbClr val="5592C6"/>
      </a:accent6>
      <a:hlink>
        <a:srgbClr val="A29AA3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1984CC"/>
        </a:lt2>
        <a:accent1>
          <a:srgbClr val="0960AF"/>
        </a:accent1>
        <a:accent2>
          <a:srgbClr val="05438C"/>
        </a:accent2>
        <a:accent3>
          <a:srgbClr val="FFFFFF"/>
        </a:accent3>
        <a:accent4>
          <a:srgbClr val="404040"/>
        </a:accent4>
        <a:accent5>
          <a:srgbClr val="AAB6D4"/>
        </a:accent5>
        <a:accent6>
          <a:srgbClr val="043C7E"/>
        </a:accent6>
        <a:hlink>
          <a:srgbClr val="0230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4377BA"/>
        </a:lt2>
        <a:accent1>
          <a:srgbClr val="5793D1"/>
        </a:accent1>
        <a:accent2>
          <a:srgbClr val="5FA2DB"/>
        </a:accent2>
        <a:accent3>
          <a:srgbClr val="FFFFFF"/>
        </a:accent3>
        <a:accent4>
          <a:srgbClr val="404040"/>
        </a:accent4>
        <a:accent5>
          <a:srgbClr val="B4C8E5"/>
        </a:accent5>
        <a:accent6>
          <a:srgbClr val="5592C6"/>
        </a:accent6>
        <a:hlink>
          <a:srgbClr val="68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4377BA"/>
        </a:lt2>
        <a:accent1>
          <a:srgbClr val="5793D1"/>
        </a:accent1>
        <a:accent2>
          <a:srgbClr val="5FA2DB"/>
        </a:accent2>
        <a:accent3>
          <a:srgbClr val="FFFFFF"/>
        </a:accent3>
        <a:accent4>
          <a:srgbClr val="404040"/>
        </a:accent4>
        <a:accent5>
          <a:srgbClr val="B4C8E5"/>
        </a:accent5>
        <a:accent6>
          <a:srgbClr val="5592C6"/>
        </a:accent6>
        <a:hlink>
          <a:srgbClr val="A29AA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1_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Воздушный пото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DejaVu Sans"/>
        <a:cs typeface="DejaVu Sans"/>
      </a:majorFont>
      <a:minorFont>
        <a:latin typeface="Constantia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Тема9</Template>
  <TotalTime>5901</TotalTime>
  <Words>600</Words>
  <Application>Microsoft Office PowerPoint</Application>
  <PresentationFormat>Экран (4:3)</PresentationFormat>
  <Paragraphs>192</Paragraphs>
  <Slides>28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10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9" baseType="lpstr">
      <vt:lpstr>Тема9</vt:lpstr>
      <vt:lpstr>Тема8</vt:lpstr>
      <vt:lpstr>powerpoint-template-24</vt:lpstr>
      <vt:lpstr>Thermal</vt:lpstr>
      <vt:lpstr>1_Аспект</vt:lpstr>
      <vt:lpstr>1_Thermal</vt:lpstr>
      <vt:lpstr>Воздушный поток</vt:lpstr>
      <vt:lpstr>Открытая</vt:lpstr>
      <vt:lpstr>21_Тема Office</vt:lpstr>
      <vt:lpstr>3_Тема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правильных многогранников</vt:lpstr>
      <vt:lpstr>Презентация PowerPoint</vt:lpstr>
      <vt:lpstr>Оформление выставки многогранников          2 урок</vt:lpstr>
      <vt:lpstr>Презентация PowerPoint</vt:lpstr>
      <vt:lpstr>МНОГОГРАННИКИ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Многогранники в природе</vt:lpstr>
      <vt:lpstr>Презентация PowerPoint</vt:lpstr>
      <vt:lpstr>Многогранники в архитектуре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Правильные многогранники</dc:title>
  <dc:creator>Admin</dc:creator>
  <cp:lastModifiedBy>Ирина</cp:lastModifiedBy>
  <cp:revision>155</cp:revision>
  <dcterms:created xsi:type="dcterms:W3CDTF">2009-04-13T19:23:05Z</dcterms:created>
  <dcterms:modified xsi:type="dcterms:W3CDTF">2023-06-05T19:04:50Z</dcterms:modified>
</cp:coreProperties>
</file>