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907B9"/>
    <a:srgbClr val="0033CC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021F2-AD5F-462C-9E47-F19BD057C03D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B3C28-9F8E-44C4-8647-E32F579E0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588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B3C28-9F8E-44C4-8647-E32F579E0F0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646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slide" Target="slide8.xml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2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slide" Target="slide2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76672"/>
            <a:ext cx="7715304" cy="5311781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Интерактивное пособие 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algn="ctr">
              <a:buNone/>
            </a:pPr>
            <a:r>
              <a:rPr lang="ru-RU" sz="4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дробно – рациональных </a:t>
            </a:r>
          </a:p>
          <a:p>
            <a:pPr algn="ctr">
              <a:buNone/>
            </a:pPr>
            <a:r>
              <a:rPr lang="ru-RU" sz="44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неравенств»</a:t>
            </a:r>
            <a:endParaRPr lang="en-US" sz="4400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1485" y="5373216"/>
            <a:ext cx="448449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начала работы с пособием </a:t>
            </a:r>
          </a:p>
          <a:p>
            <a:pPr algn="ctr"/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ерейдите в режим показа слайдов с начала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Алгоритм решения методом интервалов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решения рациональных неравенств применяется метод интервалов.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Переносим все слагаемые влево.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Раскладываем левую часть на множители.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Приравняем каждый множитель к нулю и выразим переменную. Эти значения переменной являются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функции.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Отмечаем на координатной оси нули числителя и знаменателя (если он есть). Нули знаменателя всегда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«выколотые»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точки.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Ноль функции, полученный из множителя, стоящего в четной степени, образует «петлю» на координатной прямой.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Определяем знак неравенства в крайнем правом промежутке (можно подставить пробную точку из каждого промежутка в преобразованное неравенство).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Определяем знаки в остальных промежутках, двигаясь справа налево. Для соседних промежутков, включая петлю, знаки чередуются.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Выбираем нужные промежутки и записываем ответ.</a:t>
            </a:r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775848" y="5301208"/>
            <a:ext cx="1368152" cy="1556792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476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Решение 2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Найдём область допустимых значений </a:t>
            </a:r>
            <a:r>
              <a:rPr lang="ru-RU" sz="2000" dirty="0" smtClean="0"/>
              <a:t>;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Перенесём всё в левую сторону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Приведём к общему знаменателю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Приведём подобные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Разложим числитель на множители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Приравняем каждый множитель к нулю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Применим метод интервалов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988840"/>
            <a:ext cx="2552700" cy="381000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15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908720"/>
            <a:ext cx="2057400" cy="352425"/>
          </a:xfrm>
          <a:prstGeom prst="rect">
            <a:avLst/>
          </a:prstGeom>
          <a:noFill/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340768"/>
            <a:ext cx="2581275" cy="228600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636912"/>
            <a:ext cx="2705100" cy="476250"/>
          </a:xfrm>
          <a:prstGeom prst="rect">
            <a:avLst/>
          </a:prstGeom>
          <a:noFill/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0970" y="3370280"/>
            <a:ext cx="2705100" cy="476250"/>
          </a:xfrm>
          <a:prstGeom prst="rect">
            <a:avLst/>
          </a:prstGeom>
          <a:noFill/>
        </p:spPr>
      </p:pic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077072"/>
            <a:ext cx="2705100" cy="457200"/>
          </a:xfrm>
          <a:prstGeom prst="rect">
            <a:avLst/>
          </a:prstGeom>
          <a:noFill/>
        </p:spPr>
      </p:pic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581128"/>
            <a:ext cx="3467100" cy="228600"/>
          </a:xfrm>
          <a:prstGeom prst="rect">
            <a:avLst/>
          </a:prstGeom>
          <a:noFill/>
        </p:spPr>
      </p:pic>
      <p:sp>
        <p:nvSpPr>
          <p:cNvPr id="19" name="Управляющая кнопка: домой 18">
            <a:hlinkClick r:id="rId9" action="ppaction://hlinksldjump" highlightClick="1"/>
          </p:cNvPr>
          <p:cNvSpPr/>
          <p:nvPr/>
        </p:nvSpPr>
        <p:spPr>
          <a:xfrm>
            <a:off x="7703840" y="5301208"/>
            <a:ext cx="1440160" cy="1556792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58590" y="5282920"/>
            <a:ext cx="5314286" cy="400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203848" y="5610912"/>
            <a:ext cx="72008" cy="72008"/>
          </a:xfrm>
          <a:prstGeom prst="ellipse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67222" y="5571284"/>
            <a:ext cx="73158" cy="79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9508" y="561830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908" y="560847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342991" y="5601321"/>
                <a:ext cx="488724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991" y="5601321"/>
                <a:ext cx="488724" cy="497059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177679" y="56084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593128" y="5562728"/>
                <a:ext cx="755848" cy="546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128" y="5562728"/>
                <a:ext cx="755848" cy="546303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450936" y="5531920"/>
                <a:ext cx="755848" cy="546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936" y="5531920"/>
                <a:ext cx="755848" cy="546303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688186" y="5301208"/>
            <a:ext cx="269258" cy="374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700660" y="526374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93757" y="52784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88161" y="529825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472175" y="52784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00337" y="527846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273286" y="52391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 2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«Ничто так человека не учит, как опыт». </a:t>
            </a:r>
          </a:p>
          <a:p>
            <a:pPr algn="r">
              <a:buNone/>
            </a:pPr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</a:rPr>
              <a:t>Антон Макаренко</a:t>
            </a:r>
          </a:p>
          <a:p>
            <a:pPr algn="r">
              <a:buNone/>
            </a:pPr>
            <a:r>
              <a:rPr lang="ru-RU" sz="1600" dirty="0">
                <a:latin typeface="Monotype Corsiva" pitchFamily="66" charset="0"/>
              </a:rPr>
              <a:t>советский педагог и писатель</a:t>
            </a:r>
            <a:endParaRPr lang="ru-RU" sz="16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908720"/>
            <a:ext cx="5078528" cy="648072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40352" y="5345832"/>
            <a:ext cx="1403648" cy="1512168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Решить неравенство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6−</m:t>
                                  </m:r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+7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≥0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1975" t="-1606"/>
                </a:stretch>
              </a:blipFill>
            </p:spPr>
            <p:txBody>
              <a:bodyPr/>
              <a:lstStyle/>
              <a:p>
                <a:r>
                  <a:rPr lang="ru-RU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Багетная рамка 3"/>
          <p:cNvSpPr/>
          <p:nvPr/>
        </p:nvSpPr>
        <p:spPr>
          <a:xfrm>
            <a:off x="1403648" y="2924944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Подзадачи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1403648" y="4005064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Алгоритм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>
            <a:hlinkClick r:id="rId5" action="ppaction://hlinksldjump"/>
          </p:cNvPr>
          <p:cNvSpPr/>
          <p:nvPr/>
        </p:nvSpPr>
        <p:spPr>
          <a:xfrm>
            <a:off x="5076056" y="2919804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Решение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>
            <a:hlinkClick r:id="rId6" action="ppaction://hlinksldjump"/>
          </p:cNvPr>
          <p:cNvSpPr/>
          <p:nvPr/>
        </p:nvSpPr>
        <p:spPr>
          <a:xfrm>
            <a:off x="5076056" y="4077072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Ответ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491168" y="4917738"/>
            <a:ext cx="4104456" cy="72008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Перейти к следующему неравенству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1403648" y="2919804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Подзадачи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9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Подзадачи 3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831863"/>
                <a:ext cx="8424936" cy="5311781"/>
              </a:xfrm>
            </p:spPr>
            <p:txBody>
              <a:bodyPr/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36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неравенство: </a:t>
                </a: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1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х+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d>
                      </m:e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 </m:t>
                    </m:r>
                  </m:oMath>
                </a14:m>
                <a:endParaRPr lang="ru-RU" sz="1800" b="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б) 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−х</m:t>
                              </m:r>
                            </m:e>
                          </m:d>
                        </m:e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+х</m:t>
                          </m:r>
                        </m:e>
                      </m:d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            </m:t>
                      </m:r>
                    </m:oMath>
                  </m:oMathPara>
                </a14:m>
                <a:endParaRPr lang="ru-RU" sz="18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в) 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х+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х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 </m:t>
                      </m:r>
                    </m:oMath>
                  </m:oMathPara>
                </a14:m>
                <a:endParaRPr lang="ru-RU" sz="18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г) 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−х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х−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        </m:t>
                      </m:r>
                    </m:oMath>
                  </m:oMathPara>
                </a14:m>
                <a:endParaRPr lang="ru-RU" sz="18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д)  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х−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−х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     </m:t>
                      </m: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831863"/>
                <a:ext cx="8424936" cy="5311781"/>
              </a:xfrm>
              <a:blipFill rotWithShape="0">
                <a:blip r:embed="rId2" cstate="print"/>
                <a:stretch>
                  <a:fillRect l="-2243" t="-1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631832" y="5338952"/>
            <a:ext cx="1512168" cy="1512168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05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решения рациональных неравенств применяется метод интервалов.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Переносим все слагаемые влево.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Раскладываем левую часть на множители.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Приравняем каждый множитель к нулю и выразим переменную. Эти значения переменной являются 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нулями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функции.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Отмечаем на координатной оси нули числителя и знаменателя (если он есть). Нули знаменателя всегда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«выколотые»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точки.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Ноль функции, полученный из множителя, стоящего в четной степени, образует «петлю» на координатной прямой.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Определяем знак неравенства в крайнем правом промежутке (можно подставить пробную точку из каждого промежутка в преобразованное неравенство).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Определяем знаки в остальных промежутках, двигаясь справа налево. Для соседних промежутков, включая петлю, знаки чередуются.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Выбираем нужные промежутки и записываем ответ.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80936" y="5408672"/>
            <a:ext cx="1440160" cy="144016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67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3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Решим неравенство через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переход от частного к произведению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  <a:p>
                <a:pPr marL="0" indent="0" fontAlgn="t">
                  <a:buNone/>
                </a:pP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Решим первое неравенство методом интервалов: рассмотрим функцию</a:t>
                </a:r>
              </a:p>
              <a:p>
                <a:pPr marL="0" indent="0" fontAlgn="t">
                  <a:buNone/>
                </a:pP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найдём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= 0.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sSup>
                      <m:sSup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≠  ̶  7.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sz="1800" dirty="0"/>
                  <a:t> </a:t>
                </a:r>
                <a:r>
                  <a:rPr lang="en-US" sz="1800" i="1" dirty="0"/>
                  <a:t>x</a:t>
                </a:r>
                <a:r>
                  <a:rPr lang="ru-RU" sz="1800" dirty="0"/>
                  <a:t> = 6;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sz="1800" dirty="0"/>
                  <a:t> </a:t>
                </a:r>
                <a:r>
                  <a:rPr lang="en-US" sz="1800" i="1" dirty="0"/>
                  <a:t>x</a:t>
                </a:r>
                <a:r>
                  <a:rPr lang="ru-RU" sz="1800" dirty="0"/>
                  <a:t> =  ̶  4;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ru-RU" sz="1800" dirty="0"/>
                  <a:t> </a:t>
                </a:r>
                <a:r>
                  <a:rPr lang="en-US" sz="1800" i="1" dirty="0"/>
                  <a:t>x</a:t>
                </a:r>
                <a:r>
                  <a:rPr lang="ru-RU" sz="1800" dirty="0"/>
                  <a:t> =  ̶  7.</a:t>
                </a:r>
              </a:p>
              <a:p>
                <a:pPr marL="0" indent="0">
                  <a:buNone/>
                </a:pPr>
                <a:r>
                  <a:rPr lang="ru-RU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Отметим всё, что мы получили, на числовой </a:t>
                </a:r>
                <a:r>
                  <a:rPr lang="ru-RU" sz="1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прямой:</a:t>
                </a:r>
              </a:p>
              <a:p>
                <a:pPr marL="0" indent="0">
                  <a:buNone/>
                </a:pP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632" t="-5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055" y="4685627"/>
            <a:ext cx="4361905" cy="504762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1232988" y="5016601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097291" y="51130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31169" y="51130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65366" y="510915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71554" y="5141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6325" y="47192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709423" y="477468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698417" y="47533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673950" y="48040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580229" y="480430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Прямоугольник 42"/>
              <p:cNvSpPr/>
              <p:nvPr/>
            </p:nvSpPr>
            <p:spPr>
              <a:xfrm>
                <a:off x="4979437" y="4619548"/>
                <a:ext cx="4703094" cy="1782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ru-RU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Определяем знаки промежутков:</a:t>
                </a:r>
                <a:r>
                  <a:rPr lang="ru-RU" sz="1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у( ̶  8) =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ru-RU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ru-RU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у( ̶  6) =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ru-RU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ru-RU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у( ̶  2) = 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ru-RU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ru-RU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у( 4)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у( 8)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e>
                        </m:d>
                      </m:e>
                      <m:sup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437" y="4619548"/>
                <a:ext cx="4703094" cy="178292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89" t="-685" b="-17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Управляющая кнопка: домой 43">
            <a:hlinkClick r:id="rId5" action="ppaction://hlinksldjump" highlightClick="1"/>
          </p:cNvPr>
          <p:cNvSpPr/>
          <p:nvPr/>
        </p:nvSpPr>
        <p:spPr>
          <a:xfrm>
            <a:off x="8125195" y="5833832"/>
            <a:ext cx="971969" cy="1045848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2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3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7000"/>
                  </a:lnSpc>
                  <a:spcAft>
                    <a:spcPts val="0"/>
                  </a:spcAft>
                  <a:buNone/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 −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d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1975" t="-1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971600" y="2828836"/>
            <a:ext cx="69847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latin typeface="Monotype Corsiva" panose="03010101010201010101" pitchFamily="66" charset="0"/>
              </a:rPr>
              <a:t>«Чему </a:t>
            </a:r>
            <a:r>
              <a:rPr lang="ru-RU" sz="2800" dirty="0">
                <a:solidFill>
                  <a:srgbClr val="0033CC"/>
                </a:solidFill>
                <a:latin typeface="Monotype Corsiva" panose="03010101010201010101" pitchFamily="66" charset="0"/>
              </a:rPr>
              <a:t>бы ты не учился, ты учишься для </a:t>
            </a:r>
            <a:r>
              <a:rPr lang="ru-RU" sz="2800" dirty="0" smtClean="0">
                <a:solidFill>
                  <a:srgbClr val="0033CC"/>
                </a:solidFill>
                <a:latin typeface="Monotype Corsiva" panose="03010101010201010101" pitchFamily="66" charset="0"/>
              </a:rPr>
              <a:t>себя»</a:t>
            </a:r>
          </a:p>
          <a:p>
            <a:pPr algn="r"/>
            <a:r>
              <a:rPr lang="ru-RU" sz="2800" b="0" i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onotype Corsiva" panose="03010101010201010101" pitchFamily="66" charset="0"/>
              </a:rPr>
              <a:t>Петроний</a:t>
            </a:r>
            <a:endParaRPr lang="ru-RU" sz="2800" b="0" i="0" dirty="0" smtClean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Monotype Corsiva" panose="03010101010201010101" pitchFamily="66" charset="0"/>
            </a:endParaRPr>
          </a:p>
          <a:p>
            <a:pPr algn="r"/>
            <a:r>
              <a:rPr lang="ru-RU" dirty="0" smtClean="0">
                <a:latin typeface="Monotype Corsiva" panose="03010101010201010101" pitchFamily="66" charset="0"/>
              </a:rPr>
              <a:t>Римский писатель</a:t>
            </a:r>
            <a:endParaRPr lang="ru-RU" b="0" i="0" dirty="0">
              <a:effectLst/>
              <a:latin typeface="Monotype Corsiva" panose="03010101010201010101" pitchFamily="66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824952" y="5489848"/>
            <a:ext cx="1296144" cy="1368152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95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неравенство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1975" t="-1606"/>
                </a:stretch>
              </a:blipFill>
            </p:spPr>
            <p:txBody>
              <a:bodyPr/>
              <a:lstStyle/>
              <a:p>
                <a:r>
                  <a:rPr lang="ru-RU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Багетная рамка 4"/>
          <p:cNvSpPr/>
          <p:nvPr/>
        </p:nvSpPr>
        <p:spPr>
          <a:xfrm>
            <a:off x="1403648" y="2919804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Подзадачи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1403648" y="3861048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Алгоритм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5148064" y="2919804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Решение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5176664" y="3861048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Ответ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2555776" y="5013176"/>
            <a:ext cx="4104456" cy="72008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Перейти к следующему неравенству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6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Подзадачи 4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</m:d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х,  если х≥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−х, если х&lt;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ru-RU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Решить неравенство:</a:t>
                </a:r>
                <a:endParaRPr lang="ru-RU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а) </m:t>
                      </m:r>
                      <m:d>
                        <m:dPr>
                          <m:begChr m:val="|"/>
                          <m:endChr m:val="|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х−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     </m:t>
                      </m:r>
                    </m:oMath>
                  </m:oMathPara>
                </a14:m>
                <a:endParaRPr lang="ru-RU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б) </m:t>
                      </m:r>
                      <m:d>
                        <m:dPr>
                          <m:begChr m:val="|"/>
                          <m:endChr m:val="|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х+</m:t>
                          </m:r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−х;       </m:t>
                      </m:r>
                    </m:oMath>
                  </m:oMathPara>
                </a14:m>
                <a:endParaRPr lang="ru-RU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в) 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e>
                    </m:d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1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37520" y="5489848"/>
            <a:ext cx="1296144" cy="1368152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60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Дорогие ребята!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7992888" cy="56166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Данное учебное пособие поможет Вам научиться решать дробно – рациональные неравенства и подготовиться к сдаче ГИА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Пособие содержит пять неравенств, которые Вам предстоит решить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каждому неравенству предлагается решить ряд подзадач, нажав на кнопку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помощь Вам также предлагается алгоритм решения дробно рациональных неравенств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Проверить своё решение  Вы можете нажав на кнопку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того чтобы вернуться к неравенству нажмите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Багетная рамка 3"/>
          <p:cNvSpPr/>
          <p:nvPr/>
        </p:nvSpPr>
        <p:spPr>
          <a:xfrm>
            <a:off x="4788024" y="2996952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Подзадачи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5580112" y="3789040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6372200" y="4581128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445224"/>
            <a:ext cx="6163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Желаем Вам удачи!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омой 7">
            <a:hlinkClick r:id="" action="ppaction://noaction" highlightClick="1"/>
          </p:cNvPr>
          <p:cNvSpPr/>
          <p:nvPr/>
        </p:nvSpPr>
        <p:spPr>
          <a:xfrm>
            <a:off x="7596336" y="5085184"/>
            <a:ext cx="648072" cy="792088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r>
              <a:rPr lang="ru-RU" dirty="0" smtClean="0">
                <a:solidFill>
                  <a:srgbClr val="7030A0"/>
                </a:solidFill>
              </a:rPr>
              <a:t> 4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Применим метод замены множителя. </a:t>
            </a:r>
            <a:endParaRPr lang="ru-RU" sz="28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метода замены множителей (МЗМ) состоит в том, чтобы с помощью равносильных преобразований заменить каждый множитель в области его существования на более простой множитель, в конечном счете, рациональный и имеющий те же интервалы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знакопостоянства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 множитель равного знака).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45576" y="5489848"/>
            <a:ext cx="1368152" cy="1368152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05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4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Применим метод замены множителя </a:t>
                </a:r>
                <a:r>
                  <a:rPr lang="ru-RU" sz="18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(смотреть вкладку «Алгоритм»)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d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d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⟺</m:t>
                    </m:r>
                    <m:d>
                      <m:dPr>
                        <m:begChr m:val="{"/>
                        <m:endChr m:val="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1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632" t="-5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 flipV="1">
            <a:off x="1043608" y="2700385"/>
            <a:ext cx="5616624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2051720" y="270892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79912" y="2708920"/>
            <a:ext cx="72008" cy="720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860032" y="2672916"/>
            <a:ext cx="72008" cy="720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899211" y="279986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1077" y="27998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5193" y="27998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Дуга 21"/>
          <p:cNvSpPr/>
          <p:nvPr/>
        </p:nvSpPr>
        <p:spPr>
          <a:xfrm>
            <a:off x="-79413" y="2357100"/>
            <a:ext cx="2160240" cy="648072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2087724" y="2412353"/>
            <a:ext cx="1702543" cy="648072"/>
          </a:xfrm>
          <a:prstGeom prst="arc">
            <a:avLst>
              <a:gd name="adj1" fmla="val 11086599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401080"/>
            <a:ext cx="1108673" cy="335309"/>
          </a:xfrm>
          <a:prstGeom prst="rect">
            <a:avLst/>
          </a:prstGeom>
        </p:spPr>
      </p:pic>
      <p:sp>
        <p:nvSpPr>
          <p:cNvPr id="25" name="Дуга 24"/>
          <p:cNvSpPr/>
          <p:nvPr/>
        </p:nvSpPr>
        <p:spPr>
          <a:xfrm>
            <a:off x="4843679" y="2357100"/>
            <a:ext cx="2248601" cy="739329"/>
          </a:xfrm>
          <a:prstGeom prst="arc">
            <a:avLst>
              <a:gd name="adj1" fmla="val 11086599"/>
              <a:gd name="adj2" fmla="val 1679848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255759" y="23786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893213" y="240605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197758" y="23921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562037" y="23695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40960" y="5459568"/>
            <a:ext cx="1296144" cy="1368152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99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4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Ответ: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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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0; 1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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1;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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   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ru-RU" dirty="0" smtClean="0">
              <a:solidFill>
                <a:srgbClr val="2907B9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907B9"/>
                </a:solidFill>
                <a:latin typeface="Monotype Corsiva" panose="03010101010201010101" pitchFamily="66" charset="0"/>
              </a:rPr>
              <a:t>«Сначала </a:t>
            </a:r>
            <a:r>
              <a:rPr lang="ru-RU" dirty="0">
                <a:solidFill>
                  <a:srgbClr val="2907B9"/>
                </a:solidFill>
                <a:latin typeface="Monotype Corsiva" panose="03010101010201010101" pitchFamily="66" charset="0"/>
              </a:rPr>
              <a:t>ознакомься, </a:t>
            </a:r>
            <a:r>
              <a:rPr lang="ru-RU" dirty="0" smtClean="0">
                <a:solidFill>
                  <a:srgbClr val="2907B9"/>
                </a:solidFill>
                <a:latin typeface="Monotype Corsiva" panose="03010101010201010101" pitchFamily="66" charset="0"/>
              </a:rPr>
              <a:t>изучи</a:t>
            </a:r>
            <a:r>
              <a:rPr lang="ru-RU" dirty="0">
                <a:solidFill>
                  <a:srgbClr val="2907B9"/>
                </a:solidFill>
                <a:latin typeface="Monotype Corsiva" panose="03010101010201010101" pitchFamily="66" charset="0"/>
              </a:rPr>
              <a:t>, а затем </a:t>
            </a:r>
            <a:r>
              <a:rPr lang="ru-RU" dirty="0" smtClean="0">
                <a:solidFill>
                  <a:srgbClr val="2907B9"/>
                </a:solidFill>
                <a:latin typeface="Monotype Corsiva" panose="03010101010201010101" pitchFamily="66" charset="0"/>
              </a:rPr>
              <a:t>действуй»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Михаил Фрунзе</a:t>
            </a:r>
          </a:p>
          <a:p>
            <a:pPr marL="0" indent="0" algn="r">
              <a:buNone/>
            </a:pPr>
            <a:r>
              <a:rPr lang="ru-RU" sz="1400" dirty="0">
                <a:solidFill>
                  <a:srgbClr val="4D5156"/>
                </a:solidFill>
                <a:latin typeface="Monotype Corsiva" panose="03010101010201010101" pitchFamily="66" charset="0"/>
              </a:rPr>
              <a:t>военачальник Красной армии </a:t>
            </a:r>
            <a:endParaRPr lang="ru-RU" sz="1400" dirty="0" smtClean="0">
              <a:solidFill>
                <a:srgbClr val="4D5156"/>
              </a:solidFill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sz="1400" dirty="0" smtClean="0">
                <a:solidFill>
                  <a:srgbClr val="4D5156"/>
                </a:solidFill>
                <a:latin typeface="Monotype Corsiva" panose="03010101010201010101" pitchFamily="66" charset="0"/>
              </a:rPr>
              <a:t>во </a:t>
            </a:r>
            <a:r>
              <a:rPr lang="ru-RU" sz="1400" dirty="0">
                <a:solidFill>
                  <a:srgbClr val="4D5156"/>
                </a:solidFill>
                <a:latin typeface="Monotype Corsiva" panose="03010101010201010101" pitchFamily="66" charset="0"/>
              </a:rPr>
              <a:t>время Гражданской войны</a:t>
            </a:r>
            <a:endParaRPr lang="ru-RU" sz="1400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45576" y="5416620"/>
            <a:ext cx="1368152" cy="141850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1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неравенство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7568" y="1556792"/>
            <a:ext cx="4563936" cy="792088"/>
          </a:xfrm>
          <a:prstGeom prst="rect">
            <a:avLst/>
          </a:prstGeom>
          <a:noFill/>
        </p:spPr>
      </p:pic>
      <p:sp>
        <p:nvSpPr>
          <p:cNvPr id="6" name="Багетная рамка 5"/>
          <p:cNvSpPr/>
          <p:nvPr/>
        </p:nvSpPr>
        <p:spPr>
          <a:xfrm>
            <a:off x="1403648" y="2919804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Подзадачи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1403648" y="3717032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Алгоритм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5076056" y="3717032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Ответ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5076056" y="2924944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Решение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2555776" y="4869160"/>
            <a:ext cx="4104456" cy="864096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Завершить выполнение заданий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0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Подзадачи 5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124744"/>
            <a:ext cx="5724636" cy="432048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772816"/>
            <a:ext cx="2625292" cy="360040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74712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772816"/>
            <a:ext cx="864096" cy="518458"/>
          </a:xfrm>
          <a:prstGeom prst="rect">
            <a:avLst/>
          </a:prstGeom>
          <a:noFill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708919"/>
            <a:ext cx="1872208" cy="624069"/>
          </a:xfrm>
          <a:prstGeom prst="rect">
            <a:avLst/>
          </a:prstGeom>
          <a:noFill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780928"/>
            <a:ext cx="1626534" cy="576064"/>
          </a:xfrm>
          <a:prstGeom prst="rect">
            <a:avLst/>
          </a:prstGeom>
          <a:noFill/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57200" y="630823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45720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1844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04248" y="27809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sp>
        <p:nvSpPr>
          <p:cNvPr id="20" name="Управляющая кнопка: домой 19">
            <a:hlinkClick r:id="rId7" action="ppaction://hlinksldjump" highlightClick="1"/>
          </p:cNvPr>
          <p:cNvSpPr/>
          <p:nvPr/>
        </p:nvSpPr>
        <p:spPr>
          <a:xfrm>
            <a:off x="7847856" y="5489848"/>
            <a:ext cx="1296144" cy="1368152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5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решения рациональных неравенств применяется метод интервалов.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Переносим все слагаемые влево.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Раскладываем левую часть на множители.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Приравняем каждый множитель к нулю и выразим переменную. Эти значения переменной являются 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нулями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функции.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Отмечаем на координатной оси нули числителя и знаменателя (если он есть). Нули знаменателя всегда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«выколотые»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точки.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Ноль функции, полученный из множителя, стоящего в четной степени, образует «петлю» на координатной прямой.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Определяем знак неравенства в крайнем правом промежутке (можно подставить пробную точку из каждого промежутка в преобразованное неравенство).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Определяем знаки в остальных промежутках, двигаясь справа налево. Для соседних промежутков, включая петлю, знаки чередуются.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Выбираем нужные промежутки и записываем ответ.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847856" y="5417840"/>
            <a:ext cx="1296144" cy="144016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5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Найдём область допустимых значений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x≠-2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х≠-1; х≠0; х≠1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Переносим выражения из левой части в правую 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Выполняем преобразование левой части 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Поскольку мы пришли к неравенству 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можем записать равносильное ему 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39" y="1700808"/>
            <a:ext cx="3610001" cy="576064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708920"/>
            <a:ext cx="5886450" cy="561975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83568" y="3429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501008"/>
            <a:ext cx="5946345" cy="432048"/>
          </a:xfrm>
          <a:prstGeom prst="rect">
            <a:avLst/>
          </a:prstGeom>
          <a:noFill/>
        </p:spPr>
      </p:pic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005064"/>
            <a:ext cx="2266950" cy="447675"/>
          </a:xfrm>
          <a:prstGeom prst="rect">
            <a:avLst/>
          </a:prstGeom>
          <a:noFill/>
        </p:spPr>
      </p:pic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437112"/>
            <a:ext cx="576064" cy="448050"/>
          </a:xfrm>
          <a:prstGeom prst="rect">
            <a:avLst/>
          </a:prstGeom>
          <a:noFill/>
        </p:spPr>
      </p:pic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4437112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&gt;0, </a:t>
            </a:r>
            <a:endParaRPr lang="ru-RU" dirty="0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869160"/>
            <a:ext cx="790575" cy="447675"/>
          </a:xfrm>
          <a:prstGeom prst="rect">
            <a:avLst/>
          </a:prstGeom>
          <a:noFill/>
        </p:spPr>
      </p:pic>
      <p:grpSp>
        <p:nvGrpSpPr>
          <p:cNvPr id="39953" name="Group 17"/>
          <p:cNvGrpSpPr>
            <a:grpSpLocks/>
          </p:cNvGrpSpPr>
          <p:nvPr/>
        </p:nvGrpSpPr>
        <p:grpSpPr bwMode="auto">
          <a:xfrm>
            <a:off x="1104900" y="5337175"/>
            <a:ext cx="5811838" cy="922338"/>
            <a:chOff x="1740" y="3130"/>
            <a:chExt cx="9152" cy="1451"/>
          </a:xfrm>
        </p:grpSpPr>
        <p:sp>
          <p:nvSpPr>
            <p:cNvPr id="39954" name="Овал 7"/>
            <p:cNvSpPr>
              <a:spLocks noChangeArrowheads="1"/>
            </p:cNvSpPr>
            <p:nvPr/>
          </p:nvSpPr>
          <p:spPr bwMode="auto">
            <a:xfrm>
              <a:off x="8277" y="3692"/>
              <a:ext cx="144" cy="1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5" name="Arc 19"/>
            <p:cNvSpPr>
              <a:spLocks/>
            </p:cNvSpPr>
            <p:nvPr/>
          </p:nvSpPr>
          <p:spPr bwMode="auto">
            <a:xfrm>
              <a:off x="1740" y="3330"/>
              <a:ext cx="2061" cy="50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6" name="Arc 20"/>
            <p:cNvSpPr>
              <a:spLocks/>
            </p:cNvSpPr>
            <p:nvPr/>
          </p:nvSpPr>
          <p:spPr bwMode="auto">
            <a:xfrm rot="13937897" flipV="1">
              <a:off x="3952" y="3118"/>
              <a:ext cx="1040" cy="1335"/>
            </a:xfrm>
            <a:custGeom>
              <a:avLst/>
              <a:gdLst>
                <a:gd name="G0" fmla="+- 6445 0 0"/>
                <a:gd name="G1" fmla="+- 21600 0 0"/>
                <a:gd name="G2" fmla="+- 21600 0 0"/>
                <a:gd name="T0" fmla="*/ 0 w 28045"/>
                <a:gd name="T1" fmla="*/ 984 h 29754"/>
                <a:gd name="T2" fmla="*/ 26447 w 28045"/>
                <a:gd name="T3" fmla="*/ 29754 h 29754"/>
                <a:gd name="T4" fmla="*/ 6445 w 28045"/>
                <a:gd name="T5" fmla="*/ 21600 h 29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45" h="29754" fill="none" extrusionOk="0">
                  <a:moveTo>
                    <a:pt x="-1" y="983"/>
                  </a:moveTo>
                  <a:cubicBezTo>
                    <a:pt x="2086" y="331"/>
                    <a:pt x="4259" y="-1"/>
                    <a:pt x="6445" y="0"/>
                  </a:cubicBezTo>
                  <a:cubicBezTo>
                    <a:pt x="18374" y="0"/>
                    <a:pt x="28045" y="9670"/>
                    <a:pt x="28045" y="21600"/>
                  </a:cubicBezTo>
                  <a:cubicBezTo>
                    <a:pt x="28045" y="24395"/>
                    <a:pt x="27502" y="27164"/>
                    <a:pt x="26446" y="29753"/>
                  </a:cubicBezTo>
                </a:path>
                <a:path w="28045" h="29754" stroke="0" extrusionOk="0">
                  <a:moveTo>
                    <a:pt x="-1" y="983"/>
                  </a:moveTo>
                  <a:cubicBezTo>
                    <a:pt x="2086" y="331"/>
                    <a:pt x="4259" y="-1"/>
                    <a:pt x="6445" y="0"/>
                  </a:cubicBezTo>
                  <a:cubicBezTo>
                    <a:pt x="18374" y="0"/>
                    <a:pt x="28045" y="9670"/>
                    <a:pt x="28045" y="21600"/>
                  </a:cubicBezTo>
                  <a:cubicBezTo>
                    <a:pt x="28045" y="24395"/>
                    <a:pt x="27502" y="27164"/>
                    <a:pt x="26446" y="29753"/>
                  </a:cubicBezTo>
                  <a:lnTo>
                    <a:pt x="6445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957" name="Arc 21"/>
            <p:cNvSpPr>
              <a:spLocks/>
            </p:cNvSpPr>
            <p:nvPr/>
          </p:nvSpPr>
          <p:spPr bwMode="auto">
            <a:xfrm rot="13937897" flipV="1">
              <a:off x="5557" y="3118"/>
              <a:ext cx="1040" cy="1335"/>
            </a:xfrm>
            <a:custGeom>
              <a:avLst/>
              <a:gdLst>
                <a:gd name="G0" fmla="+- 6445 0 0"/>
                <a:gd name="G1" fmla="+- 21600 0 0"/>
                <a:gd name="G2" fmla="+- 21600 0 0"/>
                <a:gd name="T0" fmla="*/ 0 w 28045"/>
                <a:gd name="T1" fmla="*/ 984 h 29754"/>
                <a:gd name="T2" fmla="*/ 26447 w 28045"/>
                <a:gd name="T3" fmla="*/ 29754 h 29754"/>
                <a:gd name="T4" fmla="*/ 6445 w 28045"/>
                <a:gd name="T5" fmla="*/ 21600 h 29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45" h="29754" fill="none" extrusionOk="0">
                  <a:moveTo>
                    <a:pt x="-1" y="983"/>
                  </a:moveTo>
                  <a:cubicBezTo>
                    <a:pt x="2086" y="331"/>
                    <a:pt x="4259" y="-1"/>
                    <a:pt x="6445" y="0"/>
                  </a:cubicBezTo>
                  <a:cubicBezTo>
                    <a:pt x="18374" y="0"/>
                    <a:pt x="28045" y="9670"/>
                    <a:pt x="28045" y="21600"/>
                  </a:cubicBezTo>
                  <a:cubicBezTo>
                    <a:pt x="28045" y="24395"/>
                    <a:pt x="27502" y="27164"/>
                    <a:pt x="26446" y="29753"/>
                  </a:cubicBezTo>
                </a:path>
                <a:path w="28045" h="29754" stroke="0" extrusionOk="0">
                  <a:moveTo>
                    <a:pt x="-1" y="983"/>
                  </a:moveTo>
                  <a:cubicBezTo>
                    <a:pt x="2086" y="331"/>
                    <a:pt x="4259" y="-1"/>
                    <a:pt x="6445" y="0"/>
                  </a:cubicBezTo>
                  <a:cubicBezTo>
                    <a:pt x="18374" y="0"/>
                    <a:pt x="28045" y="9670"/>
                    <a:pt x="28045" y="21600"/>
                  </a:cubicBezTo>
                  <a:cubicBezTo>
                    <a:pt x="28045" y="24395"/>
                    <a:pt x="27502" y="27164"/>
                    <a:pt x="26446" y="29753"/>
                  </a:cubicBezTo>
                  <a:lnTo>
                    <a:pt x="6445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8" name="Arc 22"/>
            <p:cNvSpPr>
              <a:spLocks/>
            </p:cNvSpPr>
            <p:nvPr/>
          </p:nvSpPr>
          <p:spPr bwMode="auto">
            <a:xfrm rot="13937897" flipV="1">
              <a:off x="7202" y="3174"/>
              <a:ext cx="976" cy="1180"/>
            </a:xfrm>
            <a:custGeom>
              <a:avLst/>
              <a:gdLst>
                <a:gd name="G0" fmla="+- 6445 0 0"/>
                <a:gd name="G1" fmla="+- 21600 0 0"/>
                <a:gd name="G2" fmla="+- 21600 0 0"/>
                <a:gd name="T0" fmla="*/ 0 w 28045"/>
                <a:gd name="T1" fmla="*/ 984 h 29754"/>
                <a:gd name="T2" fmla="*/ 26447 w 28045"/>
                <a:gd name="T3" fmla="*/ 29754 h 29754"/>
                <a:gd name="T4" fmla="*/ 6445 w 28045"/>
                <a:gd name="T5" fmla="*/ 21600 h 29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45" h="29754" fill="none" extrusionOk="0">
                  <a:moveTo>
                    <a:pt x="-1" y="983"/>
                  </a:moveTo>
                  <a:cubicBezTo>
                    <a:pt x="2086" y="331"/>
                    <a:pt x="4259" y="-1"/>
                    <a:pt x="6445" y="0"/>
                  </a:cubicBezTo>
                  <a:cubicBezTo>
                    <a:pt x="18374" y="0"/>
                    <a:pt x="28045" y="9670"/>
                    <a:pt x="28045" y="21600"/>
                  </a:cubicBezTo>
                  <a:cubicBezTo>
                    <a:pt x="28045" y="24395"/>
                    <a:pt x="27502" y="27164"/>
                    <a:pt x="26446" y="29753"/>
                  </a:cubicBezTo>
                </a:path>
                <a:path w="28045" h="29754" stroke="0" extrusionOk="0">
                  <a:moveTo>
                    <a:pt x="-1" y="983"/>
                  </a:moveTo>
                  <a:cubicBezTo>
                    <a:pt x="2086" y="331"/>
                    <a:pt x="4259" y="-1"/>
                    <a:pt x="6445" y="0"/>
                  </a:cubicBezTo>
                  <a:cubicBezTo>
                    <a:pt x="18374" y="0"/>
                    <a:pt x="28045" y="9670"/>
                    <a:pt x="28045" y="21600"/>
                  </a:cubicBezTo>
                  <a:cubicBezTo>
                    <a:pt x="28045" y="24395"/>
                    <a:pt x="27502" y="27164"/>
                    <a:pt x="26446" y="29753"/>
                  </a:cubicBezTo>
                  <a:lnTo>
                    <a:pt x="6445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9" name="Arc 23"/>
            <p:cNvSpPr>
              <a:spLocks/>
            </p:cNvSpPr>
            <p:nvPr/>
          </p:nvSpPr>
          <p:spPr bwMode="auto">
            <a:xfrm rot="13937897" flipV="1">
              <a:off x="8538" y="3125"/>
              <a:ext cx="1451" cy="1462"/>
            </a:xfrm>
            <a:custGeom>
              <a:avLst/>
              <a:gdLst>
                <a:gd name="G0" fmla="+- 0 0 0"/>
                <a:gd name="G1" fmla="+- 17651 0 0"/>
                <a:gd name="G2" fmla="+- 21600 0 0"/>
                <a:gd name="T0" fmla="*/ 12450 w 21600"/>
                <a:gd name="T1" fmla="*/ 0 h 25805"/>
                <a:gd name="T2" fmla="*/ 20002 w 21600"/>
                <a:gd name="T3" fmla="*/ 25805 h 25805"/>
                <a:gd name="T4" fmla="*/ 0 w 21600"/>
                <a:gd name="T5" fmla="*/ 17651 h 25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805" fill="none" extrusionOk="0">
                  <a:moveTo>
                    <a:pt x="12449" y="0"/>
                  </a:moveTo>
                  <a:cubicBezTo>
                    <a:pt x="18187" y="4046"/>
                    <a:pt x="21600" y="10629"/>
                    <a:pt x="21600" y="17651"/>
                  </a:cubicBezTo>
                  <a:cubicBezTo>
                    <a:pt x="21600" y="20446"/>
                    <a:pt x="21057" y="23215"/>
                    <a:pt x="20001" y="25804"/>
                  </a:cubicBezTo>
                </a:path>
                <a:path w="21600" h="25805" stroke="0" extrusionOk="0">
                  <a:moveTo>
                    <a:pt x="12449" y="0"/>
                  </a:moveTo>
                  <a:cubicBezTo>
                    <a:pt x="18187" y="4046"/>
                    <a:pt x="21600" y="10629"/>
                    <a:pt x="21600" y="17651"/>
                  </a:cubicBezTo>
                  <a:cubicBezTo>
                    <a:pt x="21600" y="20446"/>
                    <a:pt x="21057" y="23215"/>
                    <a:pt x="20001" y="25804"/>
                  </a:cubicBezTo>
                  <a:lnTo>
                    <a:pt x="0" y="1765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9960" name="AutoShape 24"/>
            <p:cNvCxnSpPr>
              <a:cxnSpLocks noChangeShapeType="1"/>
            </p:cNvCxnSpPr>
            <p:nvPr/>
          </p:nvCxnSpPr>
          <p:spPr bwMode="auto">
            <a:xfrm>
              <a:off x="1856" y="3822"/>
              <a:ext cx="9036" cy="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9961" name="Oval 25"/>
            <p:cNvSpPr>
              <a:spLocks noChangeArrowheads="1"/>
            </p:cNvSpPr>
            <p:nvPr/>
          </p:nvSpPr>
          <p:spPr bwMode="auto">
            <a:xfrm>
              <a:off x="6849" y="3704"/>
              <a:ext cx="144" cy="1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2" name="Oval 26"/>
            <p:cNvSpPr>
              <a:spLocks noChangeArrowheads="1"/>
            </p:cNvSpPr>
            <p:nvPr/>
          </p:nvSpPr>
          <p:spPr bwMode="auto">
            <a:xfrm>
              <a:off x="3657" y="3689"/>
              <a:ext cx="144" cy="1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3" name="Oval 27"/>
            <p:cNvSpPr>
              <a:spLocks noChangeArrowheads="1"/>
            </p:cNvSpPr>
            <p:nvPr/>
          </p:nvSpPr>
          <p:spPr bwMode="auto">
            <a:xfrm>
              <a:off x="5265" y="3662"/>
              <a:ext cx="144" cy="1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95736" y="580526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-2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131840" y="580526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-1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211960" y="5805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148064" y="58052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403648" y="544522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2771800" y="544522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851920" y="544522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788024" y="544522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724128" y="544522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1" name="Управляющая кнопка: домой 40">
            <a:hlinkClick r:id="rId8" action="ppaction://hlinksldjump" highlightClick="1"/>
          </p:cNvPr>
          <p:cNvSpPr/>
          <p:nvPr/>
        </p:nvSpPr>
        <p:spPr>
          <a:xfrm>
            <a:off x="7775848" y="5417840"/>
            <a:ext cx="1368152" cy="144016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 5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196752"/>
            <a:ext cx="6123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( - ∞; -2); (-2;  - 1); (- 1; 0); (0; 1)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7847856" y="5417840"/>
            <a:ext cx="1296144" cy="144016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132856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2907B9"/>
                </a:solidFill>
                <a:latin typeface="Monotype Corsiva" pitchFamily="66" charset="0"/>
              </a:rPr>
              <a:t>«Важно </a:t>
            </a:r>
            <a:r>
              <a:rPr lang="ru-RU" sz="3200" dirty="0" smtClean="0">
                <a:solidFill>
                  <a:srgbClr val="2907B9"/>
                </a:solidFill>
                <a:latin typeface="Monotype Corsiva" pitchFamily="66" charset="0"/>
              </a:rPr>
              <a:t>не количество знаний, а качество их. Можно знать очень многое, не зная самого </a:t>
            </a:r>
            <a:r>
              <a:rPr lang="ru-RU" sz="3200" dirty="0" smtClean="0">
                <a:solidFill>
                  <a:srgbClr val="2907B9"/>
                </a:solidFill>
                <a:latin typeface="Monotype Corsiva" pitchFamily="66" charset="0"/>
              </a:rPr>
              <a:t>нужного» </a:t>
            </a:r>
          </a:p>
          <a:p>
            <a:pPr algn="r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Толстой 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Лев 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Николаевич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4149080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Monotype Corsiva" pitchFamily="66" charset="0"/>
              </a:rPr>
              <a:t>Русский писатель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060848"/>
            <a:ext cx="8124532" cy="1754326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prst="relaxedInset"/>
          </a:sp3d>
        </p:spPr>
        <p:txBody>
          <a:bodyPr wrap="non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Дорогу осилит идущий,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 математику мыслящий!</a:t>
            </a:r>
            <a:endParaRPr lang="ru-RU" sz="54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4005064"/>
            <a:ext cx="247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2907B9"/>
                </a:solidFill>
                <a:latin typeface="Times New Roman" pitchFamily="18" charset="0"/>
                <a:cs typeface="Times New Roman" pitchFamily="18" charset="0"/>
              </a:rPr>
              <a:t>Томас </a:t>
            </a:r>
            <a:r>
              <a:rPr lang="ru-RU" sz="2800" dirty="0" err="1" smtClean="0">
                <a:solidFill>
                  <a:srgbClr val="2907B9"/>
                </a:solidFill>
                <a:latin typeface="Times New Roman" pitchFamily="18" charset="0"/>
                <a:cs typeface="Times New Roman" pitchFamily="18" charset="0"/>
              </a:rPr>
              <a:t>Эдиссон</a:t>
            </a:r>
            <a:endParaRPr lang="ru-RU" sz="2800" dirty="0">
              <a:solidFill>
                <a:srgbClr val="2907B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Решите неравенство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628800"/>
            <a:ext cx="5874653" cy="792088"/>
          </a:xfrm>
          <a:prstGeom prst="rect">
            <a:avLst/>
          </a:prstGeom>
          <a:noFill/>
        </p:spPr>
      </p:pic>
      <p:sp>
        <p:nvSpPr>
          <p:cNvPr id="6" name="Багетная рамка 5"/>
          <p:cNvSpPr/>
          <p:nvPr/>
        </p:nvSpPr>
        <p:spPr>
          <a:xfrm>
            <a:off x="1259632" y="2852936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Подзадачи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1259632" y="3861048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Алгоритм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5508104" y="2852936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Решение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5508104" y="3933056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Ответ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2555776" y="5013176"/>
            <a:ext cx="4104456" cy="72008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Перейти к следующему неравенству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Подзадачи 1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4032448" cy="6026137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Привести к общему знаменателю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Порядок действий по приведению рациональных дробей к общему знаменателю: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Разложить на множители знаменатели дробей;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Взять множители первой дроби и дописать к ним недостающие множители знаменателей других дробей;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для каждой дроби дополнительный множитель;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Умножить числитель и знаменатель каждой дроби на дополнительный множитель.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Выполните задания (приведите к общему знаменателю):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589240"/>
            <a:ext cx="1728192" cy="576064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509120"/>
            <a:ext cx="2813222" cy="648072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692696"/>
            <a:ext cx="3744416" cy="3384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60032" y="764704"/>
            <a:ext cx="38164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Формула квадрата суммы и разности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Выполните разложение: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484784"/>
            <a:ext cx="3090343" cy="360040"/>
          </a:xfrm>
          <a:prstGeom prst="rect">
            <a:avLst/>
          </a:prstGeom>
          <a:noFill/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916832"/>
            <a:ext cx="3090343" cy="360040"/>
          </a:xfrm>
          <a:prstGeom prst="rect">
            <a:avLst/>
          </a:prstGeom>
          <a:noFill/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780928"/>
            <a:ext cx="1584176" cy="422447"/>
          </a:xfrm>
          <a:prstGeom prst="rect">
            <a:avLst/>
          </a:prstGeom>
          <a:noFill/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356992"/>
            <a:ext cx="2390953" cy="372616"/>
          </a:xfrm>
          <a:prstGeom prst="rect">
            <a:avLst/>
          </a:prstGeom>
          <a:noFill/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Управляющая кнопка: домой 22">
            <a:hlinkClick r:id="rId8" action="ppaction://hlinksldjump" highlightClick="1"/>
          </p:cNvPr>
          <p:cNvSpPr/>
          <p:nvPr/>
        </p:nvSpPr>
        <p:spPr>
          <a:xfrm>
            <a:off x="7740352" y="5561856"/>
            <a:ext cx="1403648" cy="1296144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Алгоритм решения методом интервалов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решения рациональных неравенств применяется метод интервалов.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Переносим все слагаемые влево.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Раскладываем левую часть на множители.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Приравняем каждый множитель к нулю и выразим переменную. Эти значения переменной являются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функции.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Отмечаем на координатной оси нули числителя и знаменателя (если он есть). Нули знаменателя всегда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«выколотые»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точки.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Ноль функции, полученный из множителя, стоящего в четной степени, образует «петлю» на координатной прямой.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Определяем знак неравенства в крайнем правом промежутке (можно подставить пробную точку из каждого промежутка в преобразованное неравенство).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Определяем знаки в остальных промежутках, двигаясь справа налево. Для соседних промежутков, включая петлю, знаки чередуются.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Выбираем нужные промежутки и записываем ответ.</a:t>
            </a: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668344" y="5417840"/>
            <a:ext cx="1475656" cy="144016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Решение 1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32656"/>
            <a:ext cx="7715304" cy="5311781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Найдем область допустимых значений (приравниваем к нулю знаменатели</a:t>
            </a:r>
          </a:p>
          <a:p>
            <a:pPr>
              <a:buNone/>
            </a:pPr>
            <a:r>
              <a:rPr lang="ru-RU" sz="1800" dirty="0" smtClean="0"/>
              <a:t>   (</a:t>
            </a:r>
            <a:r>
              <a:rPr lang="en-US" sz="1800" dirty="0" smtClean="0"/>
              <a:t>x</a:t>
            </a:r>
            <a:r>
              <a:rPr lang="ru-RU" sz="1800" dirty="0" smtClean="0"/>
              <a:t>+1)(</a:t>
            </a:r>
            <a:r>
              <a:rPr lang="en-US" sz="1800" dirty="0" smtClean="0"/>
              <a:t>x</a:t>
            </a:r>
            <a:r>
              <a:rPr lang="ru-RU" sz="1800" dirty="0" smtClean="0"/>
              <a:t>-3)≠</a:t>
            </a:r>
            <a:r>
              <a:rPr lang="en-US" sz="1800" dirty="0" smtClean="0"/>
              <a:t>0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               (- ∞;- 1);(- 1;3);(3; +1)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Перенесём в одну сторону (не забываем изменить знак)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Приведём к общему знаменателю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Многочлен в числителе можно разложить по формуле квадрата суммы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Получаем</a:t>
            </a:r>
            <a:r>
              <a:rPr lang="ru-RU" sz="1800" dirty="0" smtClean="0"/>
              <a:t>                            ≥ 0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Учитывая ОДЗ, решаем неравенство методом интервалов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340768"/>
            <a:ext cx="952500" cy="2286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556792"/>
            <a:ext cx="1524000" cy="228600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827584" y="980728"/>
            <a:ext cx="144016" cy="86409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348880"/>
            <a:ext cx="3743325" cy="457200"/>
          </a:xfrm>
          <a:prstGeom prst="rect">
            <a:avLst/>
          </a:prstGeom>
          <a:noFill/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284984"/>
            <a:ext cx="6153150" cy="952500"/>
          </a:xfrm>
          <a:prstGeom prst="rect">
            <a:avLst/>
          </a:prstGeom>
          <a:noFill/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653136"/>
            <a:ext cx="1200150" cy="476250"/>
          </a:xfrm>
          <a:prstGeom prst="rect">
            <a:avLst/>
          </a:prstGeom>
          <a:noFill/>
        </p:spPr>
      </p:pic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1115616" y="5661248"/>
            <a:ext cx="4138612" cy="1430337"/>
            <a:chOff x="1785" y="9234"/>
            <a:chExt cx="6516" cy="2253"/>
          </a:xfrm>
        </p:grpSpPr>
        <p:grpSp>
          <p:nvGrpSpPr>
            <p:cNvPr id="18448" name="Group 16"/>
            <p:cNvGrpSpPr>
              <a:grpSpLocks/>
            </p:cNvGrpSpPr>
            <p:nvPr/>
          </p:nvGrpSpPr>
          <p:grpSpPr bwMode="auto">
            <a:xfrm>
              <a:off x="1785" y="9989"/>
              <a:ext cx="6510" cy="143"/>
              <a:chOff x="1785" y="10125"/>
              <a:chExt cx="6510" cy="143"/>
            </a:xfrm>
          </p:grpSpPr>
          <p:cxnSp>
            <p:nvCxnSpPr>
              <p:cNvPr id="18449" name="AutoShape 17"/>
              <p:cNvCxnSpPr>
                <a:cxnSpLocks noChangeShapeType="1"/>
              </p:cNvCxnSpPr>
              <p:nvPr/>
            </p:nvCxnSpPr>
            <p:spPr bwMode="auto">
              <a:xfrm>
                <a:off x="1785" y="10125"/>
                <a:ext cx="651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450" name="Oval 18"/>
              <p:cNvSpPr>
                <a:spLocks noChangeArrowheads="1"/>
              </p:cNvSpPr>
              <p:nvPr/>
            </p:nvSpPr>
            <p:spPr bwMode="auto">
              <a:xfrm>
                <a:off x="6795" y="10125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51" name="Oval 19"/>
              <p:cNvSpPr>
                <a:spLocks noChangeArrowheads="1"/>
              </p:cNvSpPr>
              <p:nvPr/>
            </p:nvSpPr>
            <p:spPr bwMode="auto">
              <a:xfrm>
                <a:off x="4695" y="10125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52" name="Oval 20"/>
              <p:cNvSpPr>
                <a:spLocks noChangeArrowheads="1"/>
              </p:cNvSpPr>
              <p:nvPr/>
            </p:nvSpPr>
            <p:spPr bwMode="auto">
              <a:xfrm>
                <a:off x="3270" y="10125"/>
                <a:ext cx="143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453" name="Arc 21"/>
            <p:cNvSpPr>
              <a:spLocks/>
            </p:cNvSpPr>
            <p:nvPr/>
          </p:nvSpPr>
          <p:spPr bwMode="auto">
            <a:xfrm rot="3560620" flipH="1" flipV="1">
              <a:off x="6745" y="9931"/>
              <a:ext cx="2075" cy="1037"/>
            </a:xfrm>
            <a:custGeom>
              <a:avLst/>
              <a:gdLst>
                <a:gd name="G0" fmla="+- 0 0 0"/>
                <a:gd name="G1" fmla="+- 10400 0 0"/>
                <a:gd name="G2" fmla="+- 21600 0 0"/>
                <a:gd name="T0" fmla="*/ 18932 w 21600"/>
                <a:gd name="T1" fmla="*/ 0 h 20285"/>
                <a:gd name="T2" fmla="*/ 19206 w 21600"/>
                <a:gd name="T3" fmla="*/ 20285 h 20285"/>
                <a:gd name="T4" fmla="*/ 0 w 21600"/>
                <a:gd name="T5" fmla="*/ 10400 h 20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285" fill="none" extrusionOk="0">
                  <a:moveTo>
                    <a:pt x="18931" y="0"/>
                  </a:moveTo>
                  <a:cubicBezTo>
                    <a:pt x="20682" y="3186"/>
                    <a:pt x="21600" y="6764"/>
                    <a:pt x="21600" y="10400"/>
                  </a:cubicBezTo>
                  <a:cubicBezTo>
                    <a:pt x="21600" y="13838"/>
                    <a:pt x="20779" y="17227"/>
                    <a:pt x="19205" y="20284"/>
                  </a:cubicBezTo>
                </a:path>
                <a:path w="21600" h="20285" stroke="0" extrusionOk="0">
                  <a:moveTo>
                    <a:pt x="18931" y="0"/>
                  </a:moveTo>
                  <a:cubicBezTo>
                    <a:pt x="20682" y="3186"/>
                    <a:pt x="21600" y="6764"/>
                    <a:pt x="21600" y="10400"/>
                  </a:cubicBezTo>
                  <a:cubicBezTo>
                    <a:pt x="21600" y="13838"/>
                    <a:pt x="20779" y="17227"/>
                    <a:pt x="19205" y="20284"/>
                  </a:cubicBezTo>
                  <a:lnTo>
                    <a:pt x="0" y="104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4" name="Arc 22"/>
            <p:cNvSpPr>
              <a:spLocks/>
            </p:cNvSpPr>
            <p:nvPr/>
          </p:nvSpPr>
          <p:spPr bwMode="auto">
            <a:xfrm rot="13882007" flipV="1">
              <a:off x="5041" y="9171"/>
              <a:ext cx="1367" cy="1515"/>
            </a:xfrm>
            <a:custGeom>
              <a:avLst/>
              <a:gdLst>
                <a:gd name="G0" fmla="+- 3375 0 0"/>
                <a:gd name="G1" fmla="+- 21600 0 0"/>
                <a:gd name="G2" fmla="+- 21600 0 0"/>
                <a:gd name="T0" fmla="*/ 0 w 24975"/>
                <a:gd name="T1" fmla="*/ 265 h 31911"/>
                <a:gd name="T2" fmla="*/ 22355 w 24975"/>
                <a:gd name="T3" fmla="*/ 31911 h 31911"/>
                <a:gd name="T4" fmla="*/ 3375 w 24975"/>
                <a:gd name="T5" fmla="*/ 21600 h 3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75" h="31911" fill="none" extrusionOk="0">
                  <a:moveTo>
                    <a:pt x="0" y="265"/>
                  </a:moveTo>
                  <a:cubicBezTo>
                    <a:pt x="1116" y="88"/>
                    <a:pt x="2244" y="-1"/>
                    <a:pt x="3375" y="0"/>
                  </a:cubicBezTo>
                  <a:cubicBezTo>
                    <a:pt x="15304" y="0"/>
                    <a:pt x="24975" y="9670"/>
                    <a:pt x="24975" y="21600"/>
                  </a:cubicBezTo>
                  <a:cubicBezTo>
                    <a:pt x="24975" y="25201"/>
                    <a:pt x="24074" y="28746"/>
                    <a:pt x="22355" y="31911"/>
                  </a:cubicBezTo>
                </a:path>
                <a:path w="24975" h="31911" stroke="0" extrusionOk="0">
                  <a:moveTo>
                    <a:pt x="0" y="265"/>
                  </a:moveTo>
                  <a:cubicBezTo>
                    <a:pt x="1116" y="88"/>
                    <a:pt x="2244" y="-1"/>
                    <a:pt x="3375" y="0"/>
                  </a:cubicBezTo>
                  <a:cubicBezTo>
                    <a:pt x="15304" y="0"/>
                    <a:pt x="24975" y="9670"/>
                    <a:pt x="24975" y="21600"/>
                  </a:cubicBezTo>
                  <a:cubicBezTo>
                    <a:pt x="24975" y="25201"/>
                    <a:pt x="24074" y="28746"/>
                    <a:pt x="22355" y="31911"/>
                  </a:cubicBezTo>
                  <a:lnTo>
                    <a:pt x="3375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5" name="Arc 23"/>
            <p:cNvSpPr>
              <a:spLocks/>
            </p:cNvSpPr>
            <p:nvPr/>
          </p:nvSpPr>
          <p:spPr bwMode="auto">
            <a:xfrm rot="13882007" flipV="1">
              <a:off x="3501" y="9363"/>
              <a:ext cx="1063" cy="1134"/>
            </a:xfrm>
            <a:custGeom>
              <a:avLst/>
              <a:gdLst>
                <a:gd name="G0" fmla="+- 3375 0 0"/>
                <a:gd name="G1" fmla="+- 21600 0 0"/>
                <a:gd name="G2" fmla="+- 21600 0 0"/>
                <a:gd name="T0" fmla="*/ 0 w 24975"/>
                <a:gd name="T1" fmla="*/ 265 h 31911"/>
                <a:gd name="T2" fmla="*/ 22355 w 24975"/>
                <a:gd name="T3" fmla="*/ 31911 h 31911"/>
                <a:gd name="T4" fmla="*/ 3375 w 24975"/>
                <a:gd name="T5" fmla="*/ 21600 h 3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75" h="31911" fill="none" extrusionOk="0">
                  <a:moveTo>
                    <a:pt x="0" y="265"/>
                  </a:moveTo>
                  <a:cubicBezTo>
                    <a:pt x="1116" y="88"/>
                    <a:pt x="2244" y="-1"/>
                    <a:pt x="3375" y="0"/>
                  </a:cubicBezTo>
                  <a:cubicBezTo>
                    <a:pt x="15304" y="0"/>
                    <a:pt x="24975" y="9670"/>
                    <a:pt x="24975" y="21600"/>
                  </a:cubicBezTo>
                  <a:cubicBezTo>
                    <a:pt x="24975" y="25201"/>
                    <a:pt x="24074" y="28746"/>
                    <a:pt x="22355" y="31911"/>
                  </a:cubicBezTo>
                </a:path>
                <a:path w="24975" h="31911" stroke="0" extrusionOk="0">
                  <a:moveTo>
                    <a:pt x="0" y="265"/>
                  </a:moveTo>
                  <a:cubicBezTo>
                    <a:pt x="1116" y="88"/>
                    <a:pt x="2244" y="-1"/>
                    <a:pt x="3375" y="0"/>
                  </a:cubicBezTo>
                  <a:cubicBezTo>
                    <a:pt x="15304" y="0"/>
                    <a:pt x="24975" y="9670"/>
                    <a:pt x="24975" y="21600"/>
                  </a:cubicBezTo>
                  <a:cubicBezTo>
                    <a:pt x="24975" y="25201"/>
                    <a:pt x="24074" y="28746"/>
                    <a:pt x="22355" y="31911"/>
                  </a:cubicBezTo>
                  <a:lnTo>
                    <a:pt x="3375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6" name="Arc 24"/>
            <p:cNvSpPr>
              <a:spLocks/>
            </p:cNvSpPr>
            <p:nvPr/>
          </p:nvSpPr>
          <p:spPr bwMode="auto">
            <a:xfrm rot="13882007" flipV="1">
              <a:off x="1821" y="9262"/>
              <a:ext cx="1280" cy="1223"/>
            </a:xfrm>
            <a:custGeom>
              <a:avLst/>
              <a:gdLst>
                <a:gd name="G0" fmla="+- 3375 0 0"/>
                <a:gd name="G1" fmla="+- 21600 0 0"/>
                <a:gd name="G2" fmla="+- 21600 0 0"/>
                <a:gd name="T0" fmla="*/ 0 w 24215"/>
                <a:gd name="T1" fmla="*/ 265 h 21600"/>
                <a:gd name="T2" fmla="*/ 24215 w 24215"/>
                <a:gd name="T3" fmla="*/ 15921 h 21600"/>
                <a:gd name="T4" fmla="*/ 3375 w 2421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15" h="21600" fill="none" extrusionOk="0">
                  <a:moveTo>
                    <a:pt x="0" y="265"/>
                  </a:moveTo>
                  <a:cubicBezTo>
                    <a:pt x="1116" y="88"/>
                    <a:pt x="2244" y="-1"/>
                    <a:pt x="3375" y="0"/>
                  </a:cubicBezTo>
                  <a:cubicBezTo>
                    <a:pt x="13117" y="0"/>
                    <a:pt x="21653" y="6521"/>
                    <a:pt x="24215" y="15920"/>
                  </a:cubicBezTo>
                </a:path>
                <a:path w="24215" h="21600" stroke="0" extrusionOk="0">
                  <a:moveTo>
                    <a:pt x="0" y="265"/>
                  </a:moveTo>
                  <a:cubicBezTo>
                    <a:pt x="1116" y="88"/>
                    <a:pt x="2244" y="-1"/>
                    <a:pt x="3375" y="0"/>
                  </a:cubicBezTo>
                  <a:cubicBezTo>
                    <a:pt x="13117" y="0"/>
                    <a:pt x="21653" y="6521"/>
                    <a:pt x="24215" y="15920"/>
                  </a:cubicBezTo>
                  <a:lnTo>
                    <a:pt x="3375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907704" y="62373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-2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843808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-1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211960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331640" y="580526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411760" y="580526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491880" y="57332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644008" y="58052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36" name="Управляющая кнопка: домой 35">
            <a:hlinkClick r:id="rId8" action="ppaction://hlinksldjump" highlightClick="1"/>
          </p:cNvPr>
          <p:cNvSpPr/>
          <p:nvPr/>
        </p:nvSpPr>
        <p:spPr>
          <a:xfrm>
            <a:off x="7668344" y="5301208"/>
            <a:ext cx="1475656" cy="1556792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 1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Ответ:   - 2  ; (-1;3); (3; +∞)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войные фигурные скобки 3"/>
          <p:cNvSpPr/>
          <p:nvPr/>
        </p:nvSpPr>
        <p:spPr>
          <a:xfrm>
            <a:off x="3563888" y="908720"/>
            <a:ext cx="648072" cy="432048"/>
          </a:xfrm>
          <a:prstGeom prst="brace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812360" y="5417840"/>
            <a:ext cx="1331640" cy="144016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2636912"/>
            <a:ext cx="73448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2907B9"/>
                </a:solidFill>
                <a:latin typeface="Monotype Corsiva" pitchFamily="66" charset="0"/>
              </a:rPr>
              <a:t>«Вечным законом да будет: учить и учиться </a:t>
            </a:r>
          </a:p>
          <a:p>
            <a:pPr algn="ctr"/>
            <a:r>
              <a:rPr lang="ru-RU" sz="2800" dirty="0" smtClean="0">
                <a:solidFill>
                  <a:srgbClr val="2907B9"/>
                </a:solidFill>
                <a:latin typeface="Monotype Corsiva" pitchFamily="66" charset="0"/>
              </a:rPr>
              <a:t>всему через примеры, наставления </a:t>
            </a:r>
          </a:p>
          <a:p>
            <a:pPr algn="ctr"/>
            <a:r>
              <a:rPr lang="ru-RU" sz="2800" dirty="0" smtClean="0">
                <a:solidFill>
                  <a:srgbClr val="2907B9"/>
                </a:solidFill>
                <a:latin typeface="Monotype Corsiva" pitchFamily="66" charset="0"/>
              </a:rPr>
              <a:t>и применение на деле».</a:t>
            </a:r>
          </a:p>
          <a:p>
            <a:pPr algn="r"/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</a:rPr>
              <a:t>Ян </a:t>
            </a:r>
            <a:r>
              <a:rPr lang="ru-RU" sz="2800" dirty="0" err="1" smtClean="0">
                <a:solidFill>
                  <a:srgbClr val="00B0F0"/>
                </a:solidFill>
                <a:latin typeface="Monotype Corsiva" pitchFamily="66" charset="0"/>
              </a:rPr>
              <a:t>Амос</a:t>
            </a:r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</a:rPr>
              <a:t> Каменский</a:t>
            </a:r>
          </a:p>
          <a:p>
            <a:pPr algn="r"/>
            <a:r>
              <a:rPr lang="ru-RU" dirty="0">
                <a:latin typeface="Monotype Corsiva" panose="03010101010201010101" pitchFamily="66" charset="0"/>
              </a:rPr>
              <a:t>педагог-гуманист, писатель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Решить неравенство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556792"/>
            <a:ext cx="3870430" cy="720080"/>
          </a:xfrm>
          <a:prstGeom prst="rect">
            <a:avLst/>
          </a:prstGeom>
          <a:noFill/>
        </p:spPr>
      </p:pic>
      <p:sp>
        <p:nvSpPr>
          <p:cNvPr id="7" name="Багетная рамка 6"/>
          <p:cNvSpPr/>
          <p:nvPr/>
        </p:nvSpPr>
        <p:spPr>
          <a:xfrm>
            <a:off x="1403648" y="2924944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Подзадачи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1403648" y="4005064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Алгоритм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5076056" y="2924944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Решение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5076056" y="4077072"/>
            <a:ext cx="2520280" cy="504056"/>
          </a:xfrm>
          <a:prstGeom prst="beve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Ответ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>
            <a:hlinkClick r:id="rId7" action="ppaction://hlinksldjump"/>
          </p:cNvPr>
          <p:cNvSpPr/>
          <p:nvPr/>
        </p:nvSpPr>
        <p:spPr>
          <a:xfrm>
            <a:off x="2555776" y="5013176"/>
            <a:ext cx="4104456" cy="72008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к следующему неравенству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Подзадачи 2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Решить неравенства: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3" y="1484784"/>
            <a:ext cx="2988332" cy="432048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132856"/>
            <a:ext cx="2304256" cy="438906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708920"/>
            <a:ext cx="1800200" cy="432048"/>
          </a:xfrm>
          <a:prstGeom prst="rect">
            <a:avLst/>
          </a:prstGeom>
          <a:noFill/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212976"/>
            <a:ext cx="1656184" cy="865733"/>
          </a:xfrm>
          <a:prstGeom prst="rect">
            <a:avLst/>
          </a:prstGeom>
          <a:noFill/>
        </p:spPr>
      </p:pic>
      <p:sp>
        <p:nvSpPr>
          <p:cNvPr id="15" name="Управляющая кнопка: домой 14">
            <a:hlinkClick r:id="rId6" action="ppaction://hlinksldjump" highlightClick="1"/>
          </p:cNvPr>
          <p:cNvSpPr/>
          <p:nvPr/>
        </p:nvSpPr>
        <p:spPr>
          <a:xfrm>
            <a:off x="7668344" y="5417840"/>
            <a:ext cx="1475656" cy="144016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1908703_win32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267179</Value>
      <Value>407249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954BF4-6556-442C-BFED-59C91ECA896B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9d035d7d-02e5-4a00-8b62-9a556aabc7b5"/>
    <ds:schemaRef ds:uri="http://schemas.microsoft.com/office/2006/metadata/properties"/>
    <ds:schemaRef ds:uri="http://schemas.openxmlformats.org/package/2006/metadata/core-properties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CFCE8-E557-45A0-92C6-0E21D0019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tf01908703_win32 (1)</Template>
  <TotalTime>367</TotalTime>
  <Words>824</Words>
  <Application>Microsoft Office PowerPoint</Application>
  <PresentationFormat>Экран (4:3)</PresentationFormat>
  <Paragraphs>258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tf01908703_win32 (1)</vt:lpstr>
      <vt:lpstr>Слайд 1</vt:lpstr>
      <vt:lpstr> Дорогие ребята!</vt:lpstr>
      <vt:lpstr>Слайд 3</vt:lpstr>
      <vt:lpstr>Подзадачи 1</vt:lpstr>
      <vt:lpstr>Алгоритм решения методом интервалов</vt:lpstr>
      <vt:lpstr>Решение 1</vt:lpstr>
      <vt:lpstr>Ответ 1</vt:lpstr>
      <vt:lpstr>Слайд 8</vt:lpstr>
      <vt:lpstr>Подзадачи 2</vt:lpstr>
      <vt:lpstr>Алгоритм решения методом интервалов</vt:lpstr>
      <vt:lpstr>Решение 2</vt:lpstr>
      <vt:lpstr>Ответ 2</vt:lpstr>
      <vt:lpstr>Слайд 13</vt:lpstr>
      <vt:lpstr>Подзадачи 3</vt:lpstr>
      <vt:lpstr>Алгоритм</vt:lpstr>
      <vt:lpstr>Решение 3</vt:lpstr>
      <vt:lpstr>Ответ 3</vt:lpstr>
      <vt:lpstr>Слайд 18</vt:lpstr>
      <vt:lpstr>Подзадачи 4</vt:lpstr>
      <vt:lpstr>Алгоритм 4</vt:lpstr>
      <vt:lpstr>Решение 4</vt:lpstr>
      <vt:lpstr>Ответ 4</vt:lpstr>
      <vt:lpstr>Слайд 23</vt:lpstr>
      <vt:lpstr>Подзадачи 5</vt:lpstr>
      <vt:lpstr>Алгоритм 5</vt:lpstr>
      <vt:lpstr>Решение 5</vt:lpstr>
      <vt:lpstr>Ответ 5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пользователь</dc:creator>
  <cp:keywords>Шаблон оформления</cp:keywords>
  <dc:description>Шаблон оформления
Корпорация Майкрософт</dc:description>
  <cp:lastModifiedBy>пользователь</cp:lastModifiedBy>
  <cp:revision>38</cp:revision>
  <dcterms:created xsi:type="dcterms:W3CDTF">2023-03-15T10:07:39Z</dcterms:created>
  <dcterms:modified xsi:type="dcterms:W3CDTF">2023-03-19T09:09:03Z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