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8"/>
  </p:notesMasterIdLst>
  <p:handoutMasterIdLst>
    <p:handoutMasterId r:id="rId79"/>
  </p:handoutMasterIdLst>
  <p:sldIdLst>
    <p:sldId id="330" r:id="rId3"/>
    <p:sldId id="496" r:id="rId4"/>
    <p:sldId id="403" r:id="rId5"/>
    <p:sldId id="461" r:id="rId6"/>
    <p:sldId id="402" r:id="rId7"/>
    <p:sldId id="460" r:id="rId8"/>
    <p:sldId id="405" r:id="rId9"/>
    <p:sldId id="462" r:id="rId10"/>
    <p:sldId id="406" r:id="rId11"/>
    <p:sldId id="463" r:id="rId12"/>
    <p:sldId id="408" r:id="rId13"/>
    <p:sldId id="464" r:id="rId14"/>
    <p:sldId id="409" r:id="rId15"/>
    <p:sldId id="465" r:id="rId16"/>
    <p:sldId id="410" r:id="rId17"/>
    <p:sldId id="466" r:id="rId18"/>
    <p:sldId id="412" r:id="rId19"/>
    <p:sldId id="467" r:id="rId20"/>
    <p:sldId id="413" r:id="rId21"/>
    <p:sldId id="468" r:id="rId22"/>
    <p:sldId id="414" r:id="rId23"/>
    <p:sldId id="469" r:id="rId24"/>
    <p:sldId id="415" r:id="rId25"/>
    <p:sldId id="470" r:id="rId26"/>
    <p:sldId id="471" r:id="rId27"/>
    <p:sldId id="416" r:id="rId28"/>
    <p:sldId id="417" r:id="rId29"/>
    <p:sldId id="472" r:id="rId30"/>
    <p:sldId id="418" r:id="rId31"/>
    <p:sldId id="473" r:id="rId32"/>
    <p:sldId id="420" r:id="rId33"/>
    <p:sldId id="475" r:id="rId34"/>
    <p:sldId id="419" r:id="rId35"/>
    <p:sldId id="474" r:id="rId36"/>
    <p:sldId id="421" r:id="rId37"/>
    <p:sldId id="497" r:id="rId38"/>
    <p:sldId id="458" r:id="rId39"/>
    <p:sldId id="477" r:id="rId40"/>
    <p:sldId id="423" r:id="rId41"/>
    <p:sldId id="478" r:id="rId42"/>
    <p:sldId id="427" r:id="rId43"/>
    <p:sldId id="482" r:id="rId44"/>
    <p:sldId id="425" r:id="rId45"/>
    <p:sldId id="480" r:id="rId46"/>
    <p:sldId id="426" r:id="rId47"/>
    <p:sldId id="481" r:id="rId48"/>
    <p:sldId id="424" r:id="rId49"/>
    <p:sldId id="479" r:id="rId50"/>
    <p:sldId id="428" r:id="rId51"/>
    <p:sldId id="483" r:id="rId52"/>
    <p:sldId id="429" r:id="rId53"/>
    <p:sldId id="484" r:id="rId54"/>
    <p:sldId id="456" r:id="rId55"/>
    <p:sldId id="485" r:id="rId56"/>
    <p:sldId id="431" r:id="rId57"/>
    <p:sldId id="486" r:id="rId58"/>
    <p:sldId id="432" r:id="rId59"/>
    <p:sldId id="487" r:id="rId60"/>
    <p:sldId id="434" r:id="rId61"/>
    <p:sldId id="489" r:id="rId62"/>
    <p:sldId id="433" r:id="rId63"/>
    <p:sldId id="488" r:id="rId64"/>
    <p:sldId id="435" r:id="rId65"/>
    <p:sldId id="490" r:id="rId66"/>
    <p:sldId id="436" r:id="rId67"/>
    <p:sldId id="491" r:id="rId68"/>
    <p:sldId id="439" r:id="rId69"/>
    <p:sldId id="494" r:id="rId70"/>
    <p:sldId id="438" r:id="rId71"/>
    <p:sldId id="493" r:id="rId72"/>
    <p:sldId id="440" r:id="rId73"/>
    <p:sldId id="495" r:id="rId74"/>
    <p:sldId id="437" r:id="rId75"/>
    <p:sldId id="492" r:id="rId76"/>
    <p:sldId id="459" r:id="rId7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66CC"/>
    <a:srgbClr val="3399FF"/>
    <a:srgbClr val="FFCC99"/>
    <a:srgbClr val="FF8453"/>
    <a:srgbClr val="FF8C53"/>
    <a:srgbClr val="FF9966"/>
    <a:srgbClr val="FF6600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6" autoAdjust="0"/>
    <p:restoredTop sz="85324" autoAdjust="0"/>
  </p:normalViewPr>
  <p:slideViewPr>
    <p:cSldViewPr>
      <p:cViewPr varScale="1">
        <p:scale>
          <a:sx n="74" d="100"/>
          <a:sy n="74" d="100"/>
        </p:scale>
        <p:origin x="-16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762"/>
    </p:cViewPr>
  </p:sorterViewPr>
  <p:notesViewPr>
    <p:cSldViewPr>
      <p:cViewPr varScale="1">
        <p:scale>
          <a:sx n="68" d="100"/>
          <a:sy n="68" d="100"/>
        </p:scale>
        <p:origin x="-328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C9C24-DE0A-49F5-93D2-AAF9297E412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CFCB-17EA-4F99-97A8-C5DD50F56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5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58E73-1434-4362-95A0-13149EBE980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FC554-70C0-4F44-918B-7195E3AEA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0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1kanal.listbb.ru/viewtopic.php?f=22&amp;t=633&amp;start=90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pinterest.com/pin/614671049115722062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-sky.ua/&#1082;&#1091;&#1073;&#1082;&#1080;" TargetMode="Externa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etsgophotos.ru/&#1074;&#1080;&#1076;&#1099;-&#1084;&#1091;&#1079;&#1099;&#1082;&#1080;-&#1092;&#1086;&#1090;&#1086;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chebnik.mos.ru/material_view/atomic_objects/9959778?menuReferrer=catalogue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-a-ah.ru/event-karmina-burana-in-moscow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ajti-po-photo.ru/&#1084;&#1072;&#1082;&#1089;&#1080;&#1084;-&#1089;&#1086;&#1079;&#1086;&#1085;&#1090;&#1086;&#1074;&#1080;&#1095;-&#1073;&#1077;&#1088;&#1077;&#1079;&#1086;&#1074;&#1089;&#1082;&#1080;&#1081;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upit-gde.ru/shop/Gde-Mozhno-Kupit-Kartinu-Poeziia-Valsa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aleratut.ru/&#1076;&#1074;&#1072;-&#1078;&#1091;&#1088;&#1072;&#1074;&#1083;&#1103;-&#1074;-&#1085;&#1077;&#1073;&#1077;-&#1092;&#1086;&#1090;&#1086;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s.ru/afisha/event/254507257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lture.ru/materials/128761/pechalnye-nevesty-v-russkoi-zhivopisi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ZZX3Gm8TmQ%2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-onlain.ru/online/&#1072;&#1088;&#1092;&#1072;-&#1080;&#1085;&#1089;&#1090;&#1088;&#1091;&#1084;&#1077;&#1085;&#1090;-&#1092;&#1086;&#1090;&#1086;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tylishbag.ru/foto/kartina-voennyj-marsh-89-foto.html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-besplatno.ru/foto/&#1092;&#1086;&#1090;&#1086;-&#1085;&#1086;&#1095;&#1085;&#1086;&#1075;&#1086;-&#1087;&#1088;&#1091;&#1076;&#1072;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&#1086;&#1085;&#1083;&#1072;&#1081;&#1085;-&#1095;&#1080;&#1090;&#1072;&#1090;&#1100;.&#1088;&#1092;/img/show/1766.htm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ull-size.ru/&#1101;&#1089;&#1089;&#1077;-&#1086;&#1073;&#1088;&#1072;&#1079;-&#1089;&#1080;&#1088;&#1077;&#1085;&#1080;-&#1091;-&#1088;&#1072;&#1093;&#1084;&#1072;&#1085;&#1080;&#1085;&#1086;&#1074;&#1072;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2.org/en/File:Taiwan.nch.organ.2005-10.altonthompson_jpg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k.vk.com/wall-81673752_125133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s.ru/afisha/event/254507257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bangkokbook.ru/foto/zanaves-dlya-teatra.html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wall.ru/products/poster_70692/clock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ikabu.ru/story/kakuyu_muzyiku_vyi_lyubite_2791648?cid=36298949" TargetMode="External"/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fambio.ru/32201-tanec-rycarei-kompozitor" TargetMode="External"/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trudgor.su/allnews/3164-provedeno-zasedanija-muzykalnoj-gostinnoj-priurochennoj-180-letiju-so-dnja-rozhdenija-russkogo-kompozitora-petra-chajkovskogo.html" TargetMode="External"/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-skidki.ru/&#1079;&#1072;&#1082;&#1072;&#1079;&#1072;&#1090;&#1100;-&#1082;&#1072;&#1088;&#1090;&#1080;&#1085;&#1091;-&#1077;&#1082;&#1072;&#1090;&#1077;&#1088;&#1080;&#1085;&#1073;&#1091;&#1088;&#1075;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hortus.ru/concerts/britanskij-orfej-25-avgusta-nachalo-v-20-00.html" TargetMode="External"/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artinki-na-ekran.ru/&#1073;&#1077;&#1079;-&#1088;&#1091;&#1073;&#1088;&#1080;&#1082;&#1080;/&#1082;&#1074;&#1072;&#1088;&#1090;&#1077;&#1090;-&#1085;&#1086;&#1074;&#1077;&#1083;&#1083;&#1072;-&#1092;&#1086;&#1090;&#1086;-&#1080;-&#1082;&#1072;&#1088;&#1090;&#1080;&#1085;&#1082;&#1080;/" TargetMode="External"/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mozart_thebest?w=wall-171952529_1886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tylishbag.ru/foto/vesennij-les-kartiny-91-foto.html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ridero.ru/books/rok-opera_orfei/freeText/" TargetMode="External"/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k-october.ru/news/&#1082;&#1086;&#1085;&#1094;&#1077;&#1088;&#1090;-&#1074;&#1086;-&#1074;&#1083;&#1072;&#1089;&#1090;&#1080;-&#1082;&#1083;&#1072;&#1089;&#1089;&#1080;&#1082;&#1080;-&#1074;-&#1088;&#1072;&#1084;&#1082;&#1072;&#1093;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fishki.net/3219209-prekrasnye-pejzazhi-vjacheslava-palacheva/gallery-7439740-photo.html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fb.ru/post/history/2019/3/16/71393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-ram.ru/&#1087;&#1080;&#1072;&#1085;&#1080;&#1089;&#1090;-&#1076;&#1077;&#1085;&#1080;&#1089;-&#1084;&#1072;&#1094;&#1091;&#1077;&#1074;-&#1092;&#1086;&#1090;&#1086;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talog.prosv.ru/item/1531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6;&#1085;&#1083;&#1072;&#1081;&#1085;-&#1095;&#1080;&#1090;&#1072;&#1090;&#1100;.&#1088;&#1092;/img/show/159.htm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nfonia.org/category/alumni/page/2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/>
              <a:t>Презентация игры создана в формате телевизионной передачи «Кто хочет стать миллионером?» и предназначена для итогового контроля знаний учащихся 6 класса по окончании учебного года в игровой форме. </a:t>
            </a:r>
            <a:r>
              <a:rPr lang="ru-RU" b="0" smtClean="0"/>
              <a:t>Она может быть использована также для проведения диагностического контроля знаний учащихся 7 класса в начале учебного года или внеклассного мероприятия по предмету. </a:t>
            </a:r>
          </a:p>
          <a:p>
            <a:r>
              <a:rPr lang="ru-RU" b="1" smtClean="0"/>
              <a:t>Переход </a:t>
            </a:r>
            <a:r>
              <a:rPr lang="ru-RU" b="1" dirty="0" smtClean="0"/>
              <a:t>ко</a:t>
            </a:r>
            <a:r>
              <a:rPr lang="ru-RU" b="1" baseline="0" dirty="0" smtClean="0"/>
              <a:t> второму слайду </a:t>
            </a:r>
            <a:r>
              <a:rPr lang="ru-RU" dirty="0" smtClean="0"/>
              <a:t>производится щелчком мышью на поле слайда.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1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Тройка -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https://1kanal.listbb.ru/viewtopic.php?f=22&amp;t=633&amp;start=90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38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Игроки, которые верно ответили на все шесть</a:t>
            </a:r>
            <a:r>
              <a:rPr lang="ru-RU" baseline="0" dirty="0" smtClean="0"/>
              <a:t> вопросов, объявляются победителями и награждаются </a:t>
            </a:r>
            <a:r>
              <a:rPr lang="ru-RU" baseline="0" smtClean="0"/>
              <a:t>призами.</a:t>
            </a:r>
          </a:p>
          <a:p>
            <a:r>
              <a:rPr lang="ru-RU" smtClean="0"/>
              <a:t>Кнопка </a:t>
            </a:r>
            <a:r>
              <a:rPr lang="ru-RU" b="1" dirty="0" smtClean="0"/>
              <a:t>«Домой» </a:t>
            </a:r>
            <a:r>
              <a:rPr lang="ru-RU" dirty="0" smtClean="0"/>
              <a:t>позволяет перейти к началу игры следующей пары игроков.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Этюд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https://ru.pinterest.com/pin/614671049115722062/</a:t>
            </a:r>
            <a:endParaRPr lang="ru-RU" sz="1200" u="sng" dirty="0" smtClean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100" dirty="0" smtClean="0">
                <a:effectLst/>
                <a:latin typeface="Times New Roman"/>
                <a:ea typeface="Calibri"/>
                <a:cs typeface="Times New Roman"/>
              </a:rPr>
              <a:t>Кубок - </a:t>
            </a:r>
            <a:r>
              <a:rPr lang="ru-RU" sz="11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4"/>
              </a:rPr>
              <a:t>https://a-sky.ua/кубки</a:t>
            </a:r>
            <a:r>
              <a:rPr lang="ru-RU" sz="11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559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Кантата –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https://letsgophotos.ru/виды-музыки-фото/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67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Шуберт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https://uchebnik.mos.ru/material_view/atomic_objects/9959778?menuReferrer=catalogue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135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Кармина Бурана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https://a-a-ah.ru/event-karmina-burana-in-moscow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34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Березовский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https://najti-po-photo.ru/максим-созонтович-березовский/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000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Вальс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https://kupit-gde.ru/shop/Gde-Mozhno-Kupit-Kartinu-Poeziia-Valsa.html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34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Прелюдия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https://galeratut.ru/два-журавля-в-небе-фото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6281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Романс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https://www.mos.ru/afisha/event/254507257/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750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Невеста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https://www.culture.ru/materials/128761/pechalnye-nevesty-v-russkoi-zhivopisi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858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Навигация на слайдах осуществляется при помощи управляющих кнопок и гиперссылок.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Через гиперссылки на кружки</a:t>
            </a:r>
            <a:r>
              <a:rPr lang="ru-RU" baseline="0" dirty="0" smtClean="0"/>
              <a:t> с цифрами </a:t>
            </a:r>
            <a:r>
              <a:rPr lang="ru-RU" dirty="0" smtClean="0"/>
              <a:t>происходит переход </a:t>
            </a:r>
            <a:r>
              <a:rPr lang="ru-RU" baseline="0" dirty="0" smtClean="0"/>
              <a:t>к началу игры для каждой пары игроков.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Кнопка </a:t>
            </a:r>
            <a:r>
              <a:rPr lang="ru-RU" b="1" dirty="0" smtClean="0"/>
              <a:t>«Выход» </a:t>
            </a:r>
            <a:r>
              <a:rPr lang="ru-RU" dirty="0" smtClean="0"/>
              <a:t>предоставляет возможность закончить игру в любой момент.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73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Весело на душе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https://www.youtube.com/watch?v=DZZX3Gm8TmQ</a:t>
            </a: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86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Арфа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https://foto-onlain.ru/online/арфа-инструмент-фото/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098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Военный марш -</a:t>
            </a:r>
            <a:r>
              <a:rPr lang="ru-RU" sz="1200" u="none" strike="noStrike" baseline="0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hlinkClick r:id="rId3"/>
              </a:rPr>
              <a:t>https://stylishbag.ru/foto/kartina-voennyj-marsh-89-foto.html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840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Ноктюрн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https://foto-besplatno.ru/foto/фото-ночного-пруда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0148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Баллада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http://онлайн-читать.рф/img/show/1766.htm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Рахманинов -</a:t>
            </a:r>
            <a:r>
              <a:rPr lang="ru-RU" sz="1200" u="sng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https://full-size.ru/эссе-образ-сирени-у-рахманинова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4727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Орган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https://wiki2.org/en/File:Taiwan.nch.organ.2005-10.altonthompson_jpg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38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Окуджава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https://work.vk.com/wall-81673752_125133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918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Романс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https://www.mos.ru/afisha/event/254507257/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6433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Увертюра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https://bangkokbook.ru/foto/zanaves-dlya-teatra.html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1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Выбор варианта ответа осуществляется по щелчку на него.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выборе правильного ответа происходит переход к слайду с ответом и иллюстрацией к нему.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 выборе неверного ответа происходит переход на заключительный слайд (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«Игра окончена»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Кнопка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«50/50»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даёт возможность убрать два неверных варианта во время ответа на любой вопрос, но лишь один раз за раунд игры каждой пары.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Один раз в течение игры каждой пары учащиеся могут воспользоваться подсказкой «Помощь зала».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4471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Пастораль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https://www.artwall.ru/products/poster_70692/clock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8249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Вивальди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https://pikabu.ru/story/kakuyu_muzyiku_vyi_lyubite_2791648?cid=36298949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988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Монтекки</a:t>
            </a: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и </a:t>
            </a:r>
            <a:r>
              <a:rPr lang="ru-RU" sz="1200" u="none" strike="noStrike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Капулетти</a:t>
            </a: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https://fambio.ru/32201-tanec-rycarei-kompozitor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646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Чайковский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https://trudgor.su/allnews/3164-provedeno-zasedanija-muzykalnoj-gostinnoj-priurochennoj-180-letiju-so-dnja-rozhdenija-russkogo-kompozitora-petra-chajkovskogo.html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322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1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Весна -</a:t>
            </a:r>
            <a:r>
              <a:rPr lang="ru-RU" sz="11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https://catalog-skidki.ru/заказать-картину-екатеринбург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272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Орфей и </a:t>
            </a:r>
            <a:r>
              <a:rPr lang="ru-RU" sz="1200" u="none" strike="noStrike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Эвридика</a:t>
            </a: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https://hortus.ru/concerts/britanskij-orfej-25-avgusta-nachalo-v-20-00.html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485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Квартет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https://kartinki-na-ekran.ru/без-рубрики/квартет-новелла-фото-и-картинки/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1119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Моцарт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https://vk.com/mozart_thebest?w=wall-171952529_1886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758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Времена года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https://stylishbag.ru/foto/vesennij-les-kartiny-91-foto.html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8007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1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Орфей и </a:t>
            </a:r>
            <a:r>
              <a:rPr lang="ru-RU" sz="1100" u="none" strike="noStrike" dirty="0" err="1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Эвридика</a:t>
            </a:r>
            <a:r>
              <a:rPr lang="ru-RU" sz="11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-</a:t>
            </a:r>
            <a:r>
              <a:rPr lang="ru-RU" sz="11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1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https://ridero.ru/books/rok-opera_orfei/freeText/</a:t>
            </a:r>
            <a:endParaRPr lang="ru-RU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73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Кнопка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«Далее»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установлена для перехода к следующему вопросу игры.</a:t>
            </a:r>
          </a:p>
          <a:p>
            <a:r>
              <a:rPr lang="ru-RU" dirty="0" smtClean="0"/>
              <a:t>Ссылки на источники иллюстраций находятся на слайдах с иллюстрациями.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Бельканто - 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https://dk-october.ru/news/концерт-во-власти-классики-в-рамках/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947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Пастораль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https://fishki.net/3219209-prekrasnye-pejzazhi-vjacheslava-palacheva/gallery-7439740-photo.html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991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Бетховен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https://fb.ru/post/history/2019/3/16/71393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42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91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dirty="0" smtClean="0">
                <a:effectLst/>
                <a:latin typeface="Times New Roman"/>
                <a:ea typeface="Calibri"/>
                <a:cs typeface="Times New Roman"/>
              </a:rPr>
              <a:t>Пианист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https://foto-ram.ru/пианист-денис-мацуев-фото/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91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0"/>
              </a:spcAft>
              <a:buFont typeface="+mj-lt"/>
              <a:buNone/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На слайдах с изображением скрипичного ключа необходимо сначала щелчком мышью на скрипичный ключ запустить музыкальный файл, послушать фрагмент, а затем </a:t>
            </a:r>
            <a:r>
              <a:rPr lang="ru-RU" sz="1400" baseline="0" smtClean="0">
                <a:effectLst/>
                <a:latin typeface="Times New Roman"/>
                <a:ea typeface="Calibri"/>
                <a:cs typeface="Times New Roman"/>
              </a:rPr>
              <a:t>выбрать вариант </a:t>
            </a:r>
            <a:r>
              <a:rPr lang="ru-RU" sz="1400" baseline="0" dirty="0" smtClean="0">
                <a:effectLst/>
                <a:latin typeface="Times New Roman"/>
                <a:ea typeface="Calibri"/>
                <a:cs typeface="Times New Roman"/>
              </a:rPr>
              <a:t>ответа.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Font typeface="+mj-lt"/>
              <a:buNone/>
            </a:pPr>
            <a:r>
              <a:rPr lang="ru-RU" sz="1400" dirty="0" smtClean="0">
                <a:effectLst/>
                <a:latin typeface="Times New Roman"/>
                <a:ea typeface="Calibri"/>
                <a:cs typeface="Times New Roman"/>
              </a:rPr>
              <a:t>Музыкальные файлы - </a:t>
            </a:r>
            <a:r>
              <a:rPr lang="en-US" sz="1200" u="sng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https</a:t>
            </a:r>
            <a:r>
              <a:rPr lang="ru-RU" sz="1200" u="sng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://</a:t>
            </a:r>
            <a:r>
              <a:rPr lang="en-US" sz="1200" u="sng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catalog</a:t>
            </a:r>
            <a:r>
              <a:rPr lang="ru-RU" sz="1200" u="sng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.</a:t>
            </a:r>
            <a:r>
              <a:rPr lang="en-US" sz="1200" u="sng" kern="1200" dirty="0" err="1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prosv</a:t>
            </a:r>
            <a:r>
              <a:rPr lang="ru-RU" sz="1200" u="sng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.</a:t>
            </a:r>
            <a:r>
              <a:rPr lang="en-US" sz="1200" u="sng" kern="1200" dirty="0" err="1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ru</a:t>
            </a:r>
            <a:r>
              <a:rPr lang="ru-RU" sz="1200" u="sng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/</a:t>
            </a:r>
            <a:r>
              <a:rPr lang="en-US" sz="1200" u="sng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item</a:t>
            </a:r>
            <a:r>
              <a:rPr lang="ru-RU" sz="1200" u="sng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  <a:hlinkClick r:id="rId3"/>
              </a:rPr>
              <a:t>/15316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Times New Roman"/>
                <a:ea typeface="+mn-ea"/>
                <a:cs typeface="Times New Roman"/>
              </a:rPr>
              <a:t> </a:t>
            </a:r>
            <a:endParaRPr lang="ru-RU" sz="1200" dirty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20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«Лесной царь» -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https://онлайн-читать.рф/img/show/159.htm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00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+mj-lt"/>
              <a:buNone/>
            </a:pPr>
            <a:r>
              <a:rPr lang="ru-RU" sz="1200" u="none" strike="noStrike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А капелла - </a:t>
            </a:r>
            <a:r>
              <a:rPr lang="ru-RU" sz="1200" u="sng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https://www.sinfonia.org/category/alumni/page/2/</a:t>
            </a:r>
            <a:endParaRPr lang="ru-RU" sz="1100" dirty="0" smtClean="0">
              <a:effectLst/>
              <a:latin typeface="+mn-lt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05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27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386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Овал 6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srgbClr val="FF7C80"/>
              </a:solidFill>
            </a:endParaRPr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srgbClr val="FF7C80"/>
              </a:solidFill>
            </a:endParaRPr>
          </a:p>
        </p:txBody>
      </p:sp>
      <p:sp>
        <p:nvSpPr>
          <p:cNvPr id="9" name="Овал 8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96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95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73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Овал 8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srgbClr val="FF7C80"/>
              </a:solidFill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srgbClr val="FF7C80"/>
              </a:solidFill>
            </a:endParaRPr>
          </a:p>
        </p:txBody>
      </p:sp>
      <p:sp>
        <p:nvSpPr>
          <p:cNvPr id="11" name="Овал 10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srgbClr val="FFFFFF"/>
              </a:solidFill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 userDrawn="1"/>
        </p:nvSpPr>
        <p:spPr>
          <a:xfrm>
            <a:off x="4302000" y="6021288"/>
            <a:ext cx="540000" cy="540000"/>
          </a:xfrm>
          <a:prstGeom prst="actionButtonForwardNex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034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Овал 10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srgbClr val="FF7C80"/>
              </a:solidFill>
            </a:endParaRPr>
          </a:p>
        </p:txBody>
      </p:sp>
      <p:sp>
        <p:nvSpPr>
          <p:cNvPr id="12" name="Крест 11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srgbClr val="FF7C80"/>
              </a:solidFill>
            </a:endParaRPr>
          </a:p>
        </p:txBody>
      </p:sp>
      <p:sp>
        <p:nvSpPr>
          <p:cNvPr id="13" name="Овал 12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srgbClr val="FFFFFF"/>
              </a:solidFill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 userDrawn="1"/>
        </p:nvSpPr>
        <p:spPr>
          <a:xfrm>
            <a:off x="4302000" y="6021328"/>
            <a:ext cx="540000" cy="539960"/>
          </a:xfrm>
          <a:prstGeom prst="actionButtonHom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06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60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97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31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7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вал 6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вал 8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 userDrawn="1"/>
        </p:nvSpPr>
        <p:spPr>
          <a:xfrm>
            <a:off x="4302000" y="6021288"/>
            <a:ext cx="540000" cy="540000"/>
          </a:xfrm>
          <a:prstGeom prst="actionButtonForwardNex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вал 10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Крест 11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Управляющая кнопка: домой 9">
            <a:hlinkClick r:id="rId2" action="ppaction://hlinksldjump" highlightClick="1"/>
          </p:cNvPr>
          <p:cNvSpPr/>
          <p:nvPr userDrawn="1"/>
        </p:nvSpPr>
        <p:spPr>
          <a:xfrm>
            <a:off x="4302000" y="6021328"/>
            <a:ext cx="540000" cy="539960"/>
          </a:xfrm>
          <a:prstGeom prst="actionButtonHom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FFCC99"/>
            </a:gs>
            <a:gs pos="50000">
              <a:srgbClr val="FFFFCC"/>
            </a:gs>
            <a:gs pos="75000">
              <a:srgbClr val="FFCC99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rgbClr val="FFCC99"/>
            </a:gs>
            <a:gs pos="50000">
              <a:srgbClr val="FFFFCC"/>
            </a:gs>
            <a:gs pos="75000">
              <a:srgbClr val="FFCC99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14.09.2023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75.xml"/><Relationship Id="rId5" Type="http://schemas.openxmlformats.org/officeDocument/2006/relationships/slide" Target="slide1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slide" Target="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" Target="slide2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75.xml"/><Relationship Id="rId5" Type="http://schemas.openxmlformats.org/officeDocument/2006/relationships/image" Target="../media/image1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slide" Target="slide3.xml"/><Relationship Id="rId7" Type="http://schemas.openxmlformats.org/officeDocument/2006/relationships/slide" Target="slide5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3.xml"/><Relationship Id="rId5" Type="http://schemas.openxmlformats.org/officeDocument/2006/relationships/slide" Target="slide27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4.xml"/><Relationship Id="rId5" Type="http://schemas.openxmlformats.org/officeDocument/2006/relationships/slide" Target="slide75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slide" Target="slide7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jpeg"/><Relationship Id="rId5" Type="http://schemas.openxmlformats.org/officeDocument/2006/relationships/slide" Target="slide75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" Target="slide3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75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slide" Target="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" Target="slide4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.jpeg"/><Relationship Id="rId5" Type="http://schemas.openxmlformats.org/officeDocument/2006/relationships/slide" Target="slide75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" Target="slide4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75.xml"/><Relationship Id="rId5" Type="http://schemas.openxmlformats.org/officeDocument/2006/relationships/image" Target="../media/image1.jpe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slide" Target="slide6.xml"/><Relationship Id="rId4" Type="http://schemas.openxmlformats.org/officeDocument/2006/relationships/slide" Target="slide7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2.png"/><Relationship Id="rId5" Type="http://schemas.openxmlformats.org/officeDocument/2006/relationships/slide" Target="slide56.xml"/><Relationship Id="rId4" Type="http://schemas.openxmlformats.org/officeDocument/2006/relationships/slide" Target="slide7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slide" Target="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" Target="slide60.xml"/><Relationship Id="rId3" Type="http://schemas.openxmlformats.org/officeDocument/2006/relationships/slideLayout" Target="../slideLayouts/slideLayout3.xml"/><Relationship Id="rId7" Type="http://schemas.openxmlformats.org/officeDocument/2006/relationships/slide" Target="slide75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.jpeg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slide" Target="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microsoft.com/office/2007/relationships/hdphoto" Target="../media/hdphoto5.wdp"/><Relationship Id="rId4" Type="http://schemas.openxmlformats.org/officeDocument/2006/relationships/image" Target="../media/image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slide" Target="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6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" Target="slide75.xml"/><Relationship Id="rId5" Type="http://schemas.openxmlformats.org/officeDocument/2006/relationships/slide" Target="slide68.xml"/><Relationship Id="rId4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7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8.xml"/><Relationship Id="rId5" Type="http://schemas.openxmlformats.org/officeDocument/2006/relationships/slide" Target="slide75.xml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" Target="slide7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slide" Target="slide75.xml"/><Relationship Id="rId5" Type="http://schemas.openxmlformats.org/officeDocument/2006/relationships/image" Target="../media/image1.jpeg"/><Relationship Id="rId4" Type="http://schemas.openxmlformats.org/officeDocument/2006/relationships/image" Target="../media/image4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7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slide" Target="slide7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30" y="260652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Игра </a:t>
            </a:r>
            <a:r>
              <a:rPr lang="ru-RU" sz="3600" dirty="0" smtClean="0">
                <a:solidFill>
                  <a:srgbClr val="3366CC"/>
                </a:solidFill>
              </a:rPr>
              <a:t>по музыке для учащихся </a:t>
            </a:r>
            <a:r>
              <a:rPr lang="ru-RU" sz="3600" dirty="0" smtClean="0">
                <a:solidFill>
                  <a:srgbClr val="3366CC"/>
                </a:solidFill>
              </a:rPr>
              <a:t>6-го класса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30" y="4653136"/>
            <a:ext cx="849694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Учитель музыки</a:t>
            </a:r>
          </a:p>
          <a:p>
            <a:pPr algn="ctr"/>
            <a:r>
              <a:rPr lang="ru-RU" sz="3600" dirty="0">
                <a:solidFill>
                  <a:srgbClr val="3366CC"/>
                </a:solidFill>
              </a:rPr>
              <a:t>МАОУ «Лицей № 11» г. Ростова-на-Дону </a:t>
            </a:r>
          </a:p>
          <a:p>
            <a:pPr algn="ctr"/>
            <a:r>
              <a:rPr lang="ru-RU" sz="3600" dirty="0">
                <a:solidFill>
                  <a:srgbClr val="3366CC"/>
                </a:solidFill>
              </a:rPr>
              <a:t>Палецких Елена Викторовна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31909" y="1340768"/>
            <a:ext cx="8192341" cy="2520280"/>
          </a:xfrm>
          <a:prstGeom prst="horizontalScroll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>
                  <a:solidFill>
                    <a:srgbClr val="FF9966"/>
                  </a:solidFill>
                </a:ln>
                <a:solidFill>
                  <a:srgbClr val="FF845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О, счастливчик!</a:t>
            </a:r>
          </a:p>
        </p:txBody>
      </p:sp>
      <p:sp>
        <p:nvSpPr>
          <p:cNvPr id="8" name="Управляющая кнопка: настраиваемая 7">
            <a:hlinkClick r:id="" action="ppaction://hlinkshowjump?jump=nextslide" highlightClick="1"/>
          </p:cNvPr>
          <p:cNvSpPr/>
          <p:nvPr/>
        </p:nvSpPr>
        <p:spPr>
          <a:xfrm>
            <a:off x="-16309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капелла</a:t>
            </a:r>
          </a:p>
        </p:txBody>
      </p:sp>
      <p:pic>
        <p:nvPicPr>
          <p:cNvPr id="1026" name="Picture 2" descr="C:\Users\Палецких Елена\Desktop\6 класс\Men-Choi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573968"/>
            <a:ext cx="4176462" cy="289184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156506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Пение без </a:t>
            </a:r>
            <a:r>
              <a:rPr lang="ru-RU" sz="3600" dirty="0">
                <a:solidFill>
                  <a:srgbClr val="3366CC"/>
                </a:solidFill>
              </a:rPr>
              <a:t>инструментального </a:t>
            </a:r>
            <a:r>
              <a:rPr lang="ru-RU" sz="3600" dirty="0" smtClean="0">
                <a:solidFill>
                  <a:srgbClr val="3366CC"/>
                </a:solidFill>
              </a:rPr>
              <a:t>сопровождения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0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2191" y="4136212"/>
            <a:ext cx="609600" cy="609600"/>
          </a:xfrm>
          <a:prstGeom prst="rect">
            <a:avLst/>
          </a:prstGeom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3" name="AutoShap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3240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Тройка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076056" y="4745811"/>
            <a:ext cx="324036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076056" y="3356992"/>
            <a:ext cx="324036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324614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Вальс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8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8" y="3933056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4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2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6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3240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Тройка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1026" name="Picture 2" descr="C:\Users\Палецких Елена\Desktop\6 класс\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2745153"/>
            <a:ext cx="3734772" cy="2720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32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П</a:t>
            </a:r>
            <a:r>
              <a:rPr lang="ru-RU" sz="3600" dirty="0" smtClean="0">
                <a:solidFill>
                  <a:srgbClr val="3366CC"/>
                </a:solidFill>
              </a:rPr>
              <a:t>ьеса</a:t>
            </a:r>
            <a:r>
              <a:rPr lang="ru-RU" sz="3600" dirty="0">
                <a:solidFill>
                  <a:srgbClr val="3366CC"/>
                </a:solidFill>
              </a:rPr>
              <a:t>, предназначенная для развития технических навыков </a:t>
            </a:r>
            <a:r>
              <a:rPr lang="ru-RU" sz="3600" dirty="0" smtClean="0">
                <a:solidFill>
                  <a:srgbClr val="3366CC"/>
                </a:solidFill>
              </a:rPr>
              <a:t>музыканта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прелюдия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ноктюрн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2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0428" y="2708916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П</a:t>
            </a:r>
            <a:r>
              <a:rPr lang="ru-RU" sz="3600" dirty="0" smtClean="0">
                <a:solidFill>
                  <a:srgbClr val="3366CC"/>
                </a:solidFill>
              </a:rPr>
              <a:t>ьеса</a:t>
            </a:r>
            <a:r>
              <a:rPr lang="ru-RU" sz="3600" dirty="0">
                <a:solidFill>
                  <a:srgbClr val="3366CC"/>
                </a:solidFill>
              </a:rPr>
              <a:t>, предназначенная для развития технических навыков </a:t>
            </a:r>
            <a:r>
              <a:rPr lang="ru-RU" sz="3600" dirty="0" smtClean="0">
                <a:solidFill>
                  <a:srgbClr val="3366CC"/>
                </a:solidFill>
              </a:rPr>
              <a:t>музыканта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1026" name="Picture 2" descr="C:\Users\Палецких Елена\Desktop\6 класс\fdd0ea818c88993d6994943fbc15300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720544"/>
            <a:ext cx="4143023" cy="29407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66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симфония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прелюдия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Вокально-инструментальное </a:t>
            </a:r>
            <a:r>
              <a:rPr lang="ru-RU" sz="3600" dirty="0">
                <a:solidFill>
                  <a:srgbClr val="3366CC"/>
                </a:solidFill>
              </a:rPr>
              <a:t>произведение для солистов, хора и </a:t>
            </a:r>
            <a:r>
              <a:rPr lang="ru-RU" sz="3600" dirty="0" smtClean="0">
                <a:solidFill>
                  <a:srgbClr val="3366CC"/>
                </a:solidFill>
              </a:rPr>
              <a:t>оркестра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5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Палецких Елена\Desktop\6 класс\IMG_13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2681501"/>
            <a:ext cx="4176466" cy="27843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Вокально-инструментальное </a:t>
            </a:r>
            <a:r>
              <a:rPr lang="ru-RU" sz="3600" dirty="0">
                <a:solidFill>
                  <a:srgbClr val="3366CC"/>
                </a:solidFill>
              </a:rPr>
              <a:t>произведение для солистов, хора и </a:t>
            </a:r>
            <a:r>
              <a:rPr lang="ru-RU" sz="3600" dirty="0" smtClean="0">
                <a:solidFill>
                  <a:srgbClr val="3366CC"/>
                </a:solidFill>
              </a:rPr>
              <a:t>оркестра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1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Немецкий композитор, автор музыки баллады </a:t>
            </a:r>
            <a:r>
              <a:rPr lang="ru-RU" sz="3600" dirty="0">
                <a:solidFill>
                  <a:srgbClr val="3366CC"/>
                </a:solidFill>
              </a:rPr>
              <a:t>«Лесной царь</a:t>
            </a:r>
            <a:r>
              <a:rPr lang="ru-RU" sz="3600" dirty="0" smtClean="0">
                <a:solidFill>
                  <a:srgbClr val="3366CC"/>
                </a:solidFill>
              </a:rPr>
              <a:t>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Шопен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Штраус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Шуберт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Шуман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67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Шуберт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C:\Users\Палецких Елена\Desktop\6 класс\m1000x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9" y="2214610"/>
            <a:ext cx="3455849" cy="34558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Немецкий композитор, автор музыки баллады </a:t>
            </a:r>
            <a:r>
              <a:rPr lang="ru-RU" sz="3600" dirty="0">
                <a:solidFill>
                  <a:srgbClr val="3366CC"/>
                </a:solidFill>
              </a:rPr>
              <a:t>«Лесной царь</a:t>
            </a:r>
            <a:r>
              <a:rPr lang="ru-RU" sz="3600" dirty="0" smtClean="0">
                <a:solidFill>
                  <a:srgbClr val="3366CC"/>
                </a:solidFill>
              </a:rPr>
              <a:t>»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48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2209" y="3916808"/>
            <a:ext cx="609600" cy="609600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33724" y="4437112"/>
            <a:ext cx="294586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ряженых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5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Весело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душе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отвержи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Фортуна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9" y="3735604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Один из номеров кантаты К. </a:t>
            </a:r>
            <a:r>
              <a:rPr lang="ru-RU" sz="3600" dirty="0" err="1" smtClean="0">
                <a:solidFill>
                  <a:srgbClr val="3366CC"/>
                </a:solidFill>
              </a:rPr>
              <a:t>Орфа</a:t>
            </a:r>
            <a:r>
              <a:rPr lang="ru-RU" sz="3600" dirty="0" smtClean="0">
                <a:solidFill>
                  <a:srgbClr val="3366CC"/>
                </a:solidFill>
              </a:rPr>
              <a:t>, созданной по мотивам средневековых стихотворений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2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1553910" y="1759439"/>
            <a:ext cx="1800000" cy="1806731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3690274" y="1759441"/>
            <a:ext cx="1800000" cy="1806731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5850514" y="1776998"/>
            <a:ext cx="1800000" cy="180673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Овал 8">
            <a:hlinkClick r:id="rId6" action="ppaction://hlinksldjump"/>
          </p:cNvPr>
          <p:cNvSpPr/>
          <p:nvPr/>
        </p:nvSpPr>
        <p:spPr>
          <a:xfrm>
            <a:off x="5878914" y="3847673"/>
            <a:ext cx="1800000" cy="1800000"/>
          </a:xfrm>
          <a:prstGeom prst="ellipse">
            <a:avLst/>
          </a:prstGeom>
          <a:solidFill>
            <a:srgbClr val="0033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Овал 9">
            <a:hlinkClick r:id="rId7" action="ppaction://hlinksldjump"/>
          </p:cNvPr>
          <p:cNvSpPr/>
          <p:nvPr/>
        </p:nvSpPr>
        <p:spPr>
          <a:xfrm>
            <a:off x="3742550" y="3847673"/>
            <a:ext cx="1800000" cy="1800000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Овал 11">
            <a:hlinkClick r:id="rId8" action="ppaction://hlinksldjump"/>
          </p:cNvPr>
          <p:cNvSpPr/>
          <p:nvPr/>
        </p:nvSpPr>
        <p:spPr>
          <a:xfrm>
            <a:off x="1553910" y="3847673"/>
            <a:ext cx="1800000" cy="180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88596" y="307280"/>
            <a:ext cx="6366807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rgbClr val="3399FF"/>
                  </a:solidFill>
                </a:ln>
                <a:solidFill>
                  <a:srgbClr val="3399FF"/>
                </a:solidFill>
                <a:latin typeface="+mj-lt"/>
              </a:rPr>
              <a:t>Номера пар игроков</a:t>
            </a:r>
            <a:endParaRPr lang="ru-RU" sz="5400" b="1" dirty="0">
              <a:ln w="11430">
                <a:solidFill>
                  <a:srgbClr val="3399FF"/>
                </a:solidFill>
              </a:ln>
              <a:solidFill>
                <a:srgbClr val="3399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912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6 класс\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39952" y="2699984"/>
            <a:ext cx="4176466" cy="2672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Фортуна!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Один из номеров кантаты К. </a:t>
            </a:r>
            <a:r>
              <a:rPr lang="ru-RU" sz="3600" dirty="0" err="1" smtClean="0">
                <a:solidFill>
                  <a:srgbClr val="3366CC"/>
                </a:solidFill>
              </a:rPr>
              <a:t>Орфа</a:t>
            </a:r>
            <a:r>
              <a:rPr lang="ru-RU" sz="3600" dirty="0" smtClean="0">
                <a:solidFill>
                  <a:srgbClr val="3366CC"/>
                </a:solidFill>
              </a:rPr>
              <a:t>, созданной по мотивам средневековых стихотворений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1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Глинка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Мусоргский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Березовский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Чайковский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142105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Русский композитор </a:t>
            </a:r>
            <a:r>
              <a:rPr lang="en-US" sz="3600" dirty="0" smtClean="0">
                <a:solidFill>
                  <a:srgbClr val="3366CC"/>
                </a:solidFill>
              </a:rPr>
              <a:t>XVIII </a:t>
            </a:r>
            <a:r>
              <a:rPr lang="ru-RU" sz="3600" dirty="0" smtClean="0">
                <a:solidFill>
                  <a:srgbClr val="3366CC"/>
                </a:solidFill>
              </a:rPr>
              <a:t>века, автор духовных хоровых концертов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Березовский</a:t>
            </a:r>
          </a:p>
        </p:txBody>
      </p:sp>
      <p:pic>
        <p:nvPicPr>
          <p:cNvPr id="2050" name="Picture 2" descr="C:\Users\Палецких Елена\Desktop\6 класс\maxresdefault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6" y="2060848"/>
            <a:ext cx="3024334" cy="40194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142105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Русский композитор </a:t>
            </a:r>
            <a:r>
              <a:rPr lang="en-US" sz="3600" dirty="0" smtClean="0">
                <a:solidFill>
                  <a:srgbClr val="3366CC"/>
                </a:solidFill>
              </a:rPr>
              <a:t>XVIII </a:t>
            </a:r>
            <a:r>
              <a:rPr lang="ru-RU" sz="3600" dirty="0" smtClean="0">
                <a:solidFill>
                  <a:srgbClr val="3366CC"/>
                </a:solidFill>
              </a:rPr>
              <a:t>века, автор духовных хоровых концертов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5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2191" y="4136232"/>
            <a:ext cx="609600" cy="6096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9" name="AutoShap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3233862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Тройка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076056" y="4745815"/>
            <a:ext cx="324036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076056" y="3356992"/>
            <a:ext cx="324036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марш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3240002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Вальс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2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8" y="3933056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3240002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Вальс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2051" name="Picture 3" descr="C:\Users\Палецких Елена\Desktop\6 класс\62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395" y="2708920"/>
            <a:ext cx="3541023" cy="2952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3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прелюдия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06912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Н</a:t>
            </a:r>
            <a:r>
              <a:rPr lang="ru-RU" sz="3600" dirty="0" smtClean="0">
                <a:solidFill>
                  <a:srgbClr val="3366CC"/>
                </a:solidFill>
              </a:rPr>
              <a:t>ебольшое </a:t>
            </a:r>
            <a:r>
              <a:rPr lang="ru-RU" sz="3600" dirty="0">
                <a:solidFill>
                  <a:srgbClr val="3366CC"/>
                </a:solidFill>
              </a:rPr>
              <a:t>инструментальное сочинение, раскрывающее, как правило, один </a:t>
            </a:r>
            <a:r>
              <a:rPr lang="ru-RU" sz="3600" dirty="0" smtClean="0">
                <a:solidFill>
                  <a:srgbClr val="3366CC"/>
                </a:solidFill>
              </a:rPr>
              <a:t>образ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7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06912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Н</a:t>
            </a:r>
            <a:r>
              <a:rPr lang="ru-RU" sz="3600" dirty="0" smtClean="0">
                <a:solidFill>
                  <a:srgbClr val="3366CC"/>
                </a:solidFill>
              </a:rPr>
              <a:t>ебольшое </a:t>
            </a:r>
            <a:r>
              <a:rPr lang="ru-RU" sz="3600" dirty="0">
                <a:solidFill>
                  <a:srgbClr val="3366CC"/>
                </a:solidFill>
              </a:rPr>
              <a:t>инструментальное сочинение, раскрывающее, как правило, один </a:t>
            </a:r>
            <a:r>
              <a:rPr lang="ru-RU" sz="3600" dirty="0" smtClean="0">
                <a:solidFill>
                  <a:srgbClr val="3366CC"/>
                </a:solidFill>
              </a:rPr>
              <a:t>образ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прелюдия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9736" y="2709791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 descr="C:\Users\Палецких Елена\Desktop\6 класс\272602_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68" y="2709791"/>
            <a:ext cx="4131450" cy="27560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18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14113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Вокальное </a:t>
            </a:r>
            <a:r>
              <a:rPr lang="ru-RU" sz="3600" dirty="0">
                <a:solidFill>
                  <a:srgbClr val="3366CC"/>
                </a:solidFill>
              </a:rPr>
              <a:t>произведение для голоса в сопровождении какого-либо </a:t>
            </a:r>
            <a:r>
              <a:rPr lang="ru-RU" sz="3600" dirty="0" smtClean="0">
                <a:solidFill>
                  <a:srgbClr val="3366CC"/>
                </a:solidFill>
              </a:rPr>
              <a:t>инструмента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юзикл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14113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Вокальное </a:t>
            </a:r>
            <a:r>
              <a:rPr lang="ru-RU" sz="3600" dirty="0">
                <a:solidFill>
                  <a:srgbClr val="3366CC"/>
                </a:solidFill>
              </a:rPr>
              <a:t>произведение для голоса в сопровождении какого-либо </a:t>
            </a:r>
            <a:r>
              <a:rPr lang="ru-RU" sz="3600" dirty="0" smtClean="0">
                <a:solidFill>
                  <a:srgbClr val="3366CC"/>
                </a:solidFill>
              </a:rPr>
              <a:t>инструмента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12" name="Picture 2" descr="C:\Users\Палецких Елена\Desktop\О, счастливчик\70156_big_1333348773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16" y="2807200"/>
            <a:ext cx="3550684" cy="28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48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Кто исполняет </a:t>
            </a:r>
            <a:r>
              <a:rPr lang="ru-RU" sz="3600" dirty="0">
                <a:solidFill>
                  <a:srgbClr val="3366CC"/>
                </a:solidFill>
              </a:rPr>
              <a:t>плачи, причитания в свадебном </a:t>
            </a:r>
            <a:r>
              <a:rPr lang="ru-RU" sz="3600" dirty="0" smtClean="0">
                <a:solidFill>
                  <a:srgbClr val="3366CC"/>
                </a:solidFill>
              </a:rPr>
              <a:t>обряде?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800" b="1" dirty="0">
              <a:ln>
                <a:solidFill>
                  <a:srgbClr val="FF66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рузья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жениха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одители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жениха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подруги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невесты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невеста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67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Слово, которое в </a:t>
            </a:r>
            <a:r>
              <a:rPr lang="ru-RU" sz="3600" dirty="0">
                <a:solidFill>
                  <a:srgbClr val="3366CC"/>
                </a:solidFill>
              </a:rPr>
              <a:t>переводе с итальянского языка означает </a:t>
            </a:r>
            <a:r>
              <a:rPr lang="ru-RU" sz="3600" dirty="0" smtClean="0">
                <a:solidFill>
                  <a:srgbClr val="3366CC"/>
                </a:solidFill>
              </a:rPr>
              <a:t>«прекрасное пение»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бельканто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кантаре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8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невеста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Палецких Елена\Desktop\6 класс\5011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569" y="1988840"/>
            <a:ext cx="4194849" cy="3024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Кто </a:t>
            </a:r>
            <a:r>
              <a:rPr lang="ru-RU" sz="3600" dirty="0">
                <a:solidFill>
                  <a:srgbClr val="3366CC"/>
                </a:solidFill>
              </a:rPr>
              <a:t>исполняет плачи, причитания в свадебном обряде?</a:t>
            </a:r>
          </a:p>
        </p:txBody>
      </p:sp>
    </p:spTree>
    <p:extLst>
      <p:ext uri="{BB962C8B-B14F-4D97-AF65-F5344CB8AC3E}">
        <p14:creationId xmlns:p14="http://schemas.microsoft.com/office/powerpoint/2010/main" val="19453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2192" y="3959985"/>
            <a:ext cx="609600" cy="609600"/>
          </a:xfrm>
          <a:prstGeom prst="rect">
            <a:avLst/>
          </a:prstGeom>
        </p:spPr>
      </p:pic>
      <p:sp>
        <p:nvSpPr>
          <p:cNvPr id="15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5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отвержи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33724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Борьба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ряженых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2800" b="1" dirty="0">
              <a:ln>
                <a:solidFill>
                  <a:srgbClr val="FF66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Весело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душе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Фортуна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9" y="3735604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Одна из частей симфонии-действа В. Гаврилина «Перезвоны» для солистов, хора, оркестра и ударных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2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0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Весело 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душе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Палецких Елена\Desktop\6 класс\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8"/>
          <a:stretch/>
        </p:blipFill>
        <p:spPr bwMode="auto">
          <a:xfrm>
            <a:off x="827586" y="2699984"/>
            <a:ext cx="4082181" cy="29612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Одна из частей симфонии-действа В. Гаврилина «Перезвоны» для солистов, хора, оркестра и ударных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42916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Инструмент, который </a:t>
            </a:r>
            <a:r>
              <a:rPr lang="ru-RU" sz="3600" dirty="0">
                <a:solidFill>
                  <a:srgbClr val="3366CC"/>
                </a:solidFill>
              </a:rPr>
              <a:t>использовал Валерий </a:t>
            </a:r>
            <a:r>
              <a:rPr lang="ru-RU" sz="3600" dirty="0" err="1">
                <a:solidFill>
                  <a:srgbClr val="3366CC"/>
                </a:solidFill>
              </a:rPr>
              <a:t>Кикта</a:t>
            </a:r>
            <a:r>
              <a:rPr lang="ru-RU" sz="3600" dirty="0">
                <a:solidFill>
                  <a:srgbClr val="3366CC"/>
                </a:solidFill>
              </a:rPr>
              <a:t> в произведении «Фрески Софии Киевской» для имитации звучания гуслей</a:t>
            </a: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арфа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фортепиано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скрипка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гитара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1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арфа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Палецких Елена\Desktop\6 класс\mobile-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03667"/>
            <a:ext cx="2592290" cy="34563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42916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Инструмент, который </a:t>
            </a:r>
            <a:r>
              <a:rPr lang="ru-RU" sz="3600" dirty="0">
                <a:solidFill>
                  <a:srgbClr val="3366CC"/>
                </a:solidFill>
              </a:rPr>
              <a:t>использовал Валерий </a:t>
            </a:r>
            <a:r>
              <a:rPr lang="ru-RU" sz="3600" dirty="0" err="1">
                <a:solidFill>
                  <a:srgbClr val="3366CC"/>
                </a:solidFill>
              </a:rPr>
              <a:t>Кикта</a:t>
            </a:r>
            <a:r>
              <a:rPr lang="ru-RU" sz="3600" dirty="0">
                <a:solidFill>
                  <a:srgbClr val="3366CC"/>
                </a:solidFill>
              </a:rPr>
              <a:t> в произведении «Фрески Софии Киевской» для имитации звучания гуслей</a:t>
            </a:r>
          </a:p>
        </p:txBody>
      </p:sp>
    </p:spTree>
    <p:extLst>
      <p:ext uri="{BB962C8B-B14F-4D97-AF65-F5344CB8AC3E}">
        <p14:creationId xmlns:p14="http://schemas.microsoft.com/office/powerpoint/2010/main" val="23304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2191" y="4151836"/>
            <a:ext cx="609600" cy="609600"/>
          </a:xfrm>
          <a:prstGeom prst="rect">
            <a:avLst/>
          </a:prstGeom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3240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Тройка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076058" y="4745811"/>
            <a:ext cx="3240358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марш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076058" y="3356992"/>
            <a:ext cx="3240358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</a:p>
        </p:txBody>
      </p:sp>
      <p:sp>
        <p:nvSpPr>
          <p:cNvPr id="1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324614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Вальс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8" y="3933056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Палецких Елена\Desktop\6 класс\pexota-nastupaet-na-pole-so-shtyka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708920"/>
            <a:ext cx="3748748" cy="27568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Пьеса Г.В. Свиридова из музыкальных иллюстраций к повести А.С. Пушкина «Метель»</a:t>
            </a: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4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076058" y="4745811"/>
            <a:ext cx="3240358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марш</a:t>
            </a:r>
          </a:p>
        </p:txBody>
      </p:sp>
    </p:spTree>
    <p:extLst>
      <p:ext uri="{BB962C8B-B14F-4D97-AF65-F5344CB8AC3E}">
        <p14:creationId xmlns:p14="http://schemas.microsoft.com/office/powerpoint/2010/main" val="47729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П</a:t>
            </a:r>
            <a:r>
              <a:rPr lang="ru-RU" sz="3600" dirty="0" smtClean="0">
                <a:solidFill>
                  <a:srgbClr val="3366CC"/>
                </a:solidFill>
              </a:rPr>
              <a:t>ьеса</a:t>
            </a:r>
            <a:r>
              <a:rPr lang="ru-RU" sz="3600" dirty="0">
                <a:solidFill>
                  <a:srgbClr val="3366CC"/>
                </a:solidFill>
              </a:rPr>
              <a:t>, которая передаёт настроение человека, находящегося под впечатлением образов </a:t>
            </a:r>
            <a:r>
              <a:rPr lang="ru-RU" sz="3600" dirty="0" smtClean="0">
                <a:solidFill>
                  <a:srgbClr val="3366CC"/>
                </a:solidFill>
              </a:rPr>
              <a:t>ночи 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4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6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4745810"/>
            <a:ext cx="2952000" cy="72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прелюдия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2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1"/>
            <a:ext cx="2952000" cy="71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октюрн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1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7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10428" y="4374990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1"/>
            <a:ext cx="2952000" cy="71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октюрн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П</a:t>
            </a:r>
            <a:r>
              <a:rPr lang="ru-RU" sz="3600" dirty="0" smtClean="0">
                <a:solidFill>
                  <a:srgbClr val="3366CC"/>
                </a:solidFill>
              </a:rPr>
              <a:t>ьеса</a:t>
            </a:r>
            <a:r>
              <a:rPr lang="ru-RU" sz="3600" dirty="0">
                <a:solidFill>
                  <a:srgbClr val="3366CC"/>
                </a:solidFill>
              </a:rPr>
              <a:t>, которая передаёт настроение человека, находящегося под впечатлением образов </a:t>
            </a:r>
            <a:r>
              <a:rPr lang="ru-RU" sz="3600" dirty="0" smtClean="0">
                <a:solidFill>
                  <a:srgbClr val="3366CC"/>
                </a:solidFill>
              </a:rPr>
              <a:t>ночи 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3074" name="Picture 2" descr="C:\Users\Палецких Елена\Desktop\6 класс\103943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7" y="2691796"/>
            <a:ext cx="4176461" cy="27703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13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Вокальная или инструментальная пьеса </a:t>
            </a:r>
            <a:r>
              <a:rPr lang="ru-RU" sz="3600" dirty="0">
                <a:solidFill>
                  <a:srgbClr val="3366CC"/>
                </a:solidFill>
              </a:rPr>
              <a:t>романтического характера с элементами </a:t>
            </a:r>
            <a:r>
              <a:rPr lang="ru-RU" sz="3600" dirty="0" smtClean="0">
                <a:solidFill>
                  <a:srgbClr val="3366CC"/>
                </a:solidFill>
              </a:rPr>
              <a:t>волшебства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вокализ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серенада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6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бельканто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Палецких Елена\Desktop\6 класс\NOeff0VnNM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118" y="2924944"/>
            <a:ext cx="4167299" cy="27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Слово, которое в </a:t>
            </a:r>
            <a:r>
              <a:rPr lang="ru-RU" sz="3600" dirty="0">
                <a:solidFill>
                  <a:srgbClr val="3366CC"/>
                </a:solidFill>
              </a:rPr>
              <a:t>переводе с итальянского языка означает </a:t>
            </a:r>
            <a:r>
              <a:rPr lang="ru-RU" sz="3600" dirty="0" smtClean="0">
                <a:solidFill>
                  <a:srgbClr val="3366CC"/>
                </a:solidFill>
              </a:rPr>
              <a:t>«прекрасное пение»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9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баллада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Вокальная или инструментальная пьеса </a:t>
            </a:r>
            <a:r>
              <a:rPr lang="ru-RU" sz="3600" dirty="0">
                <a:solidFill>
                  <a:srgbClr val="3366CC"/>
                </a:solidFill>
              </a:rPr>
              <a:t>романтического характера с элементами </a:t>
            </a:r>
            <a:r>
              <a:rPr lang="ru-RU" sz="3600" dirty="0" smtClean="0">
                <a:solidFill>
                  <a:srgbClr val="3366CC"/>
                </a:solidFill>
              </a:rPr>
              <a:t>волшебства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7" name="Picture 2" descr="C:\Users\Палецких Елена\Desktop\О, счастливчик\1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/>
          <a:stretch/>
        </p:blipFill>
        <p:spPr bwMode="auto">
          <a:xfrm>
            <a:off x="827586" y="2708919"/>
            <a:ext cx="3528232" cy="30092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4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Варламов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Рахманинов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Глинка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Чайковский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Русский композитор, автор романсов </a:t>
            </a:r>
            <a:r>
              <a:rPr lang="ru-RU" sz="3600" dirty="0">
                <a:solidFill>
                  <a:srgbClr val="3366CC"/>
                </a:solidFill>
              </a:rPr>
              <a:t>«</a:t>
            </a:r>
            <a:r>
              <a:rPr lang="ru-RU" sz="3600" dirty="0" smtClean="0">
                <a:solidFill>
                  <a:srgbClr val="3366CC"/>
                </a:solidFill>
              </a:rPr>
              <a:t>Сирень</a:t>
            </a:r>
            <a:r>
              <a:rPr lang="ru-RU" sz="3600" dirty="0">
                <a:solidFill>
                  <a:srgbClr val="3366CC"/>
                </a:solidFill>
              </a:rPr>
              <a:t>», «Островок</a:t>
            </a:r>
            <a:r>
              <a:rPr lang="ru-RU" sz="3600" dirty="0" smtClean="0">
                <a:solidFill>
                  <a:srgbClr val="3366CC"/>
                </a:solidFill>
              </a:rPr>
              <a:t>»,</a:t>
            </a:r>
            <a:endParaRPr lang="ru-RU" sz="3600" dirty="0">
              <a:solidFill>
                <a:srgbClr val="3366CC"/>
              </a:solidFill>
            </a:endParaRPr>
          </a:p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«Здесь хорошо»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Рахманинов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 descr="C:\Users\Палецких Елена\Desktop\6 класс\image001_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708920"/>
            <a:ext cx="3071553" cy="38164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Русский композитор, автор романсов </a:t>
            </a:r>
            <a:r>
              <a:rPr lang="ru-RU" sz="3600" dirty="0">
                <a:solidFill>
                  <a:srgbClr val="3366CC"/>
                </a:solidFill>
              </a:rPr>
              <a:t>«</a:t>
            </a:r>
            <a:r>
              <a:rPr lang="ru-RU" sz="3600" dirty="0" smtClean="0">
                <a:solidFill>
                  <a:srgbClr val="3366CC"/>
                </a:solidFill>
              </a:rPr>
              <a:t>Сирень</a:t>
            </a:r>
            <a:r>
              <a:rPr lang="ru-RU" sz="3600" dirty="0">
                <a:solidFill>
                  <a:srgbClr val="3366CC"/>
                </a:solidFill>
              </a:rPr>
              <a:t>», «Островок</a:t>
            </a:r>
            <a:r>
              <a:rPr lang="ru-RU" sz="3600" dirty="0" smtClean="0">
                <a:solidFill>
                  <a:srgbClr val="3366CC"/>
                </a:solidFill>
              </a:rPr>
              <a:t>»,</a:t>
            </a:r>
            <a:endParaRPr lang="ru-RU" sz="3600" dirty="0">
              <a:solidFill>
                <a:srgbClr val="3366CC"/>
              </a:solidFill>
            </a:endParaRPr>
          </a:p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«Здесь хорошо»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959985"/>
            <a:ext cx="609600" cy="609600"/>
          </a:xfrm>
          <a:prstGeom prst="rect">
            <a:avLst/>
          </a:prstGeom>
        </p:spPr>
      </p:pic>
      <p:sp>
        <p:nvSpPr>
          <p:cNvPr id="15" name="AutoShap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33724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Эгмонт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Кармина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Бурана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Stabat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Токката и фуга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ре-минор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Одно из самых известных произведений великого немецкого композитора И.С. Баха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9" y="3735604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0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Токката и фуга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ре-минор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Палецких Елена\Desktop\6 класс\Taiwan.nch.organ.2005-10.altonthomps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768" y="2699984"/>
            <a:ext cx="4192649" cy="2952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Одно из самых известных произведений великого немецкого композитора И.С. Баха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Окуджава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Розенбаум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Высоцкий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Ким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06912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Первый по значимости российский бард, автор </a:t>
            </a:r>
            <a:r>
              <a:rPr lang="ru-RU" sz="3600" dirty="0">
                <a:solidFill>
                  <a:srgbClr val="3366CC"/>
                </a:solidFill>
              </a:rPr>
              <a:t>песни «Нам нужна одна </a:t>
            </a:r>
            <a:r>
              <a:rPr lang="ru-RU" sz="3600" dirty="0" smtClean="0">
                <a:solidFill>
                  <a:srgbClr val="3366CC"/>
                </a:solidFill>
              </a:rPr>
              <a:t>победа»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Окуджава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Палецких Елена\Desktop\6 класс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5" y="2852936"/>
            <a:ext cx="4176463" cy="28489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06912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Первый по значимости российский бард, автор </a:t>
            </a:r>
            <a:r>
              <a:rPr lang="ru-RU" sz="3600" dirty="0">
                <a:solidFill>
                  <a:srgbClr val="3366CC"/>
                </a:solidFill>
              </a:rPr>
              <a:t>песни «Нам нужна одна </a:t>
            </a:r>
            <a:r>
              <a:rPr lang="ru-RU" sz="3600" dirty="0" smtClean="0">
                <a:solidFill>
                  <a:srgbClr val="3366CC"/>
                </a:solidFill>
              </a:rPr>
              <a:t>победа»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2191" y="4076992"/>
            <a:ext cx="609600" cy="609600"/>
          </a:xfrm>
          <a:prstGeom prst="rect">
            <a:avLst/>
          </a:prstGeom>
        </p:spPr>
      </p:pic>
      <p:sp>
        <p:nvSpPr>
          <p:cNvPr id="21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323386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Тройка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075192" y="4745811"/>
            <a:ext cx="3241224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Вальс</a:t>
            </a:r>
          </a:p>
        </p:txBody>
      </p:sp>
      <p:sp>
        <p:nvSpPr>
          <p:cNvPr id="19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075192" y="3356992"/>
            <a:ext cx="3241224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3240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Пастораль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8" y="3933056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91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075192" y="3356992"/>
            <a:ext cx="3241224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3074" name="Picture 2" descr="C:\Users\Палецких Елена\Desktop\6 класс\12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586" y="2636913"/>
            <a:ext cx="3528390" cy="30458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99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Музыка</a:t>
            </a:r>
            <a:r>
              <a:rPr lang="ru-RU" sz="3600" dirty="0">
                <a:solidFill>
                  <a:srgbClr val="3366CC"/>
                </a:solidFill>
              </a:rPr>
              <a:t>, которая открывает оперу, драматический спектакль, </a:t>
            </a:r>
            <a:r>
              <a:rPr lang="ru-RU" sz="3600" dirty="0" smtClean="0">
                <a:solidFill>
                  <a:srgbClr val="3366CC"/>
                </a:solidFill>
              </a:rPr>
              <a:t>кинофильм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1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сарабанда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5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фуга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увертюра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2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Жанр камерной инструментальной музыки, циклическое произведение для одного или двух инструментов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solidFill>
            <a:srgbClr val="FFFFFF"/>
          </a:solidFill>
          <a:ln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olSlant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5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кантата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71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увертюра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3596" y="4458479"/>
            <a:ext cx="1259976" cy="17281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 descr="C:\Users\Палецких Елена\Desktop\6 класс\1625828003_5-kartinkin-com-p-oboi-opera-stil-krasivie-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41957" y="2711952"/>
            <a:ext cx="4174461" cy="2918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Музыка</a:t>
            </a:r>
            <a:r>
              <a:rPr lang="ru-RU" sz="3600" dirty="0">
                <a:solidFill>
                  <a:srgbClr val="3366CC"/>
                </a:solidFill>
              </a:rPr>
              <a:t>, которая открывает оперу, драматический спектакль, </a:t>
            </a:r>
            <a:r>
              <a:rPr lang="ru-RU" sz="3600" dirty="0" smtClean="0">
                <a:solidFill>
                  <a:srgbClr val="3366CC"/>
                </a:solidFill>
              </a:rPr>
              <a:t>кинофильм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Музыкальное </a:t>
            </a:r>
            <a:r>
              <a:rPr lang="ru-RU" sz="3600" dirty="0">
                <a:solidFill>
                  <a:srgbClr val="3366CC"/>
                </a:solidFill>
              </a:rPr>
              <a:t>произведение, рисующее сцены безмятежной сельской жизни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токката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реквием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пастораль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этюд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41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астораль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Музыкальное </a:t>
            </a:r>
            <a:r>
              <a:rPr lang="ru-RU" sz="3600" dirty="0">
                <a:solidFill>
                  <a:srgbClr val="3366CC"/>
                </a:solidFill>
              </a:rPr>
              <a:t>произведение, рисующее сцены безмятежной сельской жизни</a:t>
            </a:r>
          </a:p>
        </p:txBody>
      </p:sp>
      <p:pic>
        <p:nvPicPr>
          <p:cNvPr id="1026" name="Picture 2" descr="C:\Users\Палецких Елена\Desktop\6 класс\poster_p-706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9" y="2708920"/>
            <a:ext cx="3657600" cy="29257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56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06912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Композитор, дирижёр, педагог, создатель </a:t>
            </a:r>
            <a:r>
              <a:rPr lang="ru-RU" sz="3600" dirty="0">
                <a:solidFill>
                  <a:srgbClr val="3366CC"/>
                </a:solidFill>
              </a:rPr>
              <a:t>жанра инструментального </a:t>
            </a:r>
            <a:r>
              <a:rPr lang="ru-RU" sz="3600" dirty="0" smtClean="0">
                <a:solidFill>
                  <a:srgbClr val="3366CC"/>
                </a:solidFill>
              </a:rPr>
              <a:t>концерта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Рахманинов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Вивальди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Чайковский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Бах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61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Вивальди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Палецких Елена\Desktop\6 класс\1414873060_16773524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7" y="2708920"/>
            <a:ext cx="3196561" cy="38164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06912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Композитор, дирижёр, педагог, создатель </a:t>
            </a:r>
            <a:r>
              <a:rPr lang="ru-RU" sz="3600" dirty="0">
                <a:solidFill>
                  <a:srgbClr val="3366CC"/>
                </a:solidFill>
              </a:rPr>
              <a:t>жанра инструментального </a:t>
            </a:r>
            <a:r>
              <a:rPr lang="ru-RU" sz="3600" dirty="0" smtClean="0">
                <a:solidFill>
                  <a:srgbClr val="3366CC"/>
                </a:solidFill>
              </a:rPr>
              <a:t>концерта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2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3724" y="4419059"/>
            <a:ext cx="2952000" cy="127805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Улица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просыпается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419059"/>
            <a:ext cx="2952000" cy="1278052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Патер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Лоренцо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4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Герцога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33724" y="2699984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Монтекки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</a:t>
            </a:r>
          </a:p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Капулетти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2208" y="4148233"/>
            <a:ext cx="609600" cy="609600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8" y="3933056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156507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Танцевальный номер из балета С.С. Прокофьева «Ромео и Джульетта»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026" name="Picture 2" descr="C:\Users\Палецких Елена\Desktop\6 класс\749647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38" y="2204864"/>
            <a:ext cx="4146379" cy="27658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3724" y="2699984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Монтекки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</a:t>
            </a:r>
          </a:p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Капулетти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156507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Танцевальный номер из балета С.С. Прокофьева «Ромео и Джульетта»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9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Автор увертюры-фантазии </a:t>
            </a:r>
            <a:r>
              <a:rPr lang="ru-RU" sz="3600" dirty="0">
                <a:solidFill>
                  <a:srgbClr val="3366CC"/>
                </a:solidFill>
              </a:rPr>
              <a:t>«Ромео и Джульетта</a:t>
            </a:r>
            <a:r>
              <a:rPr lang="ru-RU" sz="3600" dirty="0" smtClean="0">
                <a:solidFill>
                  <a:srgbClr val="3366CC"/>
                </a:solidFill>
              </a:rPr>
              <a:t>», созданной по трагедии драматурга эпохи Возрождения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Чайковский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Прокофьев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Бернстайн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експир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63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Чайковский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3B71FC5-40C5-4C69-AE10-148902512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00" y="2708920"/>
            <a:ext cx="2862318" cy="38164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Автор увертюры-фантазии </a:t>
            </a:r>
            <a:r>
              <a:rPr lang="ru-RU" sz="3600" dirty="0">
                <a:solidFill>
                  <a:srgbClr val="3366CC"/>
                </a:solidFill>
              </a:rPr>
              <a:t>«Ромео и Джульетта</a:t>
            </a:r>
            <a:r>
              <a:rPr lang="ru-RU" sz="3600" dirty="0" smtClean="0">
                <a:solidFill>
                  <a:srgbClr val="3366CC"/>
                </a:solidFill>
              </a:rPr>
              <a:t>», созданной по трагедии драматурга эпохи Возрождения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2208" y="4076992"/>
            <a:ext cx="609600" cy="609600"/>
          </a:xfrm>
          <a:prstGeom prst="rect">
            <a:avLst/>
          </a:prstGeom>
        </p:spPr>
      </p:pic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8" y="3933056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AutoShape 5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астораль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5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Тройка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AutoShape 8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88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соната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827586" y="279755"/>
            <a:ext cx="7488832" cy="2069125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Жанр камерной инструментальной музыки, циклическое произведение для одного или двух инструментов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1026" name="Picture 2" descr="C:\Users\Палецких Елена\Desktop\6 класс\img_33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2" y="2708920"/>
            <a:ext cx="4104456" cy="27363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8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Палецких Елена\Desktop\6 класс\aeb5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06" y="2708920"/>
            <a:ext cx="3456211" cy="2952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3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Эгмонт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Орфей и </a:t>
            </a:r>
          </a:p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Эвридика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4"/>
            <a:ext cx="2952000" cy="125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Ромео и 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Джульетта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2699983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Лесной царь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Произведение, которое </a:t>
            </a:r>
            <a:r>
              <a:rPr lang="ru-RU" sz="3600" dirty="0">
                <a:solidFill>
                  <a:srgbClr val="3366CC"/>
                </a:solidFill>
              </a:rPr>
              <a:t>вдохновило </a:t>
            </a:r>
            <a:r>
              <a:rPr lang="ru-RU" sz="3600" dirty="0" smtClean="0">
                <a:solidFill>
                  <a:srgbClr val="3366CC"/>
                </a:solidFill>
              </a:rPr>
              <a:t>немецкого композитора </a:t>
            </a:r>
            <a:r>
              <a:rPr lang="en-US" sz="3600" dirty="0" smtClean="0">
                <a:solidFill>
                  <a:srgbClr val="3366CC"/>
                </a:solidFill>
              </a:rPr>
              <a:t>XVIII </a:t>
            </a:r>
            <a:r>
              <a:rPr lang="ru-RU" sz="3600" dirty="0" smtClean="0">
                <a:solidFill>
                  <a:srgbClr val="3366CC"/>
                </a:solidFill>
              </a:rPr>
              <a:t>века К.В</a:t>
            </a:r>
            <a:r>
              <a:rPr lang="ru-RU" sz="3600" dirty="0">
                <a:solidFill>
                  <a:srgbClr val="3366CC"/>
                </a:solidFill>
              </a:rPr>
              <a:t>. Глюка на создание оперы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Орфей и </a:t>
            </a:r>
          </a:p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Эвридика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Произведение, которое </a:t>
            </a:r>
            <a:r>
              <a:rPr lang="ru-RU" sz="3600" dirty="0">
                <a:solidFill>
                  <a:srgbClr val="3366CC"/>
                </a:solidFill>
              </a:rPr>
              <a:t>вдохновило </a:t>
            </a:r>
            <a:r>
              <a:rPr lang="ru-RU" sz="3600" dirty="0" smtClean="0">
                <a:solidFill>
                  <a:srgbClr val="3366CC"/>
                </a:solidFill>
              </a:rPr>
              <a:t>немецкого композитора </a:t>
            </a:r>
            <a:r>
              <a:rPr lang="en-US" sz="3600" dirty="0" smtClean="0">
                <a:solidFill>
                  <a:srgbClr val="3366CC"/>
                </a:solidFill>
              </a:rPr>
              <a:t>XVIII </a:t>
            </a:r>
            <a:r>
              <a:rPr lang="ru-RU" sz="3600" dirty="0" smtClean="0">
                <a:solidFill>
                  <a:srgbClr val="3366CC"/>
                </a:solidFill>
              </a:rPr>
              <a:t>века К.В</a:t>
            </a:r>
            <a:r>
              <a:rPr lang="ru-RU" sz="3600" dirty="0">
                <a:solidFill>
                  <a:srgbClr val="3366CC"/>
                </a:solidFill>
              </a:rPr>
              <a:t>. Глюка на создание оперы</a:t>
            </a:r>
          </a:p>
        </p:txBody>
      </p:sp>
      <p:pic>
        <p:nvPicPr>
          <p:cNvPr id="8" name="Picture 2" descr="C:\Users\Палецких Елена\Desktop\МХК\Orpheus-and-Euryd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3116662"/>
            <a:ext cx="4148157" cy="258044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10428" y="2562582"/>
            <a:ext cx="1259976" cy="172819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195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4"/>
            <a:ext cx="2952000" cy="1260002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Космический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пейзаж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3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Мозаика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134904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Произведение непрограммной музыки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Квартет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134904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Произведение непрограммной музыки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2051" name="Picture 3" descr="C:\Users\Палецких Елена\Desktop\6 класс\35df4ec6-edec-587f-8ef8-b6b9f831eca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888799"/>
            <a:ext cx="4152652" cy="28083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3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42916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О</a:t>
            </a:r>
            <a:r>
              <a:rPr lang="ru-RU" sz="3600" dirty="0" smtClean="0">
                <a:solidFill>
                  <a:srgbClr val="3366CC"/>
                </a:solidFill>
              </a:rPr>
              <a:t>ркестровая </a:t>
            </a:r>
            <a:r>
              <a:rPr lang="ru-RU" sz="3600" dirty="0">
                <a:solidFill>
                  <a:srgbClr val="3366CC"/>
                </a:solidFill>
              </a:rPr>
              <a:t>сюита № 4 </a:t>
            </a:r>
            <a:r>
              <a:rPr lang="ru-RU" sz="3600" dirty="0" smtClean="0">
                <a:solidFill>
                  <a:srgbClr val="3366CC"/>
                </a:solidFill>
              </a:rPr>
              <a:t>включает </a:t>
            </a:r>
            <a:r>
              <a:rPr lang="ru-RU" sz="3600" dirty="0">
                <a:solidFill>
                  <a:srgbClr val="3366CC"/>
                </a:solidFill>
              </a:rPr>
              <a:t>четыре </a:t>
            </a:r>
            <a:r>
              <a:rPr lang="ru-RU" sz="3600" dirty="0" smtClean="0">
                <a:solidFill>
                  <a:srgbClr val="3366CC"/>
                </a:solidFill>
              </a:rPr>
              <a:t>пьесы великого композитора, инструментованные П.И</a:t>
            </a:r>
            <a:r>
              <a:rPr lang="ru-RU" sz="3600" dirty="0">
                <a:solidFill>
                  <a:srgbClr val="3366CC"/>
                </a:solidFill>
              </a:rPr>
              <a:t>. </a:t>
            </a:r>
            <a:r>
              <a:rPr lang="ru-RU" sz="3600" dirty="0" smtClean="0">
                <a:solidFill>
                  <a:srgbClr val="3366CC"/>
                </a:solidFill>
              </a:rPr>
              <a:t>Чайковским, и называется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Шопениана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5"/>
            <a:ext cx="2952000" cy="719999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Шубертиада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ахиана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Моцартиана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5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6 класс\x1fggIBPEp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50" y="3090005"/>
            <a:ext cx="3893568" cy="25969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Моцартиана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42916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3366CC"/>
                </a:solidFill>
              </a:rPr>
              <a:t>О</a:t>
            </a:r>
            <a:r>
              <a:rPr lang="ru-RU" sz="3600" dirty="0" smtClean="0">
                <a:solidFill>
                  <a:srgbClr val="3366CC"/>
                </a:solidFill>
              </a:rPr>
              <a:t>ркестровая </a:t>
            </a:r>
            <a:r>
              <a:rPr lang="ru-RU" sz="3600" dirty="0">
                <a:solidFill>
                  <a:srgbClr val="3366CC"/>
                </a:solidFill>
              </a:rPr>
              <a:t>сюита № 4 </a:t>
            </a:r>
            <a:r>
              <a:rPr lang="ru-RU" sz="3600" dirty="0" smtClean="0">
                <a:solidFill>
                  <a:srgbClr val="3366CC"/>
                </a:solidFill>
              </a:rPr>
              <a:t>включает </a:t>
            </a:r>
            <a:r>
              <a:rPr lang="ru-RU" sz="3600" dirty="0">
                <a:solidFill>
                  <a:srgbClr val="3366CC"/>
                </a:solidFill>
              </a:rPr>
              <a:t>четыре </a:t>
            </a:r>
            <a:r>
              <a:rPr lang="ru-RU" sz="3600" dirty="0" smtClean="0">
                <a:solidFill>
                  <a:srgbClr val="3366CC"/>
                </a:solidFill>
              </a:rPr>
              <a:t>пьесы великого композитора, инструментованные П.И</a:t>
            </a:r>
            <a:r>
              <a:rPr lang="ru-RU" sz="3600" dirty="0">
                <a:solidFill>
                  <a:srgbClr val="3366CC"/>
                </a:solidFill>
              </a:rPr>
              <a:t>. </a:t>
            </a:r>
            <a:r>
              <a:rPr lang="ru-RU" sz="3600" dirty="0" smtClean="0">
                <a:solidFill>
                  <a:srgbClr val="3366CC"/>
                </a:solidFill>
              </a:rPr>
              <a:t>Чайковским, и называется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1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2208" y="4114260"/>
            <a:ext cx="609600" cy="609600"/>
          </a:xfrm>
          <a:prstGeom prst="rect">
            <a:avLst/>
          </a:prstGeom>
        </p:spPr>
      </p:pic>
      <p:sp>
        <p:nvSpPr>
          <p:cNvPr id="10" name="AutoShap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33724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Итальянский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концерт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3"/>
            <a:ext cx="2952000" cy="1260001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Фрески Софии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Киевской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3"/>
            <a:ext cx="2952000" cy="1260003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Вальс-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фантазия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Произведение, в котором музыка следует за образами стихотворных сонетов, сочинённых композитором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8" y="3933056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7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437113"/>
            <a:ext cx="2952000" cy="1259998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Времена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Палецких Елена\Desktop\6 класс\bb2d8ae9929b496e472df1869158ae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23" y="2744783"/>
            <a:ext cx="4114743" cy="2952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Произведение, в котором музыка следует за образами стихотворных сонетов, сочинённых композитором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06912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Жанр, в котором </a:t>
            </a:r>
            <a:r>
              <a:rPr lang="ru-RU" sz="3600" dirty="0">
                <a:solidFill>
                  <a:srgbClr val="3366CC"/>
                </a:solidFill>
              </a:rPr>
              <a:t>А.Б. </a:t>
            </a:r>
            <a:r>
              <a:rPr lang="ru-RU" sz="3600" dirty="0" smtClean="0">
                <a:solidFill>
                  <a:srgbClr val="3366CC"/>
                </a:solidFill>
              </a:rPr>
              <a:t>Журбин создал </a:t>
            </a:r>
            <a:r>
              <a:rPr lang="ru-RU" sz="3600" dirty="0">
                <a:solidFill>
                  <a:srgbClr val="3366CC"/>
                </a:solidFill>
              </a:rPr>
              <a:t>произведение </a:t>
            </a:r>
            <a:r>
              <a:rPr lang="ru-RU" sz="3600" dirty="0" smtClean="0">
                <a:solidFill>
                  <a:srgbClr val="3366CC"/>
                </a:solidFill>
              </a:rPr>
              <a:t>«</a:t>
            </a:r>
            <a:r>
              <a:rPr lang="ru-RU" sz="3600" dirty="0">
                <a:solidFill>
                  <a:srgbClr val="3366CC"/>
                </a:solidFill>
              </a:rPr>
              <a:t>Орфей и </a:t>
            </a:r>
            <a:r>
              <a:rPr lang="ru-RU" sz="3600" dirty="0" err="1">
                <a:solidFill>
                  <a:srgbClr val="3366CC"/>
                </a:solidFill>
              </a:rPr>
              <a:t>Эвридика</a:t>
            </a:r>
            <a:r>
              <a:rPr lang="ru-RU" sz="3600" dirty="0" smtClean="0">
                <a:solidFill>
                  <a:srgbClr val="3366CC"/>
                </a:solidFill>
              </a:rPr>
              <a:t>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мюзикл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ок-опера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5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Музыкальное произведение, в котором один вокалист озвучивает четырёх персонажей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AutoShap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7584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Венецианская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ночь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364416" y="443711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Красный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сарафан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364416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Лесной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7584" y="2699985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2192" y="3916808"/>
            <a:ext cx="609600" cy="60960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9" y="3735604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ок-опера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2069124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Жанр, в котором </a:t>
            </a:r>
            <a:r>
              <a:rPr lang="ru-RU" sz="3600" dirty="0">
                <a:solidFill>
                  <a:srgbClr val="3366CC"/>
                </a:solidFill>
              </a:rPr>
              <a:t>А.Б. </a:t>
            </a:r>
            <a:r>
              <a:rPr lang="ru-RU" sz="3600" dirty="0" smtClean="0">
                <a:solidFill>
                  <a:srgbClr val="3366CC"/>
                </a:solidFill>
              </a:rPr>
              <a:t>Журбин создал </a:t>
            </a:r>
            <a:r>
              <a:rPr lang="ru-RU" sz="3600" dirty="0">
                <a:solidFill>
                  <a:srgbClr val="3366CC"/>
                </a:solidFill>
              </a:rPr>
              <a:t>произведение </a:t>
            </a:r>
            <a:r>
              <a:rPr lang="ru-RU" sz="3600" dirty="0" smtClean="0">
                <a:solidFill>
                  <a:srgbClr val="3366CC"/>
                </a:solidFill>
              </a:rPr>
              <a:t>«</a:t>
            </a:r>
            <a:r>
              <a:rPr lang="ru-RU" sz="3600" dirty="0">
                <a:solidFill>
                  <a:srgbClr val="3366CC"/>
                </a:solidFill>
              </a:rPr>
              <a:t>Орфей и </a:t>
            </a:r>
            <a:r>
              <a:rPr lang="ru-RU" sz="3600" dirty="0" err="1">
                <a:solidFill>
                  <a:srgbClr val="3366CC"/>
                </a:solidFill>
              </a:rPr>
              <a:t>Эвридика</a:t>
            </a:r>
            <a:r>
              <a:rPr lang="ru-RU" sz="3600" dirty="0" smtClean="0">
                <a:solidFill>
                  <a:srgbClr val="3366CC"/>
                </a:solidFill>
              </a:rPr>
              <a:t>»</a:t>
            </a:r>
            <a:endParaRPr lang="ru-RU" sz="3600" dirty="0">
              <a:solidFill>
                <a:srgbClr val="3366CC"/>
              </a:solidFill>
            </a:endParaRPr>
          </a:p>
        </p:txBody>
      </p:sp>
      <p:pic>
        <p:nvPicPr>
          <p:cNvPr id="3074" name="Picture 2" descr="C:\Users\Палецких Елена\Desktop\6 класс\5fd7bee50b29bc0007537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636912"/>
            <a:ext cx="2816225" cy="39052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00391" y="4136212"/>
            <a:ext cx="609600" cy="609600"/>
          </a:xfrm>
          <a:prstGeom prst="rect">
            <a:avLst/>
          </a:prstGeom>
        </p:spPr>
      </p:pic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3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Вальс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AutoShape 6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Пастораль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AutoShap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23189" b="13571"/>
          <a:stretch>
            <a:fillRect/>
          </a:stretch>
        </p:blipFill>
        <p:spPr bwMode="auto">
          <a:xfrm>
            <a:off x="4262208" y="3933056"/>
            <a:ext cx="619583" cy="9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Пьеса Г.В. </a:t>
            </a:r>
            <a:r>
              <a:rPr lang="ru-RU" sz="3600" dirty="0">
                <a:solidFill>
                  <a:srgbClr val="3366CC"/>
                </a:solidFill>
              </a:rPr>
              <a:t>С</a:t>
            </a:r>
            <a:r>
              <a:rPr lang="ru-RU" sz="3600" dirty="0" smtClean="0">
                <a:solidFill>
                  <a:srgbClr val="3366CC"/>
                </a:solidFill>
              </a:rPr>
              <a:t>виридова из музыкальных иллюстраций к повести А.С. Пушкина «Метель»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Пастораль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Палецких Елена\Desktop\6 класс\dqbi830doiwlg9ulafxq1kg33vsjhpxnu4kfudosruy-qj-7ynzxddj2msnt3rubdpxj3attttloq-ys5m-sus6ihykdopjcpwx4izt449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6" y="2687279"/>
            <a:ext cx="4116344" cy="27785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00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С </a:t>
            </a:r>
            <a:r>
              <a:rPr lang="ru-RU" sz="3600" dirty="0">
                <a:solidFill>
                  <a:srgbClr val="3366CC"/>
                </a:solidFill>
              </a:rPr>
              <a:t>именем </a:t>
            </a:r>
            <a:r>
              <a:rPr lang="ru-RU" sz="3600" dirty="0" smtClean="0">
                <a:solidFill>
                  <a:srgbClr val="3366CC"/>
                </a:solidFill>
              </a:rPr>
              <a:t>этого </a:t>
            </a:r>
            <a:r>
              <a:rPr lang="ru-RU" sz="3600" dirty="0">
                <a:solidFill>
                  <a:srgbClr val="3366CC"/>
                </a:solidFill>
              </a:rPr>
              <a:t>композитора связано рождение жанра программной увертюры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17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0" name="AutoShap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Бетховен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Бах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Гайдн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Моцарт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72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Бетховен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827586" y="279757"/>
            <a:ext cx="7488832" cy="206912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С </a:t>
            </a:r>
            <a:r>
              <a:rPr lang="ru-RU" sz="3600" dirty="0">
                <a:solidFill>
                  <a:srgbClr val="3366CC"/>
                </a:solidFill>
              </a:rPr>
              <a:t>именем </a:t>
            </a:r>
            <a:r>
              <a:rPr lang="ru-RU" sz="3600" dirty="0" smtClean="0">
                <a:solidFill>
                  <a:srgbClr val="3366CC"/>
                </a:solidFill>
              </a:rPr>
              <a:t>этого </a:t>
            </a:r>
            <a:r>
              <a:rPr lang="ru-RU" sz="3600" dirty="0">
                <a:solidFill>
                  <a:srgbClr val="3366CC"/>
                </a:solidFill>
              </a:rPr>
              <a:t>композитора связано рождение жанра программной увертюры</a:t>
            </a:r>
          </a:p>
        </p:txBody>
      </p:sp>
      <p:pic>
        <p:nvPicPr>
          <p:cNvPr id="7" name="Picture 2" descr="C:\Users\Палецких Елена\Desktop\6 класс\6351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41" y="2714953"/>
            <a:ext cx="2774877" cy="33123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679736" y="2709791"/>
            <a:ext cx="1259976" cy="172819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14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655676" y="1880828"/>
            <a:ext cx="5832648" cy="309634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окончена</a:t>
            </a:r>
            <a:endParaRPr lang="ru-RU" sz="8000" b="1" dirty="0">
              <a:ln w="11430"/>
              <a:solidFill>
                <a:srgbClr val="FF5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018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AutoShape 7"/>
          <p:cNvSpPr>
            <a:spLocks noChangeArrowheads="1"/>
          </p:cNvSpPr>
          <p:nvPr/>
        </p:nvSpPr>
        <p:spPr bwMode="auto">
          <a:xfrm>
            <a:off x="5364416" y="2706872"/>
            <a:ext cx="2952000" cy="126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Лесной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царь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Палецких Елена\Desktop\6 класс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13931"/>
          <a:stretch/>
        </p:blipFill>
        <p:spPr bwMode="auto">
          <a:xfrm>
            <a:off x="827586" y="2706872"/>
            <a:ext cx="3196733" cy="32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586" y="279752"/>
            <a:ext cx="7488832" cy="206912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Музыкальное произведение, в котором один вокалист озвучивает четырёх персонажей</a:t>
            </a:r>
            <a:endParaRPr lang="ru-RU" sz="3600" dirty="0">
              <a:solidFill>
                <a:srgbClr val="33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4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6" y="279756"/>
            <a:ext cx="7488832" cy="156506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 smtClean="0">
                <a:solidFill>
                  <a:srgbClr val="3366CC"/>
                </a:solidFill>
              </a:rPr>
              <a:t>Пение без </a:t>
            </a:r>
            <a:r>
              <a:rPr lang="ru-RU" sz="3600" dirty="0">
                <a:solidFill>
                  <a:srgbClr val="3366CC"/>
                </a:solidFill>
              </a:rPr>
              <a:t>инструментального </a:t>
            </a:r>
            <a:r>
              <a:rPr lang="ru-RU" sz="3600" dirty="0" smtClean="0">
                <a:solidFill>
                  <a:srgbClr val="3366CC"/>
                </a:solidFill>
              </a:rPr>
              <a:t>сопровождения</a:t>
            </a:r>
            <a:endParaRPr lang="ru-RU" sz="3600" dirty="0">
              <a:solidFill>
                <a:srgbClr val="3366CC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5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33724" y="474581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каприччио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utoShape 6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5364416" y="4745811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капелла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AutoShap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5364416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капелла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27584" y="3356992"/>
            <a:ext cx="2952000" cy="720000"/>
          </a:xfrm>
          <a:prstGeom prst="round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унисон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77"/>
          <p:cNvSpPr>
            <a:spLocks noChangeArrowheads="1"/>
          </p:cNvSpPr>
          <p:nvPr/>
        </p:nvSpPr>
        <p:spPr bwMode="auto">
          <a:xfrm>
            <a:off x="2705724" y="6014591"/>
            <a:ext cx="1080000" cy="54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2800" b="1" dirty="0">
                <a:solidFill>
                  <a:srgbClr val="3366CC"/>
                </a:solidFill>
              </a:rPr>
              <a:t>50/50</a:t>
            </a:r>
          </a:p>
        </p:txBody>
      </p:sp>
      <p:sp>
        <p:nvSpPr>
          <p:cNvPr id="20" name="Oval 77"/>
          <p:cNvSpPr>
            <a:spLocks noChangeArrowheads="1"/>
          </p:cNvSpPr>
          <p:nvPr/>
        </p:nvSpPr>
        <p:spPr bwMode="auto">
          <a:xfrm>
            <a:off x="5364416" y="6021288"/>
            <a:ext cx="540000" cy="5400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8403</TotalTime>
  <Words>1762</Words>
  <Application>Microsoft Office PowerPoint</Application>
  <PresentationFormat>Экран (4:3)</PresentationFormat>
  <Paragraphs>504</Paragraphs>
  <Slides>75</Slides>
  <Notes>41</Notes>
  <HiddenSlides>0</HiddenSlides>
  <MMClips>12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75</vt:i4>
      </vt:variant>
    </vt:vector>
  </HeadingPairs>
  <TitlesOfParts>
    <vt:vector size="7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счастливчик!</dc:title>
  <dc:subject>Игра по музыке для учащихся 6 класса</dc:subject>
  <dc:creator>Палецких Елена</dc:creator>
  <cp:lastModifiedBy>Палецких Елена</cp:lastModifiedBy>
  <cp:revision>861</cp:revision>
  <dcterms:created xsi:type="dcterms:W3CDTF">2018-03-11T10:35:27Z</dcterms:created>
  <dcterms:modified xsi:type="dcterms:W3CDTF">2023-09-14T20:09:18Z</dcterms:modified>
</cp:coreProperties>
</file>