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3" r:id="rId6"/>
    <p:sldId id="262" r:id="rId7"/>
    <p:sldId id="259" r:id="rId8"/>
    <p:sldId id="265" r:id="rId9"/>
    <p:sldId id="266" r:id="rId10"/>
    <p:sldId id="267" r:id="rId11"/>
    <p:sldId id="270" r:id="rId12"/>
    <p:sldId id="260" r:id="rId13"/>
    <p:sldId id="272" r:id="rId14"/>
    <p:sldId id="268" r:id="rId15"/>
    <p:sldId id="261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B519-BE2D-42BE-9DC3-1705CCE9C2A7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0D3E5-9D50-4910-9219-64E0A8D75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D4F8-9A88-45AD-97DD-AF0CEF3708A2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3D26-6F0F-461C-AD55-5C658BD9E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470B-035D-4CB0-B9CE-1948CF3BB577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160CB-D225-489B-BC70-2CBFE1469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3D67-24B6-40E7-8B36-4475BFE70E5D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1D1C-90C0-423B-82B8-AB2C7CF38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B8DD-7A47-47F6-BF79-3FF2EB5FD38B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7269-B2FA-438A-A4EB-204F55AE7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2B18B-46A9-4A22-BE27-E87D679A1681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BC7B-5C80-46F7-90CA-0E75DF1BE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F7D1C-284F-43A3-AA5F-6EA3F044D6AD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0E673-D805-442E-B819-264B4D9B6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7ACEF-60CB-4797-89A0-F09DDAD833BF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7AB30-CC78-4FC6-BC21-BF823650E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8117C-1179-47CD-9885-D1B0D6EA6FAD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C736-A87F-411E-9EC5-EA677CF43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DB46-8235-4EF4-91F7-88C925BB0522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20FCF-50C7-4C2F-81E1-839D9972B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9E7C5-A623-4274-971F-84C0123D33F9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91A17-1A59-43CD-9369-98E841418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7E0309-703F-4ACE-BB1F-B97FAD2F64F1}" type="datetimeFigureOut">
              <a:rPr lang="ru-RU"/>
              <a:pPr>
                <a:defRPr/>
              </a:pPr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BACAAD-E92C-4072-BAC4-DCA263C80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48;&#1085;&#1090;&#1077;&#1075;&#1088;&#1080;&#1088;&#1086;&#1074;&#1072;&#1085;&#1085;&#1099;&#1081;\y2mate.com%20-%20This%20is%20my%20house%20song%20smiles%202%20module%204_360p%20(2).mp4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3598168" cy="1470025"/>
          </a:xfrm>
        </p:spPr>
        <p:txBody>
          <a:bodyPr rtlCol="0">
            <a:prstTxWarp prst="textChevron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0070C0"/>
                </a:solidFill>
              </a:rPr>
              <a:t>Good </a:t>
            </a:r>
            <a:r>
              <a:rPr lang="en-US" sz="5400" b="1" dirty="0" smtClean="0">
                <a:solidFill>
                  <a:srgbClr val="0070C0"/>
                </a:solidFill>
              </a:rPr>
              <a:t>afternoon</a:t>
            </a:r>
            <a:r>
              <a:rPr lang="en-US" sz="5400" b="1" dirty="0" smtClean="0">
                <a:solidFill>
                  <a:srgbClr val="0070C0"/>
                </a:solidFill>
              </a:rPr>
              <a:t>!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https://i.pinimg.com/originals/81/b2/54/81b254228668007668992a536ae980fd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848C7C"/>
              </a:clrFrom>
              <a:clrTo>
                <a:srgbClr val="848C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700213"/>
            <a:ext cx="743585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88024" y="332656"/>
            <a:ext cx="4030216" cy="1470025"/>
          </a:xfrm>
          <a:prstGeom prst="rect">
            <a:avLst/>
          </a:prstGeom>
        </p:spPr>
        <p:txBody>
          <a:bodyPr anchor="ctr">
            <a:prstTxWarp prst="textChevron">
              <a:avLst/>
            </a:prstTxWarp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İBuenos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tardes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2349500"/>
            <a:ext cx="4321175" cy="604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cs typeface="Arial" charset="0"/>
              </a:rPr>
              <a:t>a blue</a:t>
            </a:r>
            <a:r>
              <a:rPr lang="ru-RU" sz="32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Arial" charset="0"/>
              </a:rPr>
              <a:t>armchair </a:t>
            </a:r>
            <a:endParaRPr lang="ru-RU" sz="32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363" y="2349500"/>
            <a:ext cx="2406650" cy="6048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cs typeface="Arial" charset="0"/>
              </a:rPr>
              <a:t>un sillón</a:t>
            </a:r>
            <a:r>
              <a:rPr lang="ru-RU" sz="32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Arial" charset="0"/>
              </a:rPr>
              <a:t>azul</a:t>
            </a:r>
            <a:endParaRPr lang="ru-RU" sz="3200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2533" name="Picture 2" descr="https://to4ka.us/storage/listings/uploads/928427e3-9b26-45c8-8208-17666086e9f3_928427e3-9e45-40e1-a52a-1ed1a4313f8c.co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-171450"/>
            <a:ext cx="22621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ttps://img.uslugio.com/uf/files/07-21-20/medium/k180w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74" b="5331"/>
          <a:stretch>
            <a:fillRect/>
          </a:stretch>
        </p:blipFill>
        <p:spPr bwMode="auto">
          <a:xfrm>
            <a:off x="1331913" y="0"/>
            <a:ext cx="223202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750" y="3213100"/>
            <a:ext cx="3402013" cy="6048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cs typeface="Arial" charset="0"/>
              </a:rPr>
              <a:t>a modern</a:t>
            </a:r>
            <a:r>
              <a:rPr lang="ru-RU" sz="3200" b="1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3200" b="1">
                <a:solidFill>
                  <a:srgbClr val="000000"/>
                </a:solidFill>
                <a:cs typeface="Arial" charset="0"/>
              </a:rPr>
              <a:t>kitchen</a:t>
            </a:r>
            <a:endParaRPr lang="ru-RU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0200" y="3213100"/>
            <a:ext cx="3709988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/>
              <a:t>una</a:t>
            </a:r>
            <a:r>
              <a:rPr lang="en-US" sz="3200" b="1" dirty="0"/>
              <a:t> </a:t>
            </a:r>
            <a:r>
              <a:rPr lang="en-US" sz="3200" b="1" dirty="0" err="1"/>
              <a:t>cocina</a:t>
            </a:r>
            <a:r>
              <a:rPr lang="en-US" sz="3200" b="1" dirty="0"/>
              <a:t> </a:t>
            </a:r>
            <a:r>
              <a:rPr lang="ru-RU" sz="3200" b="1" dirty="0"/>
              <a:t> </a:t>
            </a:r>
            <a:r>
              <a:rPr lang="en-US" sz="3200" b="1" dirty="0"/>
              <a:t>modern</a:t>
            </a:r>
            <a:r>
              <a:rPr lang="ru-RU" sz="3200" b="1" dirty="0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3800" y="1341438"/>
            <a:ext cx="3889375" cy="26765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«TO BE» </a:t>
            </a:r>
            <a:r>
              <a:rPr lang="ru-RU" sz="2800" dirty="0"/>
              <a:t>имеет значение  «быть», «находиться», «существовать», «являться», часто не переводится вообще.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663416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u="sng" dirty="0" smtClean="0"/>
              <a:t>Глаголы  для описания дома,  комнаты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4752528" cy="23762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752528"/>
              </a:tblGrid>
              <a:tr h="2376264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Глагол </a:t>
                      </a: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</a:rPr>
                        <a:t>ser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 употребляется для описания предмета или лица (качество, цвет, профессия и т.д.)</a:t>
                      </a:r>
                    </a:p>
                    <a:p>
                      <a:pPr>
                        <a:buNone/>
                      </a:pP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Las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cortinas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son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</a:rPr>
                        <a:t>azules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556" name="Picture 2" descr="https://to4ka.us/storage/listings/uploads/928427e3-9b26-45c8-8208-17666086e9f3_928427e3-9e45-40e1-a52a-1ed1a4313f8c.co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-100013"/>
            <a:ext cx="1325562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s://img.uslugio.com/uf/files/07-21-20/medium/k180w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74" b="5331"/>
          <a:stretch>
            <a:fillRect/>
          </a:stretch>
        </p:blipFill>
        <p:spPr bwMode="auto">
          <a:xfrm>
            <a:off x="7524750" y="0"/>
            <a:ext cx="14398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0825" y="3644900"/>
          <a:ext cx="4752528" cy="2987040"/>
        </p:xfrm>
        <a:graphic>
          <a:graphicData uri="http://schemas.openxmlformats.org/drawingml/2006/table">
            <a:tbl>
              <a:tblPr/>
              <a:tblGrid>
                <a:gridCol w="2655853"/>
                <a:gridCol w="2096675"/>
              </a:tblGrid>
              <a:tr h="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soy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tú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eres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él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ella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Ud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nosotros 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n-US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somos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vosotros 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sois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ellos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ellas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Uds</a:t>
                      </a: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2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l">
                        <a:spcAft>
                          <a:spcPts val="0"/>
                        </a:spcAft>
                      </a:pPr>
                      <a:r>
                        <a:rPr lang="ru-RU" sz="2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son</a:t>
                      </a:r>
                      <a:endParaRPr lang="ru-RU" sz="2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584" name="Picture 2" descr="https://ds03.infourok.ru/uploads/ex/123e/0005f225-6c351b1b/img10.jpg"/>
          <p:cNvPicPr>
            <a:picLocks noChangeAspect="1" noChangeArrowheads="1"/>
          </p:cNvPicPr>
          <p:nvPr/>
        </p:nvPicPr>
        <p:blipFill>
          <a:blip r:embed="rId4" cstate="print"/>
          <a:srcRect l="23625" t="1050" r="21448" b="5501"/>
          <a:stretch>
            <a:fillRect/>
          </a:stretch>
        </p:blipFill>
        <p:spPr bwMode="auto">
          <a:xfrm>
            <a:off x="5724525" y="4076700"/>
            <a:ext cx="2808288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https://www.wikihow.com/images/3/34/Make-Your-Bedroom-Classy-Chic-Ste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33375"/>
            <a:ext cx="6408737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5229200"/>
            <a:ext cx="45365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habitacion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 En el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dormitorio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hay ….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229200"/>
            <a:ext cx="304205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room is ….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There is\are …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82" name="Picture 2" descr="https://to4ka.us/storage/listings/uploads/928427e3-9b26-45c8-8208-17666086e9f3_928427e3-9e45-40e1-a52a-1ed1a4313f8c.co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-100013"/>
            <a:ext cx="1325562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https://img.uslugio.com/uf/files/07-21-20/medium/k180w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74" b="5331"/>
          <a:stretch>
            <a:fillRect/>
          </a:stretch>
        </p:blipFill>
        <p:spPr bwMode="auto">
          <a:xfrm>
            <a:off x="7524750" y="0"/>
            <a:ext cx="14398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2781300"/>
          <a:ext cx="8579296" cy="31278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89648"/>
                <a:gridCol w="4289648"/>
              </a:tblGrid>
              <a:tr h="493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/>
                        <a:t>I was very active.</a:t>
                      </a:r>
                      <a:endParaRPr lang="ru-RU" sz="2400" b="1" kern="12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Era </a:t>
                      </a:r>
                      <a:r>
                        <a:rPr lang="en-US" sz="2400" b="1" dirty="0" err="1" smtClean="0"/>
                        <a:t>muy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activo</a:t>
                      </a:r>
                      <a:r>
                        <a:rPr lang="en-US" sz="2400" b="1" dirty="0" smtClean="0"/>
                        <a:t>.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93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/>
                        <a:t>I have worked very hard.</a:t>
                      </a:r>
                      <a:endParaRPr lang="ru-RU" sz="2400" b="1" kern="12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He </a:t>
                      </a:r>
                      <a:r>
                        <a:rPr lang="en-US" sz="2400" b="1" dirty="0" err="1" smtClean="0"/>
                        <a:t>trabajado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muy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duro</a:t>
                      </a:r>
                      <a:r>
                        <a:rPr lang="en-US" sz="2400" b="1" dirty="0" smtClean="0"/>
                        <a:t>.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93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/>
                        <a:t>Everything is clear for me.</a:t>
                      </a:r>
                      <a:endParaRPr lang="ru-RU" sz="2400" b="1" kern="12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Todo está claro para mí.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13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/>
                        <a:t>I don’t understand some moments.</a:t>
                      </a:r>
                      <a:endParaRPr lang="ru-RU" sz="2400" b="1" kern="12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 </a:t>
                      </a:r>
                      <a:r>
                        <a:rPr lang="en-US" sz="2400" b="1" dirty="0" err="1" smtClean="0"/>
                        <a:t>entiendo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algunos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momentos</a:t>
                      </a:r>
                      <a:r>
                        <a:rPr lang="en-US" sz="2400" b="1" dirty="0" smtClean="0"/>
                        <a:t>.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13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/>
                        <a:t>It is necessary to review some information.</a:t>
                      </a:r>
                      <a:endParaRPr lang="ru-RU" sz="2400" b="1" kern="12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Es necesario revisar alguna información.</a:t>
                      </a:r>
                      <a:endParaRPr lang="ru-RU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5622" name="Picture 2" descr="https://thumbs.dreamstime.com/b/rating-feedback-scale-emotion-opinion-positive-negative-customer-satisfaction-vector-illustration-184136487.jpg"/>
          <p:cNvPicPr>
            <a:picLocks noChangeAspect="1" noChangeArrowheads="1"/>
          </p:cNvPicPr>
          <p:nvPr/>
        </p:nvPicPr>
        <p:blipFill>
          <a:blip r:embed="rId2" cstate="print"/>
          <a:srcRect l="4477" t="26070" r="3419" b="27663"/>
          <a:stretch>
            <a:fillRect/>
          </a:stretch>
        </p:blipFill>
        <p:spPr bwMode="auto">
          <a:xfrm>
            <a:off x="900113" y="188913"/>
            <a:ext cx="67675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3" name="Picture 4" descr="https://img.uslugio.com/uf/files/07-21-20/medium/k180w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74" b="5331"/>
          <a:stretch>
            <a:fillRect/>
          </a:stretch>
        </p:blipFill>
        <p:spPr bwMode="auto">
          <a:xfrm>
            <a:off x="2916238" y="5661025"/>
            <a:ext cx="9715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2" descr="https://to4ka.us/storage/listings/uploads/928427e3-9b26-45c8-8208-17666086e9f3_928427e3-9e45-40e1-a52a-1ed1a4313f8c.cov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5568950"/>
            <a:ext cx="9937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mtClean="0"/>
              <a:t>prepositions</a:t>
            </a:r>
            <a:r>
              <a:rPr lang="ru-RU" smtClean="0"/>
              <a:t>  </a:t>
            </a:r>
            <a:r>
              <a:rPr lang="en-US" smtClean="0"/>
              <a:t>preposiciónes</a:t>
            </a: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00113" y="981075"/>
          <a:ext cx="7344816" cy="57607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48272"/>
                <a:gridCol w="2448272"/>
                <a:gridCol w="24482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between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между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entre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near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возле</a:t>
                      </a:r>
                      <a:r>
                        <a:rPr lang="en-US" sz="2400" b="1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 </a:t>
                      </a:r>
                      <a:r>
                        <a:rPr lang="en-US" sz="2400" b="1" dirty="0" err="1" smtClean="0"/>
                        <a:t>lado</a:t>
                      </a:r>
                      <a:r>
                        <a:rPr lang="en-US" sz="2400" b="1" dirty="0" smtClean="0"/>
                        <a:t> de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 front of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напротив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enfrente</a:t>
                      </a:r>
                      <a:r>
                        <a:rPr lang="en-US" sz="2400" b="1" dirty="0" smtClean="0"/>
                        <a:t> de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в,</a:t>
                      </a:r>
                      <a:r>
                        <a:rPr lang="en-US" sz="2400" b="1" dirty="0" smtClean="0"/>
                        <a:t> </a:t>
                      </a:r>
                      <a:r>
                        <a:rPr lang="ru-RU" sz="2400" b="1" dirty="0" smtClean="0"/>
                        <a:t>на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en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above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над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encima</a:t>
                      </a:r>
                      <a:r>
                        <a:rPr lang="en-US" sz="2400" b="1" dirty="0" smtClean="0"/>
                        <a:t> de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opposite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напротив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enfrente</a:t>
                      </a:r>
                      <a:r>
                        <a:rPr lang="en-US" sz="2400" b="1" dirty="0" smtClean="0"/>
                        <a:t> de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on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на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sobre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next to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рядом</a:t>
                      </a:r>
                      <a:r>
                        <a:rPr lang="en-US" sz="2400" b="1" dirty="0" smtClean="0"/>
                        <a:t> 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cerca</a:t>
                      </a:r>
                      <a:r>
                        <a:rPr lang="en-US" sz="2400" b="1" dirty="0" smtClean="0"/>
                        <a:t> de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under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под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debajo</a:t>
                      </a:r>
                      <a:r>
                        <a:rPr lang="en-US" sz="2400" b="1" dirty="0" smtClean="0"/>
                        <a:t> de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 the corner of the room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 углу комнаты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en la </a:t>
                      </a:r>
                      <a:r>
                        <a:rPr lang="en-US" sz="2400" b="1" dirty="0" err="1" smtClean="0"/>
                        <a:t>esquina</a:t>
                      </a:r>
                      <a:r>
                        <a:rPr lang="en-US" sz="2400" b="1" dirty="0" smtClean="0"/>
                        <a:t> de la </a:t>
                      </a:r>
                      <a:r>
                        <a:rPr lang="en-US" sz="2400" b="1" dirty="0" err="1" smtClean="0"/>
                        <a:t>habitacion</a:t>
                      </a:r>
                      <a:r>
                        <a:rPr lang="en-US" sz="2400" b="1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 the middle of the room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в </a:t>
                      </a:r>
                      <a:r>
                        <a:rPr lang="en-US" sz="2400" b="1" dirty="0" err="1" smtClean="0"/>
                        <a:t>центре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en el </a:t>
                      </a:r>
                      <a:r>
                        <a:rPr lang="en-US" sz="2400" b="1" dirty="0" err="1" smtClean="0"/>
                        <a:t>centro</a:t>
                      </a:r>
                      <a:r>
                        <a:rPr lang="en-US" sz="2400" b="1" dirty="0" smtClean="0"/>
                        <a:t> de la </a:t>
                      </a:r>
                      <a:r>
                        <a:rPr lang="en-US" sz="2400" b="1" dirty="0" err="1" smtClean="0"/>
                        <a:t>habitacion</a:t>
                      </a:r>
                      <a:r>
                        <a:rPr lang="en-US" sz="2400" b="1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76" name="Picture 2" descr="https://to4ka.us/storage/listings/uploads/928427e3-9b26-45c8-8208-17666086e9f3_928427e3-9e45-40e1-a52a-1ed1a4313f8c.co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0"/>
            <a:ext cx="9937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77" name="Picture 4" descr="https://img.uslugio.com/uf/files/07-21-20/medium/k180w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74" b="5331"/>
          <a:stretch>
            <a:fillRect/>
          </a:stretch>
        </p:blipFill>
        <p:spPr bwMode="auto">
          <a:xfrm>
            <a:off x="107950" y="115888"/>
            <a:ext cx="97155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http://i.mycdn.me/i?r=AzEPZsRbOZEKgBhR0XGMT1RkQHdPIBrrEtYvWABBx1FFt6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404813"/>
            <a:ext cx="78740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2" descr="https://to4ka.us/storage/listings/uploads/928427e3-9b26-45c8-8208-17666086e9f3_928427e3-9e45-40e1-a52a-1ed1a4313f8c.co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-100013"/>
            <a:ext cx="1325562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https://img.uslugio.com/uf/files/07-21-20/medium/k180w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74" b="5331"/>
          <a:stretch>
            <a:fillRect/>
          </a:stretch>
        </p:blipFill>
        <p:spPr bwMode="auto">
          <a:xfrm>
            <a:off x="7524750" y="0"/>
            <a:ext cx="14398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2781300"/>
          <a:ext cx="8579296" cy="31278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89648"/>
                <a:gridCol w="4289648"/>
              </a:tblGrid>
              <a:tr h="493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/>
                        <a:t>I was very active.</a:t>
                      </a:r>
                      <a:endParaRPr lang="ru-RU" sz="2400" b="1" kern="12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Era </a:t>
                      </a:r>
                      <a:r>
                        <a:rPr lang="en-US" sz="2400" b="1" dirty="0" err="1" smtClean="0"/>
                        <a:t>muy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activo</a:t>
                      </a:r>
                      <a:r>
                        <a:rPr lang="en-US" sz="2400" b="1" dirty="0" smtClean="0"/>
                        <a:t>.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93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/>
                        <a:t>I have worked very hard.</a:t>
                      </a:r>
                      <a:endParaRPr lang="ru-RU" sz="2400" b="1" kern="12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He </a:t>
                      </a:r>
                      <a:r>
                        <a:rPr lang="en-US" sz="2400" b="1" dirty="0" err="1" smtClean="0"/>
                        <a:t>trabajado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muy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duro</a:t>
                      </a:r>
                      <a:r>
                        <a:rPr lang="en-US" sz="2400" b="1" dirty="0" smtClean="0"/>
                        <a:t>.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93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/>
                        <a:t>Everything is clear for me.</a:t>
                      </a:r>
                      <a:endParaRPr lang="ru-RU" sz="2400" b="1" kern="12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Todo está claro para mí.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13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/>
                        <a:t>I don’t understand some moments.</a:t>
                      </a:r>
                      <a:endParaRPr lang="ru-RU" sz="2400" b="1" kern="12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No </a:t>
                      </a:r>
                      <a:r>
                        <a:rPr lang="en-US" sz="2400" b="1" dirty="0" err="1" smtClean="0"/>
                        <a:t>entiendo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algunos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momentos</a:t>
                      </a:r>
                      <a:r>
                        <a:rPr lang="en-US" sz="2400" b="1" dirty="0" smtClean="0"/>
                        <a:t>.</a:t>
                      </a:r>
                      <a:endParaRPr lang="ru-RU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13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/>
                        <a:t>It is necessary to review some information.</a:t>
                      </a:r>
                      <a:endParaRPr lang="ru-RU" sz="2400" b="1" kern="1200" dirty="0" smtClean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Es necesario revisar alguna información.</a:t>
                      </a:r>
                      <a:endParaRPr lang="ru-RU" sz="2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694" name="Picture 2" descr="https://thumbs.dreamstime.com/b/rating-feedback-scale-emotion-opinion-positive-negative-customer-satisfaction-vector-illustration-184136487.jpg"/>
          <p:cNvPicPr>
            <a:picLocks noChangeAspect="1" noChangeArrowheads="1"/>
          </p:cNvPicPr>
          <p:nvPr/>
        </p:nvPicPr>
        <p:blipFill>
          <a:blip r:embed="rId2" cstate="print"/>
          <a:srcRect l="4477" t="26070" r="3419" b="27663"/>
          <a:stretch>
            <a:fillRect/>
          </a:stretch>
        </p:blipFill>
        <p:spPr bwMode="auto">
          <a:xfrm>
            <a:off x="900113" y="188913"/>
            <a:ext cx="67675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5" name="Picture 4" descr="https://img.uslugio.com/uf/files/07-21-20/medium/k180w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74" b="5331"/>
          <a:stretch>
            <a:fillRect/>
          </a:stretch>
        </p:blipFill>
        <p:spPr bwMode="auto">
          <a:xfrm>
            <a:off x="2916238" y="5661025"/>
            <a:ext cx="97155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" descr="https://to4ka.us/storage/listings/uploads/928427e3-9b26-45c8-8208-17666086e9f3_928427e3-9e45-40e1-a52a-1ed1a4313f8c.cov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188" y="5568950"/>
            <a:ext cx="9937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Warm-up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844824"/>
            <a:ext cx="3598168" cy="1470025"/>
          </a:xfrm>
          <a:prstGeom prst="rect">
            <a:avLst/>
          </a:prstGeom>
        </p:spPr>
        <p:txBody>
          <a:bodyPr anchor="ctr">
            <a:prstTxWarp prst="textWave1">
              <a:avLst/>
            </a:prstTxWarp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0070C0"/>
                </a:solidFill>
                <a:latin typeface="+mn-lt"/>
                <a:cs typeface="+mn-cs"/>
              </a:rPr>
              <a:t>What’s your name? </a:t>
            </a:r>
            <a:endParaRPr lang="ru-RU" sz="5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3573016"/>
            <a:ext cx="3598168" cy="1470025"/>
          </a:xfrm>
          <a:prstGeom prst="rect">
            <a:avLst/>
          </a:prstGeom>
        </p:spPr>
        <p:txBody>
          <a:bodyPr anchor="ctr">
            <a:prstTxWarp prst="textWave1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000" b="1" dirty="0">
                <a:solidFill>
                  <a:srgbClr val="0070C0"/>
                </a:solidFill>
                <a:latin typeface="+mn-lt"/>
                <a:cs typeface="+mn-cs"/>
              </a:rPr>
              <a:t>How old are you? </a:t>
            </a:r>
            <a:endParaRPr lang="ru-RU" sz="50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1" y="5301208"/>
            <a:ext cx="4032448" cy="861774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rgbClr val="0070C0"/>
                </a:solidFill>
                <a:latin typeface="+mn-lt"/>
                <a:cs typeface="+mn-cs"/>
              </a:rPr>
              <a:t>Where are you from?</a:t>
            </a:r>
            <a:endParaRPr lang="ru-RU" sz="50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412776"/>
            <a:ext cx="3960440" cy="861774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¿</a:t>
            </a:r>
            <a:r>
              <a:rPr lang="ru-RU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Cómo</a:t>
            </a:r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te</a:t>
            </a:r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llamas</a:t>
            </a:r>
            <a:r>
              <a:rPr lang="ru-RU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708920"/>
            <a:ext cx="3672408" cy="1199168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¿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Cuántos años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tienes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 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85133" y="4365104"/>
            <a:ext cx="4579355" cy="861774"/>
          </a:xfrm>
          <a:prstGeom prst="rect">
            <a:avLst/>
          </a:prstGeom>
        </p:spPr>
        <p:txBody>
          <a:bodyPr wrap="none">
            <a:prstTxWarp prst="textCanDow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¿De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dónde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eres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? 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4" descr="https://csgo-classic.ru/800/600/https/na-dache.pro/uploads/posts/2021-04/1619008591_61-p-na-uchastke-belii-zabor-v-angliiskom-stile-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482498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42" name="Picture 6" descr="https://i.pinimg.com/736x/87/7f/c9/877fc952302933b1304ce52038789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152">
            <a:off x="3883834" y="355508"/>
            <a:ext cx="4609663" cy="5762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43" name="Picture 7" descr="C:\Users\KSY\Downloads\house.png"/>
          <p:cNvPicPr>
            <a:picLocks noChangeAspect="1" noChangeArrowheads="1"/>
          </p:cNvPicPr>
          <p:nvPr/>
        </p:nvPicPr>
        <p:blipFill>
          <a:blip r:embed="rId4" cstate="print"/>
          <a:srcRect l="32843" r="30524" b="9050"/>
          <a:stretch>
            <a:fillRect/>
          </a:stretch>
        </p:blipFill>
        <p:spPr bwMode="auto">
          <a:xfrm>
            <a:off x="2484438" y="1484313"/>
            <a:ext cx="4103687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260648"/>
            <a:ext cx="5894691" cy="1107996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Guess the rebus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2276872"/>
            <a:ext cx="5894691" cy="1107996"/>
          </a:xfrm>
          <a:prstGeom prst="rect">
            <a:avLst/>
          </a:prstGeom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My house – Mi casa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 descr="https://lh3.googleusercontent.com/SQiZEJUHcr-pRmsYo3r2qLgjUnUxsLs1i-dMypd4FsHez6WuhsFKQ7ktP0mHbPkdrk0"/>
          <p:cNvPicPr>
            <a:picLocks noChangeAspect="1" noChangeArrowheads="1"/>
          </p:cNvPicPr>
          <p:nvPr/>
        </p:nvPicPr>
        <p:blipFill>
          <a:blip r:embed="rId2" cstate="print"/>
          <a:srcRect t="21169" b="24400"/>
          <a:stretch>
            <a:fillRect/>
          </a:stretch>
        </p:blipFill>
        <p:spPr bwMode="auto">
          <a:xfrm>
            <a:off x="2133600" y="260350"/>
            <a:ext cx="48768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s://to4ka.us/storage/listings/uploads/928427e3-9b26-45c8-8208-17666086e9f3_928427e3-9e45-40e1-a52a-1ed1a4313f8c.co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-100013"/>
            <a:ext cx="1325562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s://img.uslugio.com/uf/files/07-21-20/medium/k180w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74" b="5331"/>
          <a:stretch>
            <a:fillRect/>
          </a:stretch>
        </p:blipFill>
        <p:spPr bwMode="auto">
          <a:xfrm>
            <a:off x="7524750" y="0"/>
            <a:ext cx="14398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84888" y="1989138"/>
            <a:ext cx="280828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>
                <a:latin typeface="Calibri" pitchFamily="34" charset="0"/>
              </a:rPr>
              <a:t>a room</a:t>
            </a:r>
            <a:endParaRPr lang="ru-RU" sz="2400" b="1">
              <a:latin typeface="Calibri" pitchFamily="34" charset="0"/>
            </a:endParaRPr>
          </a:p>
          <a:p>
            <a:pPr eaLnBrk="0" hangingPunct="0"/>
            <a:r>
              <a:rPr lang="en-US" sz="2400" b="1">
                <a:latin typeface="Calibri" pitchFamily="34" charset="0"/>
              </a:rPr>
              <a:t>a kitchen</a:t>
            </a:r>
            <a:endParaRPr lang="ru-RU" sz="2400" b="1">
              <a:latin typeface="Calibri" pitchFamily="34" charset="0"/>
            </a:endParaRPr>
          </a:p>
          <a:p>
            <a:pPr eaLnBrk="0" hangingPunct="0"/>
            <a:r>
              <a:rPr lang="en-US" sz="2400" b="1">
                <a:latin typeface="Calibri" pitchFamily="34" charset="0"/>
              </a:rPr>
              <a:t>a dining room</a:t>
            </a:r>
            <a:endParaRPr lang="ru-RU" sz="2400" b="1">
              <a:latin typeface="Calibri" pitchFamily="34" charset="0"/>
            </a:endParaRPr>
          </a:p>
          <a:p>
            <a:pPr eaLnBrk="0" hangingPunct="0"/>
            <a:r>
              <a:rPr lang="en-US" sz="2400" b="1">
                <a:latin typeface="Calibri" pitchFamily="34" charset="0"/>
              </a:rPr>
              <a:t>a living-room</a:t>
            </a:r>
            <a:endParaRPr lang="ru-RU" sz="2400" b="1">
              <a:latin typeface="Calibri" pitchFamily="34" charset="0"/>
            </a:endParaRPr>
          </a:p>
          <a:p>
            <a:pPr eaLnBrk="0" hangingPunct="0"/>
            <a:r>
              <a:rPr lang="en-US" sz="2400" b="1">
                <a:latin typeface="Calibri" pitchFamily="34" charset="0"/>
              </a:rPr>
              <a:t>a bedroom</a:t>
            </a:r>
            <a:endParaRPr lang="ru-RU" sz="2400" b="1">
              <a:latin typeface="Calibri" pitchFamily="34" charset="0"/>
            </a:endParaRPr>
          </a:p>
          <a:p>
            <a:pPr eaLnBrk="0" hangingPunct="0"/>
            <a:r>
              <a:rPr lang="en-US" sz="2400" b="1">
                <a:latin typeface="Calibri" pitchFamily="34" charset="0"/>
              </a:rPr>
              <a:t>a hall</a:t>
            </a:r>
            <a:endParaRPr lang="ru-RU" sz="2400" b="1">
              <a:latin typeface="Calibri" pitchFamily="34" charset="0"/>
            </a:endParaRPr>
          </a:p>
          <a:p>
            <a:pPr eaLnBrk="0" hangingPunct="0"/>
            <a:r>
              <a:rPr lang="en-US" sz="2400" b="1">
                <a:latin typeface="Calibri" pitchFamily="34" charset="0"/>
              </a:rPr>
              <a:t>a bathroom</a:t>
            </a:r>
            <a:endParaRPr lang="ru-RU" sz="2400" b="1">
              <a:latin typeface="Calibri" pitchFamily="34" charset="0"/>
            </a:endParaRPr>
          </a:p>
          <a:p>
            <a:pPr eaLnBrk="0" hangingPunct="0"/>
            <a:r>
              <a:rPr lang="en-US" sz="2400" b="1">
                <a:latin typeface="Calibri" pitchFamily="34" charset="0"/>
              </a:rPr>
              <a:t>modern</a:t>
            </a:r>
            <a:endParaRPr lang="ru-RU" sz="2400" b="1">
              <a:latin typeface="Calibri" pitchFamily="34" charset="0"/>
            </a:endParaRPr>
          </a:p>
          <a:p>
            <a:pPr eaLnBrk="0" hangingPunct="0"/>
            <a:r>
              <a:rPr lang="en-US" sz="2400" b="1">
                <a:latin typeface="Calibri" pitchFamily="34" charset="0"/>
              </a:rPr>
              <a:t>cosy</a:t>
            </a:r>
            <a:endParaRPr lang="ru-RU" sz="2400" b="1">
              <a:latin typeface="Calibri" pitchFamily="34" charset="0"/>
            </a:endParaRPr>
          </a:p>
          <a:p>
            <a:pPr eaLnBrk="0" hangingPunct="0"/>
            <a:r>
              <a:rPr lang="en-US" sz="2400" b="1">
                <a:latin typeface="Calibri" pitchFamily="34" charset="0"/>
              </a:rPr>
              <a:t>comfortable</a:t>
            </a:r>
            <a:endParaRPr lang="ru-RU" sz="2400" b="1">
              <a:latin typeface="Calibri" pitchFamily="34" charset="0"/>
            </a:endParaRPr>
          </a:p>
          <a:p>
            <a:pPr eaLnBrk="0" hangingPunct="0"/>
            <a:r>
              <a:rPr lang="en-US" sz="2400" b="1">
                <a:latin typeface="Calibri" pitchFamily="34" charset="0"/>
              </a:rPr>
              <a:t>big</a:t>
            </a:r>
          </a:p>
          <a:p>
            <a:pPr eaLnBrk="0" hangingPunct="0"/>
            <a:r>
              <a:rPr lang="en-US" sz="2400" b="1">
                <a:latin typeface="Calibri" pitchFamily="34" charset="0"/>
              </a:rPr>
              <a:t>small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00113" y="1989138"/>
            <a:ext cx="2879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sz="2400" b="1" dirty="0" err="1">
                <a:latin typeface="Calibri" pitchFamily="34" charset="0"/>
              </a:rPr>
              <a:t>una</a:t>
            </a:r>
            <a:r>
              <a:rPr lang="en-US" sz="2400" b="1" dirty="0">
                <a:latin typeface="Calibri" pitchFamily="34" charset="0"/>
              </a:rPr>
              <a:t>  </a:t>
            </a:r>
            <a:r>
              <a:rPr lang="en-US" sz="2400" b="1" dirty="0" err="1">
                <a:latin typeface="Calibri" pitchFamily="34" charset="0"/>
              </a:rPr>
              <a:t>habitacion</a:t>
            </a:r>
            <a:r>
              <a:rPr lang="en-US" sz="2400" b="1" dirty="0">
                <a:latin typeface="Calibri" pitchFamily="34" charset="0"/>
              </a:rPr>
              <a:t> </a:t>
            </a:r>
            <a:endParaRPr lang="ru-RU" sz="2400" b="1" dirty="0">
              <a:latin typeface="Calibri" pitchFamily="34" charset="0"/>
            </a:endParaRPr>
          </a:p>
          <a:p>
            <a:pPr marL="514350" indent="-514350"/>
            <a:r>
              <a:rPr lang="en-US" sz="2400" b="1" dirty="0" err="1">
                <a:latin typeface="Calibri" pitchFamily="34" charset="0"/>
              </a:rPr>
              <a:t>una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cocina</a:t>
            </a:r>
            <a:r>
              <a:rPr lang="en-US" sz="2400" b="1" dirty="0">
                <a:latin typeface="Calibri" pitchFamily="34" charset="0"/>
              </a:rPr>
              <a:t>  </a:t>
            </a:r>
            <a:endParaRPr lang="ru-RU" sz="2400" b="1" dirty="0">
              <a:latin typeface="Calibri" pitchFamily="34" charset="0"/>
            </a:endParaRPr>
          </a:p>
          <a:p>
            <a:pPr marL="514350" indent="-514350"/>
            <a:r>
              <a:rPr lang="en-US" sz="2400" b="1" dirty="0">
                <a:latin typeface="Calibri" pitchFamily="34" charset="0"/>
              </a:rPr>
              <a:t>un </a:t>
            </a:r>
            <a:r>
              <a:rPr lang="en-US" sz="2400" b="1" dirty="0" err="1">
                <a:latin typeface="Calibri" pitchFamily="34" charset="0"/>
              </a:rPr>
              <a:t>comedor</a:t>
            </a:r>
            <a:endParaRPr lang="ru-RU" sz="2400" b="1" dirty="0">
              <a:latin typeface="Calibri" pitchFamily="34" charset="0"/>
            </a:endParaRPr>
          </a:p>
          <a:p>
            <a:pPr marL="514350" indent="-514350"/>
            <a:r>
              <a:rPr lang="en-US" sz="2400" b="1" dirty="0">
                <a:latin typeface="Calibri" pitchFamily="34" charset="0"/>
              </a:rPr>
              <a:t>un </a:t>
            </a:r>
            <a:r>
              <a:rPr lang="en-US" sz="2400" b="1" dirty="0" err="1">
                <a:latin typeface="Calibri" pitchFamily="34" charset="0"/>
              </a:rPr>
              <a:t>salón</a:t>
            </a:r>
            <a:endParaRPr lang="ru-RU" sz="2400" b="1" dirty="0">
              <a:latin typeface="Calibri" pitchFamily="34" charset="0"/>
            </a:endParaRPr>
          </a:p>
          <a:p>
            <a:pPr marL="514350" indent="-514350"/>
            <a:r>
              <a:rPr lang="en-US" sz="2400" b="1" dirty="0">
                <a:latin typeface="Calibri" pitchFamily="34" charset="0"/>
              </a:rPr>
              <a:t>un  </a:t>
            </a:r>
            <a:r>
              <a:rPr lang="en-US" sz="2400" b="1" dirty="0" err="1">
                <a:latin typeface="Calibri" pitchFamily="34" charset="0"/>
              </a:rPr>
              <a:t>dormitorio</a:t>
            </a:r>
            <a:endParaRPr lang="ru-RU" sz="2400" b="1" dirty="0">
              <a:latin typeface="Calibri" pitchFamily="34" charset="0"/>
            </a:endParaRPr>
          </a:p>
          <a:p>
            <a:pPr marL="514350" indent="-514350"/>
            <a:r>
              <a:rPr lang="en-US" sz="2400" b="1" dirty="0">
                <a:latin typeface="Calibri" pitchFamily="34" charset="0"/>
              </a:rPr>
              <a:t>un  </a:t>
            </a:r>
            <a:r>
              <a:rPr lang="ru-RU" sz="2400" b="1" dirty="0" err="1">
                <a:latin typeface="Calibri" pitchFamily="34" charset="0"/>
              </a:rPr>
              <a:t>vestíbulo</a:t>
            </a:r>
            <a:endParaRPr lang="ru-RU" sz="2400" b="1" dirty="0">
              <a:latin typeface="Calibri" pitchFamily="34" charset="0"/>
            </a:endParaRPr>
          </a:p>
          <a:p>
            <a:pPr marL="514350" indent="-514350"/>
            <a:r>
              <a:rPr lang="en-US" sz="2400" b="1" dirty="0" smtClean="0">
                <a:latin typeface="Calibri" pitchFamily="34" charset="0"/>
              </a:rPr>
              <a:t>un </a:t>
            </a:r>
            <a:r>
              <a:rPr lang="en-US" sz="2400" b="1" dirty="0" err="1" smtClean="0">
                <a:latin typeface="Calibri" pitchFamily="34" charset="0"/>
              </a:rPr>
              <a:t>cuarto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de </a:t>
            </a:r>
            <a:r>
              <a:rPr lang="en-US" sz="2400" b="1" dirty="0" err="1">
                <a:latin typeface="Calibri" pitchFamily="34" charset="0"/>
              </a:rPr>
              <a:t>baño</a:t>
            </a:r>
            <a:r>
              <a:rPr lang="en-US" sz="2400" b="1" dirty="0">
                <a:latin typeface="Calibri" pitchFamily="34" charset="0"/>
              </a:rPr>
              <a:t> </a:t>
            </a:r>
            <a:endParaRPr lang="ru-RU" sz="2400" b="1" dirty="0">
              <a:latin typeface="Calibri" pitchFamily="34" charset="0"/>
            </a:endParaRPr>
          </a:p>
          <a:p>
            <a:pPr marL="514350" indent="-514350"/>
            <a:r>
              <a:rPr lang="en-US" sz="2400" b="1" dirty="0" err="1">
                <a:latin typeface="Calibri" pitchFamily="34" charset="0"/>
              </a:rPr>
              <a:t>moderno</a:t>
            </a:r>
            <a:endParaRPr lang="ru-RU" sz="2400" b="1" dirty="0">
              <a:latin typeface="Calibri" pitchFamily="34" charset="0"/>
            </a:endParaRPr>
          </a:p>
          <a:p>
            <a:pPr marL="514350" indent="-514350"/>
            <a:r>
              <a:rPr lang="en-US" sz="2400" b="1" dirty="0" err="1">
                <a:latin typeface="Calibri" pitchFamily="34" charset="0"/>
              </a:rPr>
              <a:t>acogedor</a:t>
            </a:r>
            <a:endParaRPr lang="ru-RU" sz="2400" b="1" dirty="0">
              <a:latin typeface="Calibri" pitchFamily="34" charset="0"/>
            </a:endParaRPr>
          </a:p>
          <a:p>
            <a:pPr marL="514350" indent="-514350"/>
            <a:r>
              <a:rPr lang="en-US" sz="2400" b="1" dirty="0" err="1">
                <a:latin typeface="Calibri" pitchFamily="34" charset="0"/>
              </a:rPr>
              <a:t>confortable</a:t>
            </a:r>
            <a:endParaRPr lang="ru-RU" sz="2400" b="1" dirty="0">
              <a:latin typeface="Calibri" pitchFamily="34" charset="0"/>
            </a:endParaRPr>
          </a:p>
          <a:p>
            <a:pPr marL="514350" indent="-514350"/>
            <a:r>
              <a:rPr lang="en-US" sz="2400" b="1" dirty="0" err="1">
                <a:latin typeface="Calibri" pitchFamily="34" charset="0"/>
              </a:rPr>
              <a:t>grande</a:t>
            </a:r>
            <a:endParaRPr lang="ru-RU" sz="2400" b="1" dirty="0">
              <a:latin typeface="Calibri" pitchFamily="34" charset="0"/>
            </a:endParaRPr>
          </a:p>
          <a:p>
            <a:pPr marL="514350" indent="-514350"/>
            <a:r>
              <a:rPr lang="en-US" sz="2400" b="1" dirty="0" err="1">
                <a:latin typeface="Calibri" pitchFamily="34" charset="0"/>
              </a:rPr>
              <a:t>pequeño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16391" name="Прямоугольник 9"/>
          <p:cNvSpPr>
            <a:spLocks noChangeArrowheads="1"/>
          </p:cNvSpPr>
          <p:nvPr/>
        </p:nvSpPr>
        <p:spPr bwMode="auto">
          <a:xfrm>
            <a:off x="3348038" y="1989138"/>
            <a:ext cx="25193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- комната –</a:t>
            </a:r>
          </a:p>
          <a:p>
            <a:pPr marL="514350" indent="-51435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- кухня – </a:t>
            </a:r>
          </a:p>
          <a:p>
            <a:pPr marL="514350" indent="-51435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- столовая – </a:t>
            </a:r>
          </a:p>
          <a:p>
            <a:pPr marL="514350" indent="-51435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- гостинная –</a:t>
            </a:r>
          </a:p>
          <a:p>
            <a:pPr marL="514350" indent="-51435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- спальня – </a:t>
            </a:r>
          </a:p>
          <a:p>
            <a:pPr marL="514350" indent="-514350" algn="ctr">
              <a:buFontTx/>
              <a:buChar char="-"/>
            </a:pP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прихожая - </a:t>
            </a:r>
          </a:p>
          <a:p>
            <a:pPr marL="514350" indent="-51435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- ванная - </a:t>
            </a:r>
          </a:p>
          <a:p>
            <a:pPr marL="514350" indent="-51435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- современный – уютный – </a:t>
            </a:r>
          </a:p>
          <a:p>
            <a:pPr marL="514350" indent="-51435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- удобный -  </a:t>
            </a:r>
          </a:p>
          <a:p>
            <a:pPr marL="514350" indent="-51435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- большой -</a:t>
            </a:r>
          </a:p>
          <a:p>
            <a:pPr marL="514350" indent="-514350"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- маленький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663416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u="sng" dirty="0" smtClean="0"/>
              <a:t>Глаголы  для описания дома,  комнаты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1341438"/>
          <a:ext cx="5184576" cy="5303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1845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Безличная форма </a:t>
                      </a:r>
                      <a:r>
                        <a:rPr lang="ru-RU" sz="2400" b="1" dirty="0" err="1" smtClean="0"/>
                        <a:t>hay</a:t>
                      </a:r>
                      <a:r>
                        <a:rPr lang="ru-RU" sz="2400" b="0" dirty="0" smtClean="0"/>
                        <a:t> употребляется, когда мы говорим о наличии какого –то предмета или лица в каком-либо месте. Как правило, предложение начинается с обстоятельства места.</a:t>
                      </a:r>
                    </a:p>
                    <a:p>
                      <a:pPr>
                        <a:buNone/>
                      </a:pPr>
                      <a:r>
                        <a:rPr lang="ru-RU" sz="2400" b="1" dirty="0" err="1" smtClean="0"/>
                        <a:t>En</a:t>
                      </a:r>
                      <a:r>
                        <a:rPr lang="ru-RU" sz="2400" b="1" dirty="0" smtClean="0"/>
                        <a:t> </a:t>
                      </a:r>
                      <a:r>
                        <a:rPr lang="ru-RU" sz="2400" b="1" dirty="0" err="1" smtClean="0"/>
                        <a:t>mi</a:t>
                      </a:r>
                      <a:r>
                        <a:rPr lang="ru-RU" sz="2400" b="1" dirty="0" smtClean="0"/>
                        <a:t> </a:t>
                      </a:r>
                      <a:r>
                        <a:rPr lang="ru-RU" sz="2400" b="1" dirty="0" err="1" smtClean="0"/>
                        <a:t>casa</a:t>
                      </a:r>
                      <a:r>
                        <a:rPr lang="ru-RU" sz="2400" b="1" dirty="0" smtClean="0"/>
                        <a:t> </a:t>
                      </a:r>
                      <a:r>
                        <a:rPr lang="ru-RU" sz="2400" b="1" dirty="0" err="1" smtClean="0"/>
                        <a:t>hay</a:t>
                      </a:r>
                      <a:r>
                        <a:rPr lang="ru-RU" sz="2400" b="1" dirty="0" smtClean="0"/>
                        <a:t> </a:t>
                      </a:r>
                      <a:r>
                        <a:rPr lang="ru-RU" sz="2400" b="1" dirty="0" err="1" smtClean="0"/>
                        <a:t>tres</a:t>
                      </a:r>
                      <a:r>
                        <a:rPr lang="ru-RU" sz="2400" b="1" dirty="0" smtClean="0"/>
                        <a:t> </a:t>
                      </a:r>
                      <a:r>
                        <a:rPr lang="ru-RU" sz="2400" b="1" dirty="0" err="1" smtClean="0"/>
                        <a:t>habitaciones</a:t>
                      </a:r>
                      <a:r>
                        <a:rPr lang="ru-RU" sz="2400" b="1" dirty="0" smtClean="0"/>
                        <a:t>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Формы глагола </a:t>
                      </a:r>
                      <a:r>
                        <a:rPr lang="ru-RU" sz="2400" b="1" dirty="0" err="1" smtClean="0"/>
                        <a:t>еstá</a:t>
                      </a:r>
                      <a:r>
                        <a:rPr lang="ru-RU" sz="2400" b="1" dirty="0" smtClean="0"/>
                        <a:t>/</a:t>
                      </a:r>
                      <a:r>
                        <a:rPr lang="ru-RU" sz="2400" b="1" dirty="0" err="1" smtClean="0"/>
                        <a:t>están</a:t>
                      </a:r>
                      <a:r>
                        <a:rPr lang="ru-RU" sz="2400" dirty="0" smtClean="0"/>
                        <a:t> употребляются, когда мы говорим о местоположении чего-либо. Предложение, как правило, начинается с подлежащего.</a:t>
                      </a:r>
                    </a:p>
                    <a:p>
                      <a:pPr>
                        <a:buNone/>
                      </a:pPr>
                      <a:r>
                        <a:rPr lang="ru-RU" sz="2400" b="1" dirty="0" smtClean="0"/>
                        <a:t>L</a:t>
                      </a:r>
                      <a:r>
                        <a:rPr lang="en-US" sz="2400" b="1" dirty="0" smtClean="0"/>
                        <a:t>as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pinturas</a:t>
                      </a:r>
                      <a:r>
                        <a:rPr lang="ru-RU" sz="2400" b="1" dirty="0" smtClean="0"/>
                        <a:t> </a:t>
                      </a:r>
                      <a:r>
                        <a:rPr lang="ru-RU" sz="2400" b="1" dirty="0" err="1" smtClean="0"/>
                        <a:t>están</a:t>
                      </a:r>
                      <a:r>
                        <a:rPr lang="ru-RU" sz="2400" b="1" dirty="0" smtClean="0"/>
                        <a:t> </a:t>
                      </a:r>
                      <a:r>
                        <a:rPr lang="ru-RU" sz="2400" b="1" dirty="0" err="1" smtClean="0"/>
                        <a:t>encima</a:t>
                      </a:r>
                      <a:r>
                        <a:rPr lang="ru-RU" sz="2400" b="1" dirty="0" smtClean="0"/>
                        <a:t> </a:t>
                      </a:r>
                      <a:r>
                        <a:rPr lang="ru-RU" sz="2400" b="1" dirty="0" err="1" smtClean="0"/>
                        <a:t>de</a:t>
                      </a:r>
                      <a:r>
                        <a:rPr lang="ru-RU" sz="2400" b="1" dirty="0" smtClean="0"/>
                        <a:t> </a:t>
                      </a:r>
                      <a:r>
                        <a:rPr lang="ru-RU" sz="2400" b="1" dirty="0" err="1" smtClean="0"/>
                        <a:t>la</a:t>
                      </a:r>
                      <a:r>
                        <a:rPr lang="ru-RU" sz="2400" b="1" dirty="0" smtClean="0"/>
                        <a:t> </a:t>
                      </a:r>
                      <a:r>
                        <a:rPr lang="ru-RU" sz="2400" b="1" dirty="0" err="1" smtClean="0"/>
                        <a:t>mesa</a:t>
                      </a:r>
                      <a:r>
                        <a:rPr lang="ru-RU" sz="2400" b="1" dirty="0" smtClean="0"/>
                        <a:t>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18" name="Picture 2" descr="https://to4ka.us/storage/listings/uploads/928427e3-9b26-45c8-8208-17666086e9f3_928427e3-9e45-40e1-a52a-1ed1a4313f8c.co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-100013"/>
            <a:ext cx="1325562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08625" y="1341438"/>
          <a:ext cx="3456384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</a:tblGrid>
              <a:tr h="5272360"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Оборот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используется для указания местонахождения какого-либо объекта, то есть мы говорим, что «где-то что-то есть». Эту конструкцию можно перевести на русский как «находится», «есть», «существует». </a:t>
                      </a:r>
                    </a:p>
                    <a:p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box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— В этой коробке 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книга.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425" name="Picture 4" descr="https://img.uslugio.com/uf/files/07-21-20/medium/k180w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74" b="5331"/>
          <a:stretch>
            <a:fillRect/>
          </a:stretch>
        </p:blipFill>
        <p:spPr bwMode="auto">
          <a:xfrm>
            <a:off x="7524750" y="0"/>
            <a:ext cx="14398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https://ds05.infourok.ru/uploads/ex/0ed3/000c91f2-1ebf6694/img6.jpg"/>
          <p:cNvPicPr>
            <a:picLocks noChangeAspect="1" noChangeArrowheads="1"/>
          </p:cNvPicPr>
          <p:nvPr/>
        </p:nvPicPr>
        <p:blipFill>
          <a:blip r:embed="rId2" cstate="print"/>
          <a:srcRect l="11519" t="19727" r="11182" b="11150"/>
          <a:stretch>
            <a:fillRect/>
          </a:stretch>
        </p:blipFill>
        <p:spPr bwMode="auto">
          <a:xfrm>
            <a:off x="414338" y="947738"/>
            <a:ext cx="83153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50351" y="116632"/>
            <a:ext cx="448526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 mi casa hay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There is\are …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https://grafomanim.ru/wp-content/uploads/2014/11/Pesnya.jpg"/>
          <p:cNvPicPr>
            <a:picLocks noChangeAspect="1" noChangeArrowheads="1"/>
          </p:cNvPicPr>
          <p:nvPr/>
        </p:nvPicPr>
        <p:blipFill>
          <a:blip r:embed="rId2" cstate="print"/>
          <a:srcRect t="13367" r="1678" b="13857"/>
          <a:stretch>
            <a:fillRect/>
          </a:stretch>
        </p:blipFill>
        <p:spPr bwMode="auto">
          <a:xfrm>
            <a:off x="395288" y="2060575"/>
            <a:ext cx="79359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https://yt3.ggpht.com/a/AGF-l7_UeHtLGjAA30iCTd4vj97pC18kxkcCPZrRNA=s800-c-k-c0xffffffff-no-rj-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56" b="17928"/>
          <a:stretch>
            <a:fillRect/>
          </a:stretch>
        </p:blipFill>
        <p:spPr bwMode="auto">
          <a:xfrm>
            <a:off x="900113" y="0"/>
            <a:ext cx="35639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y2mate.com - This is my house song smiles 2 module 4_360p (2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2997200"/>
            <a:ext cx="2438400" cy="1828800"/>
          </a:xfrm>
        </p:spPr>
      </p:pic>
      <p:pic>
        <p:nvPicPr>
          <p:cNvPr id="20483" name="Picture 6" descr="https://yt3.ggpht.com/a/AGF-l7_UeHtLGjAA30iCTd4vj97pC18kxkcCPZrRNA=s8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356" b="17928"/>
          <a:stretch>
            <a:fillRect/>
          </a:stretch>
        </p:blipFill>
        <p:spPr bwMode="auto">
          <a:xfrm>
            <a:off x="539750" y="260350"/>
            <a:ext cx="35639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clipartcraft.com/images/paint-brush-clipart-stroke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9036050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690092" y="1340768"/>
          <a:ext cx="3038475" cy="532858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38475"/>
              </a:tblGrid>
              <a:tr h="484417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/>
                        <a:t>Yellow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7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err="1"/>
                        <a:t>Green</a:t>
                      </a:r>
                      <a:r>
                        <a:rPr lang="ru-RU" sz="2800" b="1" dirty="0"/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7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err="1"/>
                        <a:t>Blue</a:t>
                      </a:r>
                      <a:r>
                        <a:rPr lang="ru-RU" sz="2800" b="1" dirty="0"/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7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err="1"/>
                        <a:t>Brown</a:t>
                      </a:r>
                      <a:r>
                        <a:rPr lang="ru-RU" sz="2800" b="1" dirty="0"/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7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err="1"/>
                        <a:t>White</a:t>
                      </a:r>
                      <a:r>
                        <a:rPr lang="ru-RU" sz="2800" b="1" dirty="0"/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7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err="1"/>
                        <a:t>Red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7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err="1"/>
                        <a:t>Orange</a:t>
                      </a:r>
                      <a:r>
                        <a:rPr lang="ru-RU" sz="2800" b="1" dirty="0"/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7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err="1"/>
                        <a:t>Pink</a:t>
                      </a:r>
                      <a:r>
                        <a:rPr lang="ru-RU" sz="2800" b="1" dirty="0"/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7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err="1" smtClean="0"/>
                        <a:t>Gra</a:t>
                      </a:r>
                      <a:r>
                        <a:rPr lang="en-US" sz="2800" b="1" dirty="0" smtClean="0"/>
                        <a:t>e</a:t>
                      </a:r>
                      <a:r>
                        <a:rPr lang="ru-RU" sz="2800" b="1" dirty="0" err="1" smtClean="0"/>
                        <a:t>y</a:t>
                      </a:r>
                      <a:r>
                        <a:rPr lang="ru-RU" sz="2800" b="1" dirty="0"/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7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err="1"/>
                        <a:t>Black</a:t>
                      </a:r>
                      <a:r>
                        <a:rPr lang="ru-RU" sz="2800" b="1" dirty="0"/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4417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err="1"/>
                        <a:t>Purple</a:t>
                      </a:r>
                      <a:r>
                        <a:rPr lang="ru-RU" sz="2800" b="1" dirty="0"/>
                        <a:t> 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16016" y="1340768"/>
          <a:ext cx="3039110" cy="53340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39110"/>
              </a:tblGrid>
              <a:tr h="45483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err="1"/>
                        <a:t>negro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483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err="1"/>
                        <a:t>rosa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483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err="1"/>
                        <a:t>azul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483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err="1"/>
                        <a:t>naranja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483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violeta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483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err="1"/>
                        <a:t>amarillo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483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err="1"/>
                        <a:t>blanco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483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err="1"/>
                        <a:t>marrón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483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err="1"/>
                        <a:t>gris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483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kern="1200" dirty="0" err="1"/>
                        <a:t>rojo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20195"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ru-RU" sz="2800" b="1" kern="1200" dirty="0" err="1"/>
                        <a:t>verde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3132138" y="1773238"/>
            <a:ext cx="1439862" cy="2303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843213" y="2205038"/>
            <a:ext cx="2016125" cy="410368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27784" y="2564904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843213" y="3068638"/>
            <a:ext cx="1800225" cy="194468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843213" y="3500438"/>
            <a:ext cx="1728787" cy="108108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55776" y="4077072"/>
            <a:ext cx="2303562" cy="17284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843213" y="3141663"/>
            <a:ext cx="1944687" cy="141287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555776" y="2133601"/>
            <a:ext cx="2232124" cy="2879575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555875" y="5373688"/>
            <a:ext cx="2232025" cy="7143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771775" y="1628800"/>
            <a:ext cx="1944241" cy="42481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700338" y="3645024"/>
            <a:ext cx="2087686" cy="270815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454</Words>
  <Application>Microsoft Office PowerPoint</Application>
  <PresentationFormat>Экран (4:3)</PresentationFormat>
  <Paragraphs>155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Good afternoon!</vt:lpstr>
      <vt:lpstr>Warm-up</vt:lpstr>
      <vt:lpstr>Презентация PowerPoint</vt:lpstr>
      <vt:lpstr>Презентация PowerPoint</vt:lpstr>
      <vt:lpstr>Глаголы  для описания дома,  комнаты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Глаголы  для описания дома,  комнаты</vt:lpstr>
      <vt:lpstr>Презентация PowerPoint</vt:lpstr>
      <vt:lpstr>Презентация PowerPoint</vt:lpstr>
      <vt:lpstr>prepositions  preposiciónes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day!</dc:title>
  <dc:creator>Ксения Богданова</dc:creator>
  <cp:lastModifiedBy>15</cp:lastModifiedBy>
  <cp:revision>64</cp:revision>
  <dcterms:created xsi:type="dcterms:W3CDTF">2021-11-27T14:25:57Z</dcterms:created>
  <dcterms:modified xsi:type="dcterms:W3CDTF">2021-12-03T09:22:30Z</dcterms:modified>
</cp:coreProperties>
</file>