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 id="304" r:id="rId48"/>
    <p:sldId id="305" r:id="rId49"/>
    <p:sldId id="306" r:id="rId50"/>
    <p:sldId id="307" r:id="rId51"/>
    <p:sldId id="308" r:id="rId52"/>
    <p:sldId id="309" r:id="rId53"/>
    <p:sldId id="310" r:id="rId54"/>
    <p:sldId id="311" r:id="rId55"/>
    <p:sldId id="312" r:id="rId56"/>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a:srgbClr val="422C16"/>
    <a:srgbClr val="0C788E"/>
    <a:srgbClr val="006666"/>
    <a:srgbClr val="54381C"/>
    <a:srgbClr val="A50021"/>
    <a:srgbClr val="FFFFA3"/>
    <a:srgbClr val="E6E6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323" autoAdjust="0"/>
    <p:restoredTop sz="94652" autoAdjust="0"/>
  </p:normalViewPr>
  <p:slideViewPr>
    <p:cSldViewPr>
      <p:cViewPr varScale="1">
        <p:scale>
          <a:sx n="103" d="100"/>
          <a:sy n="103" d="100"/>
        </p:scale>
        <p:origin x="138"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ru-RU"/>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ru-RU"/>
          </a:p>
        </p:txBody>
      </p:sp>
      <p:sp>
        <p:nvSpPr>
          <p:cNvPr id="4" name="Date Placeholder 3"/>
          <p:cNvSpPr>
            <a:spLocks noGrp="1"/>
          </p:cNvSpPr>
          <p:nvPr>
            <p:ph type="dt" sz="half" idx="10"/>
          </p:nvPr>
        </p:nvSpPr>
        <p:spPr/>
        <p:txBody>
          <a:bodyPr/>
          <a:lstStyle>
            <a:lvl1pPr>
              <a:defRPr/>
            </a:lvl1pPr>
          </a:lstStyle>
          <a:p>
            <a:endParaRPr lang="es-ES"/>
          </a:p>
        </p:txBody>
      </p:sp>
      <p:sp>
        <p:nvSpPr>
          <p:cNvPr id="5" name="Footer Placeholder 4"/>
          <p:cNvSpPr>
            <a:spLocks noGrp="1"/>
          </p:cNvSpPr>
          <p:nvPr>
            <p:ph type="ftr" sz="quarter" idx="11"/>
          </p:nvPr>
        </p:nvSpPr>
        <p:spPr/>
        <p:txBody>
          <a:bodyPr/>
          <a:lstStyle>
            <a:lvl1pPr>
              <a:defRPr/>
            </a:lvl1pPr>
          </a:lstStyle>
          <a:p>
            <a:endParaRPr lang="es-ES"/>
          </a:p>
        </p:txBody>
      </p:sp>
      <p:sp>
        <p:nvSpPr>
          <p:cNvPr id="6" name="Slide Number Placeholder 5"/>
          <p:cNvSpPr>
            <a:spLocks noGrp="1"/>
          </p:cNvSpPr>
          <p:nvPr>
            <p:ph type="sldNum" sz="quarter" idx="12"/>
          </p:nvPr>
        </p:nvSpPr>
        <p:spPr/>
        <p:txBody>
          <a:bodyPr/>
          <a:lstStyle>
            <a:lvl1pPr>
              <a:defRPr/>
            </a:lvl1pPr>
          </a:lstStyle>
          <a:p>
            <a:fld id="{36B2371D-975D-4F1F-8340-9B7DA0E6EABF}" type="slidenum">
              <a:rPr lang="es-ES"/>
              <a:pPr/>
              <a:t>‹#›</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Date Placeholder 3"/>
          <p:cNvSpPr>
            <a:spLocks noGrp="1"/>
          </p:cNvSpPr>
          <p:nvPr>
            <p:ph type="dt" sz="half" idx="10"/>
          </p:nvPr>
        </p:nvSpPr>
        <p:spPr/>
        <p:txBody>
          <a:bodyPr/>
          <a:lstStyle>
            <a:lvl1pPr>
              <a:defRPr/>
            </a:lvl1pPr>
          </a:lstStyle>
          <a:p>
            <a:endParaRPr lang="es-ES"/>
          </a:p>
        </p:txBody>
      </p:sp>
      <p:sp>
        <p:nvSpPr>
          <p:cNvPr id="5" name="Footer Placeholder 4"/>
          <p:cNvSpPr>
            <a:spLocks noGrp="1"/>
          </p:cNvSpPr>
          <p:nvPr>
            <p:ph type="ftr" sz="quarter" idx="11"/>
          </p:nvPr>
        </p:nvSpPr>
        <p:spPr/>
        <p:txBody>
          <a:bodyPr/>
          <a:lstStyle>
            <a:lvl1pPr>
              <a:defRPr/>
            </a:lvl1pPr>
          </a:lstStyle>
          <a:p>
            <a:endParaRPr lang="es-ES"/>
          </a:p>
        </p:txBody>
      </p:sp>
      <p:sp>
        <p:nvSpPr>
          <p:cNvPr id="6" name="Slide Number Placeholder 5"/>
          <p:cNvSpPr>
            <a:spLocks noGrp="1"/>
          </p:cNvSpPr>
          <p:nvPr>
            <p:ph type="sldNum" sz="quarter" idx="12"/>
          </p:nvPr>
        </p:nvSpPr>
        <p:spPr/>
        <p:txBody>
          <a:bodyPr/>
          <a:lstStyle>
            <a:lvl1pPr>
              <a:defRPr/>
            </a:lvl1pPr>
          </a:lstStyle>
          <a:p>
            <a:fld id="{6F5A16BD-00F3-49A2-8C08-AA62CA913D4E}" type="slidenum">
              <a:rPr lang="es-ES"/>
              <a:pPr/>
              <a:t>‹#›</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ru-R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Date Placeholder 3"/>
          <p:cNvSpPr>
            <a:spLocks noGrp="1"/>
          </p:cNvSpPr>
          <p:nvPr>
            <p:ph type="dt" sz="half" idx="10"/>
          </p:nvPr>
        </p:nvSpPr>
        <p:spPr/>
        <p:txBody>
          <a:bodyPr/>
          <a:lstStyle>
            <a:lvl1pPr>
              <a:defRPr/>
            </a:lvl1pPr>
          </a:lstStyle>
          <a:p>
            <a:endParaRPr lang="es-ES"/>
          </a:p>
        </p:txBody>
      </p:sp>
      <p:sp>
        <p:nvSpPr>
          <p:cNvPr id="5" name="Footer Placeholder 4"/>
          <p:cNvSpPr>
            <a:spLocks noGrp="1"/>
          </p:cNvSpPr>
          <p:nvPr>
            <p:ph type="ftr" sz="quarter" idx="11"/>
          </p:nvPr>
        </p:nvSpPr>
        <p:spPr/>
        <p:txBody>
          <a:bodyPr/>
          <a:lstStyle>
            <a:lvl1pPr>
              <a:defRPr/>
            </a:lvl1pPr>
          </a:lstStyle>
          <a:p>
            <a:endParaRPr lang="es-ES"/>
          </a:p>
        </p:txBody>
      </p:sp>
      <p:sp>
        <p:nvSpPr>
          <p:cNvPr id="6" name="Slide Number Placeholder 5"/>
          <p:cNvSpPr>
            <a:spLocks noGrp="1"/>
          </p:cNvSpPr>
          <p:nvPr>
            <p:ph type="sldNum" sz="quarter" idx="12"/>
          </p:nvPr>
        </p:nvSpPr>
        <p:spPr/>
        <p:txBody>
          <a:bodyPr/>
          <a:lstStyle>
            <a:lvl1pPr>
              <a:defRPr/>
            </a:lvl1pPr>
          </a:lstStyle>
          <a:p>
            <a:fld id="{EB943A21-40BF-4092-8BC5-32DDFB3BCAAE}" type="slidenum">
              <a:rPr lang="es-ES"/>
              <a:pPr/>
              <a:t>‹#›</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Date Placeholder 3"/>
          <p:cNvSpPr>
            <a:spLocks noGrp="1"/>
          </p:cNvSpPr>
          <p:nvPr>
            <p:ph type="dt" sz="half" idx="10"/>
          </p:nvPr>
        </p:nvSpPr>
        <p:spPr/>
        <p:txBody>
          <a:bodyPr/>
          <a:lstStyle>
            <a:lvl1pPr>
              <a:defRPr/>
            </a:lvl1pPr>
          </a:lstStyle>
          <a:p>
            <a:endParaRPr lang="es-ES"/>
          </a:p>
        </p:txBody>
      </p:sp>
      <p:sp>
        <p:nvSpPr>
          <p:cNvPr id="5" name="Footer Placeholder 4"/>
          <p:cNvSpPr>
            <a:spLocks noGrp="1"/>
          </p:cNvSpPr>
          <p:nvPr>
            <p:ph type="ftr" sz="quarter" idx="11"/>
          </p:nvPr>
        </p:nvSpPr>
        <p:spPr/>
        <p:txBody>
          <a:bodyPr/>
          <a:lstStyle>
            <a:lvl1pPr>
              <a:defRPr/>
            </a:lvl1pPr>
          </a:lstStyle>
          <a:p>
            <a:endParaRPr lang="es-ES"/>
          </a:p>
        </p:txBody>
      </p:sp>
      <p:sp>
        <p:nvSpPr>
          <p:cNvPr id="6" name="Slide Number Placeholder 5"/>
          <p:cNvSpPr>
            <a:spLocks noGrp="1"/>
          </p:cNvSpPr>
          <p:nvPr>
            <p:ph type="sldNum" sz="quarter" idx="12"/>
          </p:nvPr>
        </p:nvSpPr>
        <p:spPr/>
        <p:txBody>
          <a:bodyPr/>
          <a:lstStyle>
            <a:lvl1pPr>
              <a:defRPr/>
            </a:lvl1pPr>
          </a:lstStyle>
          <a:p>
            <a:fld id="{30F7336B-EBC8-4EA5-A14F-D1EBC11B886A}" type="slidenum">
              <a:rPr lang="es-ES"/>
              <a:pPr/>
              <a:t>‹#›</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ru-R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s-ES"/>
          </a:p>
        </p:txBody>
      </p:sp>
      <p:sp>
        <p:nvSpPr>
          <p:cNvPr id="5" name="Footer Placeholder 4"/>
          <p:cNvSpPr>
            <a:spLocks noGrp="1"/>
          </p:cNvSpPr>
          <p:nvPr>
            <p:ph type="ftr" sz="quarter" idx="11"/>
          </p:nvPr>
        </p:nvSpPr>
        <p:spPr/>
        <p:txBody>
          <a:bodyPr/>
          <a:lstStyle>
            <a:lvl1pPr>
              <a:defRPr/>
            </a:lvl1pPr>
          </a:lstStyle>
          <a:p>
            <a:endParaRPr lang="es-ES"/>
          </a:p>
        </p:txBody>
      </p:sp>
      <p:sp>
        <p:nvSpPr>
          <p:cNvPr id="6" name="Slide Number Placeholder 5"/>
          <p:cNvSpPr>
            <a:spLocks noGrp="1"/>
          </p:cNvSpPr>
          <p:nvPr>
            <p:ph type="sldNum" sz="quarter" idx="12"/>
          </p:nvPr>
        </p:nvSpPr>
        <p:spPr/>
        <p:txBody>
          <a:bodyPr/>
          <a:lstStyle>
            <a:lvl1pPr>
              <a:defRPr/>
            </a:lvl1pPr>
          </a:lstStyle>
          <a:p>
            <a:fld id="{9EAA2922-0C74-4E23-83E9-3E28F0A22318}" type="slidenum">
              <a:rPr lang="es-ES"/>
              <a:pPr/>
              <a:t>‹#›</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5" name="Date Placeholder 4"/>
          <p:cNvSpPr>
            <a:spLocks noGrp="1"/>
          </p:cNvSpPr>
          <p:nvPr>
            <p:ph type="dt" sz="half" idx="10"/>
          </p:nvPr>
        </p:nvSpPr>
        <p:spPr/>
        <p:txBody>
          <a:bodyPr/>
          <a:lstStyle>
            <a:lvl1pPr>
              <a:defRPr/>
            </a:lvl1pPr>
          </a:lstStyle>
          <a:p>
            <a:endParaRPr lang="es-ES"/>
          </a:p>
        </p:txBody>
      </p:sp>
      <p:sp>
        <p:nvSpPr>
          <p:cNvPr id="6" name="Footer Placeholder 5"/>
          <p:cNvSpPr>
            <a:spLocks noGrp="1"/>
          </p:cNvSpPr>
          <p:nvPr>
            <p:ph type="ftr" sz="quarter" idx="11"/>
          </p:nvPr>
        </p:nvSpPr>
        <p:spPr/>
        <p:txBody>
          <a:bodyPr/>
          <a:lstStyle>
            <a:lvl1pPr>
              <a:defRPr/>
            </a:lvl1pPr>
          </a:lstStyle>
          <a:p>
            <a:endParaRPr lang="es-ES"/>
          </a:p>
        </p:txBody>
      </p:sp>
      <p:sp>
        <p:nvSpPr>
          <p:cNvPr id="7" name="Slide Number Placeholder 6"/>
          <p:cNvSpPr>
            <a:spLocks noGrp="1"/>
          </p:cNvSpPr>
          <p:nvPr>
            <p:ph type="sldNum" sz="quarter" idx="12"/>
          </p:nvPr>
        </p:nvSpPr>
        <p:spPr/>
        <p:txBody>
          <a:bodyPr/>
          <a:lstStyle>
            <a:lvl1pPr>
              <a:defRPr/>
            </a:lvl1pPr>
          </a:lstStyle>
          <a:p>
            <a:fld id="{BC75F058-AFD8-45B2-A9EA-7581F8A6782B}" type="slidenum">
              <a:rPr lang="es-ES"/>
              <a:pPr/>
              <a:t>‹#›</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ru-R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7" name="Date Placeholder 6"/>
          <p:cNvSpPr>
            <a:spLocks noGrp="1"/>
          </p:cNvSpPr>
          <p:nvPr>
            <p:ph type="dt" sz="half" idx="10"/>
          </p:nvPr>
        </p:nvSpPr>
        <p:spPr/>
        <p:txBody>
          <a:bodyPr/>
          <a:lstStyle>
            <a:lvl1pPr>
              <a:defRPr/>
            </a:lvl1pPr>
          </a:lstStyle>
          <a:p>
            <a:endParaRPr lang="es-ES"/>
          </a:p>
        </p:txBody>
      </p:sp>
      <p:sp>
        <p:nvSpPr>
          <p:cNvPr id="8" name="Footer Placeholder 7"/>
          <p:cNvSpPr>
            <a:spLocks noGrp="1"/>
          </p:cNvSpPr>
          <p:nvPr>
            <p:ph type="ftr" sz="quarter" idx="11"/>
          </p:nvPr>
        </p:nvSpPr>
        <p:spPr/>
        <p:txBody>
          <a:bodyPr/>
          <a:lstStyle>
            <a:lvl1pPr>
              <a:defRPr/>
            </a:lvl1pPr>
          </a:lstStyle>
          <a:p>
            <a:endParaRPr lang="es-ES"/>
          </a:p>
        </p:txBody>
      </p:sp>
      <p:sp>
        <p:nvSpPr>
          <p:cNvPr id="9" name="Slide Number Placeholder 8"/>
          <p:cNvSpPr>
            <a:spLocks noGrp="1"/>
          </p:cNvSpPr>
          <p:nvPr>
            <p:ph type="sldNum" sz="quarter" idx="12"/>
          </p:nvPr>
        </p:nvSpPr>
        <p:spPr/>
        <p:txBody>
          <a:bodyPr/>
          <a:lstStyle>
            <a:lvl1pPr>
              <a:defRPr/>
            </a:lvl1pPr>
          </a:lstStyle>
          <a:p>
            <a:fld id="{4112AD27-57DB-4ABD-8FAF-080C94EBD81E}" type="slidenum">
              <a:rPr lang="es-ES"/>
              <a:pPr/>
              <a:t>‹#›</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Date Placeholder 2"/>
          <p:cNvSpPr>
            <a:spLocks noGrp="1"/>
          </p:cNvSpPr>
          <p:nvPr>
            <p:ph type="dt" sz="half" idx="10"/>
          </p:nvPr>
        </p:nvSpPr>
        <p:spPr/>
        <p:txBody>
          <a:bodyPr/>
          <a:lstStyle>
            <a:lvl1pPr>
              <a:defRPr/>
            </a:lvl1pPr>
          </a:lstStyle>
          <a:p>
            <a:endParaRPr lang="es-ES"/>
          </a:p>
        </p:txBody>
      </p:sp>
      <p:sp>
        <p:nvSpPr>
          <p:cNvPr id="4" name="Footer Placeholder 3"/>
          <p:cNvSpPr>
            <a:spLocks noGrp="1"/>
          </p:cNvSpPr>
          <p:nvPr>
            <p:ph type="ftr" sz="quarter" idx="11"/>
          </p:nvPr>
        </p:nvSpPr>
        <p:spPr/>
        <p:txBody>
          <a:bodyPr/>
          <a:lstStyle>
            <a:lvl1pPr>
              <a:defRPr/>
            </a:lvl1pPr>
          </a:lstStyle>
          <a:p>
            <a:endParaRPr lang="es-ES"/>
          </a:p>
        </p:txBody>
      </p:sp>
      <p:sp>
        <p:nvSpPr>
          <p:cNvPr id="5" name="Slide Number Placeholder 4"/>
          <p:cNvSpPr>
            <a:spLocks noGrp="1"/>
          </p:cNvSpPr>
          <p:nvPr>
            <p:ph type="sldNum" sz="quarter" idx="12"/>
          </p:nvPr>
        </p:nvSpPr>
        <p:spPr/>
        <p:txBody>
          <a:bodyPr/>
          <a:lstStyle>
            <a:lvl1pPr>
              <a:defRPr/>
            </a:lvl1pPr>
          </a:lstStyle>
          <a:p>
            <a:fld id="{A974ACA5-CE3C-4471-8B67-09CE9E866E7A}" type="slidenum">
              <a:rPr lang="es-ES"/>
              <a:pPr/>
              <a:t>‹#›</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s-ES"/>
          </a:p>
        </p:txBody>
      </p:sp>
      <p:sp>
        <p:nvSpPr>
          <p:cNvPr id="3" name="Footer Placeholder 2"/>
          <p:cNvSpPr>
            <a:spLocks noGrp="1"/>
          </p:cNvSpPr>
          <p:nvPr>
            <p:ph type="ftr" sz="quarter" idx="11"/>
          </p:nvPr>
        </p:nvSpPr>
        <p:spPr/>
        <p:txBody>
          <a:bodyPr/>
          <a:lstStyle>
            <a:lvl1pPr>
              <a:defRPr/>
            </a:lvl1pPr>
          </a:lstStyle>
          <a:p>
            <a:endParaRPr lang="es-ES"/>
          </a:p>
        </p:txBody>
      </p:sp>
      <p:sp>
        <p:nvSpPr>
          <p:cNvPr id="4" name="Slide Number Placeholder 3"/>
          <p:cNvSpPr>
            <a:spLocks noGrp="1"/>
          </p:cNvSpPr>
          <p:nvPr>
            <p:ph type="sldNum" sz="quarter" idx="12"/>
          </p:nvPr>
        </p:nvSpPr>
        <p:spPr/>
        <p:txBody>
          <a:bodyPr/>
          <a:lstStyle>
            <a:lvl1pPr>
              <a:defRPr/>
            </a:lvl1pPr>
          </a:lstStyle>
          <a:p>
            <a:fld id="{901DCE33-049F-42A1-BDEF-4F9857C7E0B7}" type="slidenum">
              <a:rPr lang="es-ES"/>
              <a:pPr/>
              <a:t>‹#›</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ru-R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s-ES"/>
          </a:p>
        </p:txBody>
      </p:sp>
      <p:sp>
        <p:nvSpPr>
          <p:cNvPr id="6" name="Footer Placeholder 5"/>
          <p:cNvSpPr>
            <a:spLocks noGrp="1"/>
          </p:cNvSpPr>
          <p:nvPr>
            <p:ph type="ftr" sz="quarter" idx="11"/>
          </p:nvPr>
        </p:nvSpPr>
        <p:spPr/>
        <p:txBody>
          <a:bodyPr/>
          <a:lstStyle>
            <a:lvl1pPr>
              <a:defRPr/>
            </a:lvl1pPr>
          </a:lstStyle>
          <a:p>
            <a:endParaRPr lang="es-ES"/>
          </a:p>
        </p:txBody>
      </p:sp>
      <p:sp>
        <p:nvSpPr>
          <p:cNvPr id="7" name="Slide Number Placeholder 6"/>
          <p:cNvSpPr>
            <a:spLocks noGrp="1"/>
          </p:cNvSpPr>
          <p:nvPr>
            <p:ph type="sldNum" sz="quarter" idx="12"/>
          </p:nvPr>
        </p:nvSpPr>
        <p:spPr/>
        <p:txBody>
          <a:bodyPr/>
          <a:lstStyle>
            <a:lvl1pPr>
              <a:defRPr/>
            </a:lvl1pPr>
          </a:lstStyle>
          <a:p>
            <a:fld id="{895E8209-A63F-4821-923E-E3AAB8FF1020}" type="slidenum">
              <a:rPr lang="es-ES"/>
              <a:pPr/>
              <a:t>‹#›</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ru-R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s-ES"/>
          </a:p>
        </p:txBody>
      </p:sp>
      <p:sp>
        <p:nvSpPr>
          <p:cNvPr id="6" name="Footer Placeholder 5"/>
          <p:cNvSpPr>
            <a:spLocks noGrp="1"/>
          </p:cNvSpPr>
          <p:nvPr>
            <p:ph type="ftr" sz="quarter" idx="11"/>
          </p:nvPr>
        </p:nvSpPr>
        <p:spPr/>
        <p:txBody>
          <a:bodyPr/>
          <a:lstStyle>
            <a:lvl1pPr>
              <a:defRPr/>
            </a:lvl1pPr>
          </a:lstStyle>
          <a:p>
            <a:endParaRPr lang="es-ES"/>
          </a:p>
        </p:txBody>
      </p:sp>
      <p:sp>
        <p:nvSpPr>
          <p:cNvPr id="7" name="Slide Number Placeholder 6"/>
          <p:cNvSpPr>
            <a:spLocks noGrp="1"/>
          </p:cNvSpPr>
          <p:nvPr>
            <p:ph type="sldNum" sz="quarter" idx="12"/>
          </p:nvPr>
        </p:nvSpPr>
        <p:spPr/>
        <p:txBody>
          <a:bodyPr/>
          <a:lstStyle>
            <a:lvl1pPr>
              <a:defRPr/>
            </a:lvl1pPr>
          </a:lstStyle>
          <a:p>
            <a:fld id="{CAC2AC80-021A-4EC5-993E-EAF157220D98}" type="slidenum">
              <a:rPr lang="es-ES"/>
              <a:pPr/>
              <a:t>‹#›</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s-E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s-E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04346B73-D185-4C1B-92A0-2D3537CE06E7}" type="slidenum">
              <a:rPr lang="es-ES"/>
              <a:pPr/>
              <a:t>‹#›</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198" name="Rectangle 150"/>
          <p:cNvSpPr>
            <a:spLocks noGrp="1" noChangeArrowheads="1"/>
          </p:cNvSpPr>
          <p:nvPr>
            <p:ph type="ctrTitle"/>
          </p:nvPr>
        </p:nvSpPr>
        <p:spPr>
          <a:xfrm>
            <a:off x="2987824" y="3717032"/>
            <a:ext cx="4895701" cy="791468"/>
          </a:xfrm>
        </p:spPr>
        <p:txBody>
          <a:bodyPr/>
          <a:lstStyle/>
          <a:p>
            <a:r>
              <a:rPr lang="ru-RU" sz="2000" b="1" dirty="0" smtClean="0">
                <a:solidFill>
                  <a:schemeClr val="bg1"/>
                </a:solidFill>
              </a:rPr>
              <a:t>Урок-викторина «</a:t>
            </a:r>
            <a:r>
              <a:rPr lang="en-US" sz="2000" b="1" dirty="0">
                <a:solidFill>
                  <a:schemeClr val="bg1"/>
                </a:solidFill>
              </a:rPr>
              <a:t>Do you know English and American literature?</a:t>
            </a:r>
            <a:endParaRPr lang="es-ES" sz="2000" b="1" dirty="0">
              <a:solidFill>
                <a:schemeClr val="bg1"/>
              </a:solidFill>
            </a:endParaRPr>
          </a:p>
        </p:txBody>
      </p:sp>
      <p:sp>
        <p:nvSpPr>
          <p:cNvPr id="2217" name="Rectangle 169"/>
          <p:cNvSpPr>
            <a:spLocks noChangeArrowheads="1"/>
          </p:cNvSpPr>
          <p:nvPr/>
        </p:nvSpPr>
        <p:spPr bwMode="auto">
          <a:xfrm>
            <a:off x="4716463" y="5084763"/>
            <a:ext cx="4103687" cy="935037"/>
          </a:xfrm>
          <a:prstGeom prst="rect">
            <a:avLst/>
          </a:prstGeom>
          <a:noFill/>
          <a:ln w="9525">
            <a:noFill/>
            <a:miter lim="800000"/>
            <a:headEnd/>
            <a:tailEnd/>
          </a:ln>
          <a:effectLst/>
        </p:spPr>
        <p:txBody>
          <a:bodyPr anchor="ctr"/>
          <a:lstStyle/>
          <a:p>
            <a:r>
              <a:rPr lang="ru-RU" b="1" dirty="0" err="1" smtClean="0">
                <a:solidFill>
                  <a:schemeClr val="bg1"/>
                </a:solidFill>
              </a:rPr>
              <a:t>Левичева</a:t>
            </a:r>
            <a:r>
              <a:rPr lang="ru-RU" b="1" dirty="0" smtClean="0">
                <a:solidFill>
                  <a:schemeClr val="bg1"/>
                </a:solidFill>
              </a:rPr>
              <a:t> Елена Михайловна, учитель английского языка МОУ «</a:t>
            </a:r>
            <a:r>
              <a:rPr lang="ru-RU" b="1" dirty="0" err="1" smtClean="0">
                <a:solidFill>
                  <a:schemeClr val="bg1"/>
                </a:solidFill>
              </a:rPr>
              <a:t>Железногорская</a:t>
            </a:r>
            <a:r>
              <a:rPr lang="ru-RU" b="1" dirty="0" smtClean="0">
                <a:solidFill>
                  <a:schemeClr val="bg1"/>
                </a:solidFill>
              </a:rPr>
              <a:t> </a:t>
            </a:r>
            <a:r>
              <a:rPr lang="ru-RU" b="1" dirty="0" err="1" smtClean="0">
                <a:solidFill>
                  <a:schemeClr val="bg1"/>
                </a:solidFill>
              </a:rPr>
              <a:t>сош</a:t>
            </a:r>
            <a:r>
              <a:rPr lang="ru-RU" b="1" dirty="0" smtClean="0">
                <a:solidFill>
                  <a:schemeClr val="bg1"/>
                </a:solidFill>
              </a:rPr>
              <a:t> №4»</a:t>
            </a:r>
            <a:endParaRPr lang="es-ES" b="1"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908720"/>
          </a:xfrm>
        </p:spPr>
        <p:txBody>
          <a:bodyPr/>
          <a:lstStyle/>
          <a:p>
            <a:r>
              <a:rPr lang="ru-RU" dirty="0" smtClean="0"/>
              <a:t> </a:t>
            </a:r>
            <a:r>
              <a:rPr lang="en-US" dirty="0" smtClean="0"/>
              <a:t>The Answer is:</a:t>
            </a:r>
            <a:endParaRPr lang="ru-RU" dirty="0"/>
          </a:p>
        </p:txBody>
      </p:sp>
      <p:sp>
        <p:nvSpPr>
          <p:cNvPr id="3" name="Объект 2"/>
          <p:cNvSpPr>
            <a:spLocks noGrp="1"/>
          </p:cNvSpPr>
          <p:nvPr>
            <p:ph idx="1"/>
          </p:nvPr>
        </p:nvSpPr>
        <p:spPr>
          <a:xfrm>
            <a:off x="457200" y="1844824"/>
            <a:ext cx="8229600" cy="4281339"/>
          </a:xfrm>
        </p:spPr>
        <p:txBody>
          <a:bodyPr/>
          <a:lstStyle/>
          <a:p>
            <a:pPr marL="0" indent="0">
              <a:buNone/>
            </a:pPr>
            <a:r>
              <a:rPr lang="en-US" dirty="0"/>
              <a:t>              </a:t>
            </a:r>
            <a:r>
              <a:rPr lang="en-US" sz="4800" dirty="0" smtClean="0"/>
              <a:t>Stratford-on-Avon</a:t>
            </a:r>
            <a:r>
              <a:rPr lang="en-US" dirty="0" smtClean="0"/>
              <a:t> </a:t>
            </a:r>
            <a:endParaRPr lang="ru-RU" sz="6600" dirty="0"/>
          </a:p>
        </p:txBody>
      </p:sp>
      <p:pic>
        <p:nvPicPr>
          <p:cNvPr id="5" name="Рисунок 4"/>
          <p:cNvPicPr>
            <a:picLocks noChangeAspect="1"/>
          </p:cNvPicPr>
          <p:nvPr/>
        </p:nvPicPr>
        <p:blipFill>
          <a:blip r:embed="rId2"/>
          <a:stretch>
            <a:fillRect/>
          </a:stretch>
        </p:blipFill>
        <p:spPr>
          <a:xfrm>
            <a:off x="2051720" y="2977689"/>
            <a:ext cx="4722662" cy="3142717"/>
          </a:xfrm>
          <a:prstGeom prst="rect">
            <a:avLst/>
          </a:prstGeom>
          <a:ln>
            <a:solidFill>
              <a:srgbClr val="FF5050"/>
            </a:solidFill>
          </a:ln>
        </p:spPr>
      </p:pic>
    </p:spTree>
    <p:extLst>
      <p:ext uri="{BB962C8B-B14F-4D97-AF65-F5344CB8AC3E}">
        <p14:creationId xmlns:p14="http://schemas.microsoft.com/office/powerpoint/2010/main" val="1462233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6632"/>
            <a:ext cx="8229600" cy="864096"/>
          </a:xfrm>
        </p:spPr>
        <p:txBody>
          <a:bodyPr/>
          <a:lstStyle/>
          <a:p>
            <a:r>
              <a:rPr lang="en-US" dirty="0" smtClean="0"/>
              <a:t>Let’s do the Quiz!</a:t>
            </a:r>
            <a:endParaRPr lang="ru-RU" dirty="0"/>
          </a:p>
        </p:txBody>
      </p:sp>
      <p:sp>
        <p:nvSpPr>
          <p:cNvPr id="3" name="Объект 2"/>
          <p:cNvSpPr>
            <a:spLocks noGrp="1"/>
          </p:cNvSpPr>
          <p:nvPr>
            <p:ph idx="1"/>
          </p:nvPr>
        </p:nvSpPr>
        <p:spPr>
          <a:xfrm>
            <a:off x="0" y="1844824"/>
            <a:ext cx="9144000" cy="4680520"/>
          </a:xfrm>
        </p:spPr>
        <p:txBody>
          <a:bodyPr/>
          <a:lstStyle/>
          <a:p>
            <a:pPr marL="0" indent="0">
              <a:buNone/>
            </a:pPr>
            <a:r>
              <a:rPr lang="en-US" b="1" i="1" dirty="0" smtClean="0"/>
              <a:t>4. Agatha </a:t>
            </a:r>
            <a:r>
              <a:rPr lang="en-US" b="1" i="1" dirty="0"/>
              <a:t>Christie is the “queen” of … stories.</a:t>
            </a:r>
          </a:p>
          <a:p>
            <a:pPr marL="514350" indent="-514350">
              <a:buAutoNum type="alphaLcParenR"/>
            </a:pPr>
            <a:r>
              <a:rPr lang="en-US" dirty="0" smtClean="0"/>
              <a:t>Horror    </a:t>
            </a:r>
          </a:p>
          <a:p>
            <a:pPr marL="514350" indent="-514350">
              <a:buAutoNum type="alphaLcParenR"/>
            </a:pPr>
            <a:r>
              <a:rPr lang="en-US" dirty="0" smtClean="0"/>
              <a:t>Detective     </a:t>
            </a:r>
          </a:p>
          <a:p>
            <a:pPr marL="514350" indent="-514350">
              <a:buAutoNum type="alphaLcParenR"/>
            </a:pPr>
            <a:r>
              <a:rPr lang="en-US" dirty="0"/>
              <a:t>A</a:t>
            </a:r>
            <a:r>
              <a:rPr lang="en-US" dirty="0" smtClean="0"/>
              <a:t>dventure    </a:t>
            </a:r>
          </a:p>
          <a:p>
            <a:pPr marL="514350" indent="-514350">
              <a:buAutoNum type="alphaLcParenR"/>
            </a:pPr>
            <a:r>
              <a:rPr lang="en-US" dirty="0"/>
              <a:t>C</a:t>
            </a:r>
            <a:r>
              <a:rPr lang="en-US" dirty="0" smtClean="0"/>
              <a:t>omical</a:t>
            </a:r>
            <a:endParaRPr lang="en-US" dirty="0"/>
          </a:p>
          <a:p>
            <a:pPr marL="0" indent="0">
              <a:buNone/>
            </a:pPr>
            <a:endParaRPr lang="ru-RU" dirty="0"/>
          </a:p>
        </p:txBody>
      </p:sp>
    </p:spTree>
    <p:extLst>
      <p:ext uri="{BB962C8B-B14F-4D97-AF65-F5344CB8AC3E}">
        <p14:creationId xmlns:p14="http://schemas.microsoft.com/office/powerpoint/2010/main" val="8978573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908720"/>
          </a:xfrm>
        </p:spPr>
        <p:txBody>
          <a:bodyPr/>
          <a:lstStyle/>
          <a:p>
            <a:r>
              <a:rPr lang="ru-RU" dirty="0" smtClean="0"/>
              <a:t> </a:t>
            </a:r>
            <a:r>
              <a:rPr lang="en-US" dirty="0" smtClean="0"/>
              <a:t>The Answer is:</a:t>
            </a:r>
            <a:endParaRPr lang="ru-RU" dirty="0"/>
          </a:p>
        </p:txBody>
      </p:sp>
      <p:sp>
        <p:nvSpPr>
          <p:cNvPr id="3" name="Объект 2"/>
          <p:cNvSpPr>
            <a:spLocks noGrp="1"/>
          </p:cNvSpPr>
          <p:nvPr>
            <p:ph idx="1"/>
          </p:nvPr>
        </p:nvSpPr>
        <p:spPr>
          <a:xfrm>
            <a:off x="457200" y="1844824"/>
            <a:ext cx="8229600" cy="4281339"/>
          </a:xfrm>
        </p:spPr>
        <p:txBody>
          <a:bodyPr/>
          <a:lstStyle/>
          <a:p>
            <a:pPr marL="0" indent="0">
              <a:buNone/>
            </a:pPr>
            <a:r>
              <a:rPr lang="en-US" dirty="0"/>
              <a:t>         </a:t>
            </a:r>
            <a:r>
              <a:rPr lang="en-US" dirty="0" smtClean="0"/>
              <a:t>     </a:t>
            </a:r>
            <a:r>
              <a:rPr lang="en-US" sz="4800" dirty="0" smtClean="0"/>
              <a:t>Detective Stories</a:t>
            </a:r>
            <a:endParaRPr lang="ru-RU" sz="4800" dirty="0"/>
          </a:p>
        </p:txBody>
      </p:sp>
      <p:pic>
        <p:nvPicPr>
          <p:cNvPr id="4" name="Рисунок 3"/>
          <p:cNvPicPr>
            <a:picLocks noChangeAspect="1"/>
          </p:cNvPicPr>
          <p:nvPr/>
        </p:nvPicPr>
        <p:blipFill>
          <a:blip r:embed="rId2"/>
          <a:stretch>
            <a:fillRect/>
          </a:stretch>
        </p:blipFill>
        <p:spPr>
          <a:xfrm>
            <a:off x="3131840" y="2732304"/>
            <a:ext cx="2592288" cy="3460838"/>
          </a:xfrm>
          <a:prstGeom prst="rect">
            <a:avLst/>
          </a:prstGeom>
          <a:ln>
            <a:solidFill>
              <a:srgbClr val="FF5050"/>
            </a:solidFill>
          </a:ln>
        </p:spPr>
      </p:pic>
    </p:spTree>
    <p:extLst>
      <p:ext uri="{BB962C8B-B14F-4D97-AF65-F5344CB8AC3E}">
        <p14:creationId xmlns:p14="http://schemas.microsoft.com/office/powerpoint/2010/main" val="38273642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6632"/>
            <a:ext cx="8229600" cy="864096"/>
          </a:xfrm>
        </p:spPr>
        <p:txBody>
          <a:bodyPr/>
          <a:lstStyle/>
          <a:p>
            <a:r>
              <a:rPr lang="en-US" dirty="0" smtClean="0"/>
              <a:t>Let’s do the Quiz!</a:t>
            </a:r>
            <a:endParaRPr lang="ru-RU" dirty="0"/>
          </a:p>
        </p:txBody>
      </p:sp>
      <p:sp>
        <p:nvSpPr>
          <p:cNvPr id="3" name="Объект 2"/>
          <p:cNvSpPr>
            <a:spLocks noGrp="1"/>
          </p:cNvSpPr>
          <p:nvPr>
            <p:ph idx="1"/>
          </p:nvPr>
        </p:nvSpPr>
        <p:spPr>
          <a:xfrm>
            <a:off x="0" y="1844824"/>
            <a:ext cx="9144000" cy="4680520"/>
          </a:xfrm>
        </p:spPr>
        <p:txBody>
          <a:bodyPr/>
          <a:lstStyle/>
          <a:p>
            <a:pPr marL="0" indent="0">
              <a:buNone/>
            </a:pPr>
            <a:r>
              <a:rPr lang="en-US" b="1" i="1" dirty="0" smtClean="0"/>
              <a:t>5. One </a:t>
            </a:r>
            <a:r>
              <a:rPr lang="en-US" b="1" i="1" dirty="0"/>
              <a:t>of the greatest masters of short stories is…</a:t>
            </a:r>
          </a:p>
          <a:p>
            <a:pPr marL="514350" indent="-514350">
              <a:buAutoNum type="alphaLcParenR"/>
            </a:pPr>
            <a:r>
              <a:rPr lang="en-US" dirty="0" smtClean="0"/>
              <a:t>Jack </a:t>
            </a:r>
            <a:r>
              <a:rPr lang="en-US" dirty="0"/>
              <a:t>London   </a:t>
            </a:r>
            <a:endParaRPr lang="en-US" dirty="0" smtClean="0"/>
          </a:p>
          <a:p>
            <a:pPr marL="514350" indent="-514350">
              <a:buAutoNum type="alphaLcParenR"/>
            </a:pPr>
            <a:r>
              <a:rPr lang="en-US" dirty="0" smtClean="0"/>
              <a:t>O’Henry    </a:t>
            </a:r>
          </a:p>
          <a:p>
            <a:pPr marL="514350" indent="-514350">
              <a:buAutoNum type="alphaLcParenR"/>
            </a:pPr>
            <a:r>
              <a:rPr lang="en-US" dirty="0" smtClean="0"/>
              <a:t>Charles </a:t>
            </a:r>
            <a:r>
              <a:rPr lang="en-US" dirty="0"/>
              <a:t>Dickens   </a:t>
            </a:r>
            <a:endParaRPr lang="en-US" dirty="0" smtClean="0"/>
          </a:p>
          <a:p>
            <a:pPr marL="514350" indent="-514350">
              <a:buAutoNum type="alphaLcParenR"/>
            </a:pPr>
            <a:r>
              <a:rPr lang="en-US" dirty="0" smtClean="0"/>
              <a:t>Conan </a:t>
            </a:r>
            <a:r>
              <a:rPr lang="en-US" dirty="0"/>
              <a:t>Doyle </a:t>
            </a:r>
            <a:endParaRPr lang="ru-RU" dirty="0"/>
          </a:p>
        </p:txBody>
      </p:sp>
    </p:spTree>
    <p:extLst>
      <p:ext uri="{BB962C8B-B14F-4D97-AF65-F5344CB8AC3E}">
        <p14:creationId xmlns:p14="http://schemas.microsoft.com/office/powerpoint/2010/main" val="15732152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908720"/>
          </a:xfrm>
        </p:spPr>
        <p:txBody>
          <a:bodyPr/>
          <a:lstStyle/>
          <a:p>
            <a:r>
              <a:rPr lang="ru-RU" dirty="0" smtClean="0"/>
              <a:t> </a:t>
            </a:r>
            <a:r>
              <a:rPr lang="en-US" dirty="0" smtClean="0"/>
              <a:t>The Answer is:</a:t>
            </a:r>
            <a:endParaRPr lang="ru-RU" dirty="0"/>
          </a:p>
        </p:txBody>
      </p:sp>
      <p:sp>
        <p:nvSpPr>
          <p:cNvPr id="3" name="Объект 2"/>
          <p:cNvSpPr>
            <a:spLocks noGrp="1"/>
          </p:cNvSpPr>
          <p:nvPr>
            <p:ph idx="1"/>
          </p:nvPr>
        </p:nvSpPr>
        <p:spPr>
          <a:xfrm>
            <a:off x="457200" y="1844824"/>
            <a:ext cx="8229600" cy="4281339"/>
          </a:xfrm>
        </p:spPr>
        <p:txBody>
          <a:bodyPr/>
          <a:lstStyle/>
          <a:p>
            <a:pPr marL="0" indent="0">
              <a:buNone/>
            </a:pPr>
            <a:r>
              <a:rPr lang="en-US" dirty="0"/>
              <a:t>         </a:t>
            </a:r>
            <a:r>
              <a:rPr lang="en-US" dirty="0" smtClean="0"/>
              <a:t>     </a:t>
            </a:r>
            <a:r>
              <a:rPr lang="en-US" sz="4800" dirty="0"/>
              <a:t> </a:t>
            </a:r>
            <a:r>
              <a:rPr lang="en-US" sz="4800" dirty="0" smtClean="0"/>
              <a:t>      O’Henry </a:t>
            </a:r>
            <a:endParaRPr lang="ru-RU" sz="4800" dirty="0"/>
          </a:p>
        </p:txBody>
      </p:sp>
      <p:pic>
        <p:nvPicPr>
          <p:cNvPr id="5" name="Рисунок 4"/>
          <p:cNvPicPr>
            <a:picLocks noChangeAspect="1"/>
          </p:cNvPicPr>
          <p:nvPr/>
        </p:nvPicPr>
        <p:blipFill>
          <a:blip r:embed="rId2"/>
          <a:stretch>
            <a:fillRect/>
          </a:stretch>
        </p:blipFill>
        <p:spPr>
          <a:xfrm>
            <a:off x="2771800" y="2780928"/>
            <a:ext cx="3185914" cy="3639384"/>
          </a:xfrm>
          <a:prstGeom prst="rect">
            <a:avLst/>
          </a:prstGeom>
          <a:ln>
            <a:solidFill>
              <a:srgbClr val="FF5050"/>
            </a:solidFill>
          </a:ln>
        </p:spPr>
      </p:pic>
    </p:spTree>
    <p:extLst>
      <p:ext uri="{BB962C8B-B14F-4D97-AF65-F5344CB8AC3E}">
        <p14:creationId xmlns:p14="http://schemas.microsoft.com/office/powerpoint/2010/main" val="16797007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6632"/>
            <a:ext cx="8229600" cy="864096"/>
          </a:xfrm>
        </p:spPr>
        <p:txBody>
          <a:bodyPr/>
          <a:lstStyle/>
          <a:p>
            <a:r>
              <a:rPr lang="en-US" dirty="0" smtClean="0"/>
              <a:t>Let’s do the Quiz!</a:t>
            </a:r>
            <a:endParaRPr lang="ru-RU" dirty="0"/>
          </a:p>
        </p:txBody>
      </p:sp>
      <p:sp>
        <p:nvSpPr>
          <p:cNvPr id="3" name="Объект 2"/>
          <p:cNvSpPr>
            <a:spLocks noGrp="1"/>
          </p:cNvSpPr>
          <p:nvPr>
            <p:ph idx="1"/>
          </p:nvPr>
        </p:nvSpPr>
        <p:spPr>
          <a:xfrm>
            <a:off x="0" y="1844824"/>
            <a:ext cx="9144000" cy="4680520"/>
          </a:xfrm>
        </p:spPr>
        <p:txBody>
          <a:bodyPr/>
          <a:lstStyle/>
          <a:p>
            <a:pPr marL="0" indent="0">
              <a:buNone/>
            </a:pPr>
            <a:r>
              <a:rPr lang="en-US" b="1" i="1" dirty="0" smtClean="0"/>
              <a:t>6. This </a:t>
            </a:r>
            <a:r>
              <a:rPr lang="en-US" b="1" i="1" dirty="0"/>
              <a:t>novel shows the events of the Civil War in the USA.</a:t>
            </a:r>
          </a:p>
          <a:p>
            <a:pPr marL="514350" indent="-514350">
              <a:buAutoNum type="alphaLcParenR"/>
            </a:pPr>
            <a:r>
              <a:rPr lang="en-US" dirty="0" smtClean="0"/>
              <a:t>“</a:t>
            </a:r>
            <a:r>
              <a:rPr lang="en-US" dirty="0"/>
              <a:t>The Catcher in the Rye”   </a:t>
            </a:r>
            <a:endParaRPr lang="en-US" dirty="0" smtClean="0"/>
          </a:p>
          <a:p>
            <a:pPr marL="514350" indent="-514350">
              <a:buAutoNum type="alphaLcParenR"/>
            </a:pPr>
            <a:r>
              <a:rPr lang="en-US" dirty="0" smtClean="0"/>
              <a:t>“The </a:t>
            </a:r>
            <a:r>
              <a:rPr lang="en-US" dirty="0"/>
              <a:t>Old Man and the Sea”   </a:t>
            </a:r>
            <a:endParaRPr lang="en-US" dirty="0" smtClean="0"/>
          </a:p>
          <a:p>
            <a:pPr marL="514350" indent="-514350">
              <a:buAutoNum type="alphaLcParenR"/>
            </a:pPr>
            <a:r>
              <a:rPr lang="en-US" dirty="0" smtClean="0"/>
              <a:t>“Farewell </a:t>
            </a:r>
            <a:r>
              <a:rPr lang="en-US" dirty="0"/>
              <a:t>to Arms”     </a:t>
            </a:r>
            <a:endParaRPr lang="en-US" dirty="0" smtClean="0"/>
          </a:p>
          <a:p>
            <a:pPr marL="514350" indent="-514350">
              <a:buAutoNum type="alphaLcParenR"/>
            </a:pPr>
            <a:r>
              <a:rPr lang="en-US" dirty="0" smtClean="0"/>
              <a:t>“Gone </a:t>
            </a:r>
            <a:r>
              <a:rPr lang="en-US" dirty="0"/>
              <a:t>with the Wind”</a:t>
            </a:r>
          </a:p>
          <a:p>
            <a:pPr marL="0" indent="0">
              <a:buNone/>
            </a:pPr>
            <a:endParaRPr lang="ru-RU" dirty="0"/>
          </a:p>
        </p:txBody>
      </p:sp>
    </p:spTree>
    <p:extLst>
      <p:ext uri="{BB962C8B-B14F-4D97-AF65-F5344CB8AC3E}">
        <p14:creationId xmlns:p14="http://schemas.microsoft.com/office/powerpoint/2010/main" val="29959097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908720"/>
          </a:xfrm>
        </p:spPr>
        <p:txBody>
          <a:bodyPr/>
          <a:lstStyle/>
          <a:p>
            <a:r>
              <a:rPr lang="ru-RU" dirty="0" smtClean="0"/>
              <a:t> </a:t>
            </a:r>
            <a:r>
              <a:rPr lang="en-US" dirty="0" smtClean="0"/>
              <a:t>The Answer is:</a:t>
            </a:r>
            <a:endParaRPr lang="ru-RU" dirty="0"/>
          </a:p>
        </p:txBody>
      </p:sp>
      <p:sp>
        <p:nvSpPr>
          <p:cNvPr id="3" name="Объект 2"/>
          <p:cNvSpPr>
            <a:spLocks noGrp="1"/>
          </p:cNvSpPr>
          <p:nvPr>
            <p:ph idx="1"/>
          </p:nvPr>
        </p:nvSpPr>
        <p:spPr>
          <a:xfrm>
            <a:off x="457200" y="1844824"/>
            <a:ext cx="8229600" cy="4281339"/>
          </a:xfrm>
        </p:spPr>
        <p:txBody>
          <a:bodyPr/>
          <a:lstStyle/>
          <a:p>
            <a:pPr marL="0" indent="0">
              <a:buNone/>
            </a:pPr>
            <a:r>
              <a:rPr lang="en-US" dirty="0"/>
              <a:t>         </a:t>
            </a:r>
            <a:r>
              <a:rPr lang="en-US" dirty="0" smtClean="0"/>
              <a:t> </a:t>
            </a:r>
            <a:r>
              <a:rPr lang="en-US" sz="4800" dirty="0" smtClean="0"/>
              <a:t>“</a:t>
            </a:r>
            <a:r>
              <a:rPr lang="en-US" sz="4800" dirty="0"/>
              <a:t>Gone with the Wind”</a:t>
            </a:r>
          </a:p>
          <a:p>
            <a:pPr marL="0" indent="0">
              <a:buNone/>
            </a:pPr>
            <a:r>
              <a:rPr lang="en-US" sz="4800" dirty="0" smtClean="0"/>
              <a:t> </a:t>
            </a:r>
            <a:endParaRPr lang="ru-RU" sz="4800" dirty="0"/>
          </a:p>
        </p:txBody>
      </p:sp>
      <p:pic>
        <p:nvPicPr>
          <p:cNvPr id="4" name="Рисунок 3"/>
          <p:cNvPicPr>
            <a:picLocks noChangeAspect="1"/>
          </p:cNvPicPr>
          <p:nvPr/>
        </p:nvPicPr>
        <p:blipFill>
          <a:blip r:embed="rId2"/>
          <a:stretch>
            <a:fillRect/>
          </a:stretch>
        </p:blipFill>
        <p:spPr>
          <a:xfrm>
            <a:off x="3059832" y="2682702"/>
            <a:ext cx="2466198" cy="3770634"/>
          </a:xfrm>
          <a:prstGeom prst="rect">
            <a:avLst/>
          </a:prstGeom>
          <a:ln>
            <a:solidFill>
              <a:srgbClr val="FF5050"/>
            </a:solidFill>
          </a:ln>
        </p:spPr>
      </p:pic>
    </p:spTree>
    <p:extLst>
      <p:ext uri="{BB962C8B-B14F-4D97-AF65-F5344CB8AC3E}">
        <p14:creationId xmlns:p14="http://schemas.microsoft.com/office/powerpoint/2010/main" val="16390455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6632"/>
            <a:ext cx="8229600" cy="864096"/>
          </a:xfrm>
        </p:spPr>
        <p:txBody>
          <a:bodyPr/>
          <a:lstStyle/>
          <a:p>
            <a:r>
              <a:rPr lang="en-US" dirty="0" smtClean="0"/>
              <a:t>Let’s do the Quiz!</a:t>
            </a:r>
            <a:endParaRPr lang="ru-RU" dirty="0"/>
          </a:p>
        </p:txBody>
      </p:sp>
      <p:sp>
        <p:nvSpPr>
          <p:cNvPr id="3" name="Объект 2"/>
          <p:cNvSpPr>
            <a:spLocks noGrp="1"/>
          </p:cNvSpPr>
          <p:nvPr>
            <p:ph idx="1"/>
          </p:nvPr>
        </p:nvSpPr>
        <p:spPr>
          <a:xfrm>
            <a:off x="0" y="1844824"/>
            <a:ext cx="9144000" cy="4680520"/>
          </a:xfrm>
        </p:spPr>
        <p:txBody>
          <a:bodyPr/>
          <a:lstStyle/>
          <a:p>
            <a:pPr marL="0" indent="0">
              <a:buNone/>
            </a:pPr>
            <a:r>
              <a:rPr lang="en-US" b="1" i="1" dirty="0" smtClean="0"/>
              <a:t>7. The </a:t>
            </a:r>
            <a:r>
              <a:rPr lang="en-US" b="1" i="1" dirty="0"/>
              <a:t>words “Something is rotten in the state of Denmark” belong to …</a:t>
            </a:r>
          </a:p>
          <a:p>
            <a:pPr marL="514350" indent="-514350">
              <a:buAutoNum type="alphaLcParenR"/>
            </a:pPr>
            <a:r>
              <a:rPr lang="en-US" dirty="0" smtClean="0"/>
              <a:t>Othello   </a:t>
            </a:r>
          </a:p>
          <a:p>
            <a:pPr marL="514350" indent="-514350">
              <a:buAutoNum type="alphaLcParenR"/>
            </a:pPr>
            <a:r>
              <a:rPr lang="en-US" dirty="0" smtClean="0"/>
              <a:t>Hamlet    </a:t>
            </a:r>
          </a:p>
          <a:p>
            <a:pPr marL="514350" indent="-514350">
              <a:buAutoNum type="alphaLcParenR"/>
            </a:pPr>
            <a:r>
              <a:rPr lang="en-US" dirty="0" smtClean="0"/>
              <a:t>King </a:t>
            </a:r>
            <a:r>
              <a:rPr lang="en-US" dirty="0"/>
              <a:t>Lear    </a:t>
            </a:r>
            <a:endParaRPr lang="en-US" dirty="0" smtClean="0"/>
          </a:p>
          <a:p>
            <a:pPr marL="514350" indent="-514350">
              <a:buAutoNum type="alphaLcParenR"/>
            </a:pPr>
            <a:r>
              <a:rPr lang="en-US" dirty="0" smtClean="0"/>
              <a:t>Romeo</a:t>
            </a:r>
            <a:endParaRPr lang="en-US" dirty="0"/>
          </a:p>
          <a:p>
            <a:pPr marL="0" indent="0">
              <a:buNone/>
            </a:pPr>
            <a:endParaRPr lang="ru-RU" dirty="0"/>
          </a:p>
        </p:txBody>
      </p:sp>
    </p:spTree>
    <p:extLst>
      <p:ext uri="{BB962C8B-B14F-4D97-AF65-F5344CB8AC3E}">
        <p14:creationId xmlns:p14="http://schemas.microsoft.com/office/powerpoint/2010/main" val="23338335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908720"/>
          </a:xfrm>
        </p:spPr>
        <p:txBody>
          <a:bodyPr/>
          <a:lstStyle/>
          <a:p>
            <a:r>
              <a:rPr lang="ru-RU" dirty="0" smtClean="0"/>
              <a:t> </a:t>
            </a:r>
            <a:r>
              <a:rPr lang="en-US" dirty="0" smtClean="0"/>
              <a:t>The Answer is:</a:t>
            </a:r>
            <a:endParaRPr lang="ru-RU" dirty="0"/>
          </a:p>
        </p:txBody>
      </p:sp>
      <p:sp>
        <p:nvSpPr>
          <p:cNvPr id="3" name="Объект 2"/>
          <p:cNvSpPr>
            <a:spLocks noGrp="1"/>
          </p:cNvSpPr>
          <p:nvPr>
            <p:ph idx="1"/>
          </p:nvPr>
        </p:nvSpPr>
        <p:spPr>
          <a:xfrm>
            <a:off x="457200" y="1844824"/>
            <a:ext cx="8229600" cy="4281339"/>
          </a:xfrm>
        </p:spPr>
        <p:txBody>
          <a:bodyPr/>
          <a:lstStyle/>
          <a:p>
            <a:pPr marL="0" indent="0">
              <a:buNone/>
            </a:pPr>
            <a:r>
              <a:rPr lang="en-US" dirty="0"/>
              <a:t>                        </a:t>
            </a:r>
            <a:r>
              <a:rPr lang="en-US" dirty="0" smtClean="0"/>
              <a:t>  </a:t>
            </a:r>
            <a:r>
              <a:rPr lang="en-US" sz="4800" dirty="0" smtClean="0"/>
              <a:t>Hamlet</a:t>
            </a:r>
            <a:endParaRPr lang="en-US" sz="4800" dirty="0"/>
          </a:p>
          <a:p>
            <a:pPr marL="0" indent="0">
              <a:buNone/>
            </a:pPr>
            <a:r>
              <a:rPr lang="en-US" sz="4800" dirty="0" smtClean="0"/>
              <a:t> </a:t>
            </a:r>
            <a:endParaRPr lang="ru-RU" sz="4800" dirty="0"/>
          </a:p>
        </p:txBody>
      </p:sp>
      <p:pic>
        <p:nvPicPr>
          <p:cNvPr id="5" name="Рисунок 4"/>
          <p:cNvPicPr>
            <a:picLocks noChangeAspect="1"/>
          </p:cNvPicPr>
          <p:nvPr/>
        </p:nvPicPr>
        <p:blipFill>
          <a:blip r:embed="rId2"/>
          <a:stretch>
            <a:fillRect/>
          </a:stretch>
        </p:blipFill>
        <p:spPr>
          <a:xfrm>
            <a:off x="3419872" y="2708920"/>
            <a:ext cx="2095500" cy="3686175"/>
          </a:xfrm>
          <a:prstGeom prst="rect">
            <a:avLst/>
          </a:prstGeom>
          <a:ln>
            <a:solidFill>
              <a:srgbClr val="FF5050"/>
            </a:solidFill>
          </a:ln>
        </p:spPr>
      </p:pic>
    </p:spTree>
    <p:extLst>
      <p:ext uri="{BB962C8B-B14F-4D97-AF65-F5344CB8AC3E}">
        <p14:creationId xmlns:p14="http://schemas.microsoft.com/office/powerpoint/2010/main" val="18179834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6632"/>
            <a:ext cx="8229600" cy="864096"/>
          </a:xfrm>
        </p:spPr>
        <p:txBody>
          <a:bodyPr/>
          <a:lstStyle/>
          <a:p>
            <a:r>
              <a:rPr lang="en-US" dirty="0" smtClean="0"/>
              <a:t>Let’s do the Quiz!</a:t>
            </a:r>
            <a:endParaRPr lang="ru-RU" dirty="0"/>
          </a:p>
        </p:txBody>
      </p:sp>
      <p:sp>
        <p:nvSpPr>
          <p:cNvPr id="3" name="Объект 2"/>
          <p:cNvSpPr>
            <a:spLocks noGrp="1"/>
          </p:cNvSpPr>
          <p:nvPr>
            <p:ph idx="1"/>
          </p:nvPr>
        </p:nvSpPr>
        <p:spPr>
          <a:xfrm>
            <a:off x="0" y="1844824"/>
            <a:ext cx="9144000" cy="4680520"/>
          </a:xfrm>
        </p:spPr>
        <p:txBody>
          <a:bodyPr/>
          <a:lstStyle/>
          <a:p>
            <a:pPr marL="0" indent="0">
              <a:buNone/>
            </a:pPr>
            <a:r>
              <a:rPr lang="en-US" b="1" i="1" dirty="0" smtClean="0"/>
              <a:t>8. Finish </a:t>
            </a:r>
            <a:r>
              <a:rPr lang="en-US" b="1" i="1" dirty="0"/>
              <a:t>the saying “To be or not to be…”</a:t>
            </a:r>
          </a:p>
          <a:p>
            <a:pPr marL="514350" indent="-514350">
              <a:buAutoNum type="alphaLcParenR"/>
            </a:pPr>
            <a:r>
              <a:rPr lang="en-US" dirty="0" smtClean="0"/>
              <a:t>and </a:t>
            </a:r>
            <a:r>
              <a:rPr lang="en-US" dirty="0"/>
              <a:t>what may come         </a:t>
            </a:r>
            <a:endParaRPr lang="en-US" dirty="0" smtClean="0"/>
          </a:p>
          <a:p>
            <a:pPr marL="514350" indent="-514350">
              <a:buAutoNum type="alphaLcParenR"/>
            </a:pPr>
            <a:r>
              <a:rPr lang="en-US" dirty="0" smtClean="0"/>
              <a:t>in </a:t>
            </a:r>
            <a:r>
              <a:rPr lang="en-US" dirty="0"/>
              <a:t>this cruel </a:t>
            </a:r>
            <a:r>
              <a:rPr lang="en-US" dirty="0" smtClean="0"/>
              <a:t>world       </a:t>
            </a:r>
          </a:p>
          <a:p>
            <a:pPr marL="514350" indent="-514350">
              <a:buAutoNum type="alphaLcParenR"/>
            </a:pPr>
            <a:r>
              <a:rPr lang="en-US" dirty="0" smtClean="0"/>
              <a:t>that </a:t>
            </a:r>
            <a:r>
              <a:rPr lang="en-US" dirty="0"/>
              <a:t>is the question</a:t>
            </a:r>
          </a:p>
          <a:p>
            <a:pPr marL="0" indent="0">
              <a:buNone/>
            </a:pPr>
            <a:r>
              <a:rPr lang="en-US" dirty="0"/>
              <a:t>d) I don't know what to do</a:t>
            </a:r>
          </a:p>
          <a:p>
            <a:pPr marL="0" indent="0">
              <a:buNone/>
            </a:pPr>
            <a:endParaRPr lang="ru-RU" dirty="0"/>
          </a:p>
        </p:txBody>
      </p:sp>
    </p:spTree>
    <p:extLst>
      <p:ext uri="{BB962C8B-B14F-4D97-AF65-F5344CB8AC3E}">
        <p14:creationId xmlns:p14="http://schemas.microsoft.com/office/powerpoint/2010/main" val="2314617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274638"/>
            <a:ext cx="8507288" cy="778098"/>
          </a:xfrm>
        </p:spPr>
        <p:txBody>
          <a:bodyPr/>
          <a:lstStyle/>
          <a:p>
            <a:r>
              <a:rPr lang="en-US" dirty="0" smtClean="0"/>
              <a:t>The </a:t>
            </a:r>
            <a:r>
              <a:rPr lang="en-US" dirty="0"/>
              <a:t>role of </a:t>
            </a:r>
            <a:br>
              <a:rPr lang="en-US" dirty="0"/>
            </a:br>
            <a:r>
              <a:rPr lang="en-US" dirty="0"/>
              <a:t> </a:t>
            </a:r>
            <a:r>
              <a:rPr lang="en-US" dirty="0" smtClean="0"/>
              <a:t>literature </a:t>
            </a:r>
            <a:endParaRPr lang="ru-RU" dirty="0"/>
          </a:p>
        </p:txBody>
      </p:sp>
      <p:pic>
        <p:nvPicPr>
          <p:cNvPr id="4" name="Объект 3"/>
          <p:cNvPicPr>
            <a:picLocks noGrp="1" noChangeAspect="1"/>
          </p:cNvPicPr>
          <p:nvPr>
            <p:ph idx="1"/>
          </p:nvPr>
        </p:nvPicPr>
        <p:blipFill>
          <a:blip r:embed="rId2"/>
          <a:stretch>
            <a:fillRect/>
          </a:stretch>
        </p:blipFill>
        <p:spPr>
          <a:xfrm>
            <a:off x="31687" y="1844824"/>
            <a:ext cx="1066892" cy="1005927"/>
          </a:xfrm>
          <a:prstGeom prst="rect">
            <a:avLst/>
          </a:prstGeom>
        </p:spPr>
      </p:pic>
      <p:sp>
        <p:nvSpPr>
          <p:cNvPr id="5" name="Прямоугольник 4"/>
          <p:cNvSpPr/>
          <p:nvPr/>
        </p:nvSpPr>
        <p:spPr>
          <a:xfrm>
            <a:off x="1098579" y="2136339"/>
            <a:ext cx="8045421" cy="4524315"/>
          </a:xfrm>
          <a:prstGeom prst="rect">
            <a:avLst/>
          </a:prstGeom>
        </p:spPr>
        <p:txBody>
          <a:bodyPr wrap="square">
            <a:spAutoFit/>
          </a:bodyPr>
          <a:lstStyle/>
          <a:p>
            <a:r>
              <a:rPr lang="en-US" sz="3200" dirty="0"/>
              <a:t>It’s very difficult to assess the role of </a:t>
            </a:r>
          </a:p>
          <a:p>
            <a:r>
              <a:rPr lang="en-US" sz="3200" dirty="0" smtClean="0"/>
              <a:t>literature </a:t>
            </a:r>
            <a:r>
              <a:rPr lang="en-US" sz="3200" dirty="0"/>
              <a:t>in human life. Books have educated more than one generation of people. As you know, books perform two main functions: informational and aesthetic. Literature teaches the beautiful, the good, and forms moral principles. Books form not only moral ideals, but also ideals of appearance and behavior.</a:t>
            </a:r>
          </a:p>
        </p:txBody>
      </p:sp>
    </p:spTree>
    <p:extLst>
      <p:ext uri="{BB962C8B-B14F-4D97-AF65-F5344CB8AC3E}">
        <p14:creationId xmlns:p14="http://schemas.microsoft.com/office/powerpoint/2010/main" val="41262509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908720"/>
          </a:xfrm>
        </p:spPr>
        <p:txBody>
          <a:bodyPr/>
          <a:lstStyle/>
          <a:p>
            <a:r>
              <a:rPr lang="ru-RU" dirty="0" smtClean="0"/>
              <a:t> </a:t>
            </a:r>
            <a:r>
              <a:rPr lang="en-US" dirty="0" smtClean="0"/>
              <a:t>The Answer is:</a:t>
            </a:r>
            <a:endParaRPr lang="ru-RU" dirty="0"/>
          </a:p>
        </p:txBody>
      </p:sp>
      <p:sp>
        <p:nvSpPr>
          <p:cNvPr id="3" name="Объект 2"/>
          <p:cNvSpPr>
            <a:spLocks noGrp="1"/>
          </p:cNvSpPr>
          <p:nvPr>
            <p:ph idx="1"/>
          </p:nvPr>
        </p:nvSpPr>
        <p:spPr>
          <a:xfrm>
            <a:off x="457200" y="1844824"/>
            <a:ext cx="8229600" cy="4281339"/>
          </a:xfrm>
        </p:spPr>
        <p:txBody>
          <a:bodyPr/>
          <a:lstStyle/>
          <a:p>
            <a:pPr marL="0" indent="0">
              <a:buNone/>
            </a:pPr>
            <a:r>
              <a:rPr lang="en-US" dirty="0"/>
              <a:t>           </a:t>
            </a:r>
            <a:r>
              <a:rPr lang="en-US" dirty="0" smtClean="0"/>
              <a:t>… </a:t>
            </a:r>
            <a:r>
              <a:rPr lang="en-US" sz="4800" dirty="0"/>
              <a:t>t</a:t>
            </a:r>
            <a:r>
              <a:rPr lang="en-US" sz="4800" dirty="0" smtClean="0"/>
              <a:t>hat </a:t>
            </a:r>
            <a:r>
              <a:rPr lang="en-US" sz="4800" dirty="0"/>
              <a:t>is the question</a:t>
            </a:r>
          </a:p>
          <a:p>
            <a:pPr marL="0" indent="0">
              <a:buNone/>
            </a:pPr>
            <a:endParaRPr lang="en-US" sz="4800" dirty="0"/>
          </a:p>
          <a:p>
            <a:pPr marL="0" indent="0">
              <a:buNone/>
            </a:pPr>
            <a:r>
              <a:rPr lang="en-US" sz="4800" dirty="0" smtClean="0"/>
              <a:t> </a:t>
            </a:r>
            <a:endParaRPr lang="ru-RU" sz="4800" dirty="0"/>
          </a:p>
        </p:txBody>
      </p:sp>
      <p:pic>
        <p:nvPicPr>
          <p:cNvPr id="4" name="Рисунок 3"/>
          <p:cNvPicPr>
            <a:picLocks noChangeAspect="1"/>
          </p:cNvPicPr>
          <p:nvPr/>
        </p:nvPicPr>
        <p:blipFill>
          <a:blip r:embed="rId2"/>
          <a:stretch>
            <a:fillRect/>
          </a:stretch>
        </p:blipFill>
        <p:spPr>
          <a:xfrm>
            <a:off x="1343025" y="2708920"/>
            <a:ext cx="6457950" cy="3629025"/>
          </a:xfrm>
          <a:prstGeom prst="rect">
            <a:avLst/>
          </a:prstGeom>
          <a:ln>
            <a:solidFill>
              <a:srgbClr val="FF5050"/>
            </a:solidFill>
          </a:ln>
        </p:spPr>
      </p:pic>
    </p:spTree>
    <p:extLst>
      <p:ext uri="{BB962C8B-B14F-4D97-AF65-F5344CB8AC3E}">
        <p14:creationId xmlns:p14="http://schemas.microsoft.com/office/powerpoint/2010/main" val="17006970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6632"/>
            <a:ext cx="8229600" cy="864096"/>
          </a:xfrm>
        </p:spPr>
        <p:txBody>
          <a:bodyPr/>
          <a:lstStyle/>
          <a:p>
            <a:r>
              <a:rPr lang="en-US" dirty="0" smtClean="0"/>
              <a:t>Let’s do the Quiz!</a:t>
            </a:r>
            <a:endParaRPr lang="ru-RU" dirty="0"/>
          </a:p>
        </p:txBody>
      </p:sp>
      <p:sp>
        <p:nvSpPr>
          <p:cNvPr id="3" name="Объект 2"/>
          <p:cNvSpPr>
            <a:spLocks noGrp="1"/>
          </p:cNvSpPr>
          <p:nvPr>
            <p:ph idx="1"/>
          </p:nvPr>
        </p:nvSpPr>
        <p:spPr>
          <a:xfrm>
            <a:off x="0" y="1844824"/>
            <a:ext cx="9144000" cy="4680520"/>
          </a:xfrm>
        </p:spPr>
        <p:txBody>
          <a:bodyPr/>
          <a:lstStyle/>
          <a:p>
            <a:pPr marL="0" indent="0">
              <a:buNone/>
            </a:pPr>
            <a:r>
              <a:rPr lang="en-US" b="1" i="1" dirty="0" smtClean="0"/>
              <a:t>9. The </a:t>
            </a:r>
            <a:r>
              <a:rPr lang="en-US" b="1" i="1" dirty="0"/>
              <a:t>novel “Jane Eyre” was written by … Bronte.</a:t>
            </a:r>
          </a:p>
          <a:p>
            <a:pPr marL="514350" indent="-514350">
              <a:buAutoNum type="alphaLcParenR"/>
            </a:pPr>
            <a:r>
              <a:rPr lang="en-US" dirty="0" smtClean="0"/>
              <a:t>Charlotte    </a:t>
            </a:r>
          </a:p>
          <a:p>
            <a:pPr marL="514350" indent="-514350">
              <a:buAutoNum type="alphaLcParenR"/>
            </a:pPr>
            <a:r>
              <a:rPr lang="en-US" dirty="0" smtClean="0"/>
              <a:t>Anne     </a:t>
            </a:r>
          </a:p>
          <a:p>
            <a:pPr marL="514350" indent="-514350">
              <a:buAutoNum type="alphaLcParenR"/>
            </a:pPr>
            <a:r>
              <a:rPr lang="en-US" dirty="0" smtClean="0"/>
              <a:t>Samantha   </a:t>
            </a:r>
          </a:p>
          <a:p>
            <a:pPr marL="514350" indent="-514350">
              <a:buAutoNum type="alphaLcParenR"/>
            </a:pPr>
            <a:r>
              <a:rPr lang="en-US" dirty="0" smtClean="0"/>
              <a:t>Emily</a:t>
            </a:r>
            <a:endParaRPr lang="en-US" dirty="0"/>
          </a:p>
          <a:p>
            <a:pPr marL="0" indent="0">
              <a:buNone/>
            </a:pPr>
            <a:endParaRPr lang="ru-RU" dirty="0"/>
          </a:p>
        </p:txBody>
      </p:sp>
    </p:spTree>
    <p:extLst>
      <p:ext uri="{BB962C8B-B14F-4D97-AF65-F5344CB8AC3E}">
        <p14:creationId xmlns:p14="http://schemas.microsoft.com/office/powerpoint/2010/main" val="12270728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908720"/>
          </a:xfrm>
        </p:spPr>
        <p:txBody>
          <a:bodyPr/>
          <a:lstStyle/>
          <a:p>
            <a:r>
              <a:rPr lang="ru-RU" dirty="0" smtClean="0"/>
              <a:t> </a:t>
            </a:r>
            <a:r>
              <a:rPr lang="en-US" dirty="0" smtClean="0"/>
              <a:t>The Answer is:</a:t>
            </a:r>
            <a:endParaRPr lang="ru-RU" dirty="0"/>
          </a:p>
        </p:txBody>
      </p:sp>
      <p:sp>
        <p:nvSpPr>
          <p:cNvPr id="3" name="Объект 2"/>
          <p:cNvSpPr>
            <a:spLocks noGrp="1"/>
          </p:cNvSpPr>
          <p:nvPr>
            <p:ph idx="1"/>
          </p:nvPr>
        </p:nvSpPr>
        <p:spPr>
          <a:xfrm>
            <a:off x="457200" y="1844824"/>
            <a:ext cx="8229600" cy="4281339"/>
          </a:xfrm>
        </p:spPr>
        <p:txBody>
          <a:bodyPr/>
          <a:lstStyle/>
          <a:p>
            <a:pPr marL="0" indent="0">
              <a:buNone/>
            </a:pPr>
            <a:r>
              <a:rPr lang="en-US" dirty="0"/>
              <a:t>           </a:t>
            </a:r>
            <a:r>
              <a:rPr lang="en-US" dirty="0" smtClean="0"/>
              <a:t>            </a:t>
            </a:r>
            <a:r>
              <a:rPr lang="en-US" sz="4800" dirty="0" smtClean="0"/>
              <a:t>Charlotte</a:t>
            </a:r>
            <a:endParaRPr lang="en-US" sz="4800" dirty="0"/>
          </a:p>
          <a:p>
            <a:pPr marL="0" indent="0">
              <a:buNone/>
            </a:pPr>
            <a:endParaRPr lang="en-US" sz="4800" dirty="0"/>
          </a:p>
          <a:p>
            <a:pPr marL="0" indent="0">
              <a:buNone/>
            </a:pPr>
            <a:r>
              <a:rPr lang="en-US" sz="4800" dirty="0" smtClean="0"/>
              <a:t> </a:t>
            </a:r>
            <a:endParaRPr lang="ru-RU" sz="4800" dirty="0"/>
          </a:p>
        </p:txBody>
      </p:sp>
      <p:pic>
        <p:nvPicPr>
          <p:cNvPr id="5" name="Рисунок 4"/>
          <p:cNvPicPr>
            <a:picLocks noChangeAspect="1"/>
          </p:cNvPicPr>
          <p:nvPr/>
        </p:nvPicPr>
        <p:blipFill>
          <a:blip r:embed="rId2"/>
          <a:stretch>
            <a:fillRect/>
          </a:stretch>
        </p:blipFill>
        <p:spPr>
          <a:xfrm>
            <a:off x="3059832" y="2636170"/>
            <a:ext cx="2614126" cy="3489993"/>
          </a:xfrm>
          <a:prstGeom prst="rect">
            <a:avLst/>
          </a:prstGeom>
          <a:ln>
            <a:solidFill>
              <a:srgbClr val="FF5050"/>
            </a:solidFill>
          </a:ln>
        </p:spPr>
      </p:pic>
    </p:spTree>
    <p:extLst>
      <p:ext uri="{BB962C8B-B14F-4D97-AF65-F5344CB8AC3E}">
        <p14:creationId xmlns:p14="http://schemas.microsoft.com/office/powerpoint/2010/main" val="39796227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6632"/>
            <a:ext cx="8229600" cy="864096"/>
          </a:xfrm>
        </p:spPr>
        <p:txBody>
          <a:bodyPr/>
          <a:lstStyle/>
          <a:p>
            <a:r>
              <a:rPr lang="en-US" dirty="0" smtClean="0"/>
              <a:t>Let’s do the Quiz!</a:t>
            </a:r>
            <a:endParaRPr lang="ru-RU" dirty="0"/>
          </a:p>
        </p:txBody>
      </p:sp>
      <p:sp>
        <p:nvSpPr>
          <p:cNvPr id="3" name="Объект 2"/>
          <p:cNvSpPr>
            <a:spLocks noGrp="1"/>
          </p:cNvSpPr>
          <p:nvPr>
            <p:ph idx="1"/>
          </p:nvPr>
        </p:nvSpPr>
        <p:spPr>
          <a:xfrm>
            <a:off x="0" y="1844824"/>
            <a:ext cx="9144000" cy="4680520"/>
          </a:xfrm>
        </p:spPr>
        <p:txBody>
          <a:bodyPr/>
          <a:lstStyle/>
          <a:p>
            <a:pPr marL="0" indent="0">
              <a:buNone/>
            </a:pPr>
            <a:r>
              <a:rPr lang="en-US" b="1" i="1" dirty="0" smtClean="0"/>
              <a:t>10. The </a:t>
            </a:r>
            <a:r>
              <a:rPr lang="en-US" b="1" i="1" dirty="0"/>
              <a:t>name of Mr. Rochester in the novel “Jane Eyre”.</a:t>
            </a:r>
          </a:p>
          <a:p>
            <a:pPr marL="514350" indent="-514350">
              <a:buAutoNum type="alphaLcParenR"/>
            </a:pPr>
            <a:r>
              <a:rPr lang="en-US" dirty="0" smtClean="0"/>
              <a:t>Sean    </a:t>
            </a:r>
          </a:p>
          <a:p>
            <a:pPr marL="514350" indent="-514350">
              <a:buAutoNum type="alphaLcParenR"/>
            </a:pPr>
            <a:r>
              <a:rPr lang="en-US" dirty="0" smtClean="0"/>
              <a:t>Edward    </a:t>
            </a:r>
          </a:p>
          <a:p>
            <a:pPr marL="514350" indent="-514350">
              <a:buAutoNum type="alphaLcParenR"/>
            </a:pPr>
            <a:r>
              <a:rPr lang="en-US" dirty="0" smtClean="0"/>
              <a:t>David   </a:t>
            </a:r>
          </a:p>
          <a:p>
            <a:pPr marL="514350" indent="-514350">
              <a:buAutoNum type="alphaLcParenR"/>
            </a:pPr>
            <a:r>
              <a:rPr lang="en-US" dirty="0" smtClean="0"/>
              <a:t>Charles</a:t>
            </a:r>
            <a:endParaRPr lang="en-US" dirty="0"/>
          </a:p>
          <a:p>
            <a:pPr marL="0" indent="0">
              <a:buNone/>
            </a:pPr>
            <a:endParaRPr lang="ru-RU" dirty="0"/>
          </a:p>
        </p:txBody>
      </p:sp>
    </p:spTree>
    <p:extLst>
      <p:ext uri="{BB962C8B-B14F-4D97-AF65-F5344CB8AC3E}">
        <p14:creationId xmlns:p14="http://schemas.microsoft.com/office/powerpoint/2010/main" val="354235624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908720"/>
          </a:xfrm>
        </p:spPr>
        <p:txBody>
          <a:bodyPr/>
          <a:lstStyle/>
          <a:p>
            <a:r>
              <a:rPr lang="ru-RU" dirty="0" smtClean="0"/>
              <a:t> </a:t>
            </a:r>
            <a:r>
              <a:rPr lang="en-US" dirty="0" smtClean="0"/>
              <a:t>The Answer is:</a:t>
            </a:r>
            <a:endParaRPr lang="ru-RU" dirty="0"/>
          </a:p>
        </p:txBody>
      </p:sp>
      <p:sp>
        <p:nvSpPr>
          <p:cNvPr id="3" name="Объект 2"/>
          <p:cNvSpPr>
            <a:spLocks noGrp="1"/>
          </p:cNvSpPr>
          <p:nvPr>
            <p:ph idx="1"/>
          </p:nvPr>
        </p:nvSpPr>
        <p:spPr>
          <a:xfrm>
            <a:off x="457200" y="1844824"/>
            <a:ext cx="8229600" cy="4281339"/>
          </a:xfrm>
        </p:spPr>
        <p:txBody>
          <a:bodyPr/>
          <a:lstStyle/>
          <a:p>
            <a:pPr marL="0" indent="0">
              <a:buNone/>
            </a:pPr>
            <a:r>
              <a:rPr lang="en-US" dirty="0"/>
              <a:t>                      </a:t>
            </a:r>
            <a:r>
              <a:rPr lang="en-US" dirty="0" smtClean="0"/>
              <a:t>  </a:t>
            </a:r>
            <a:r>
              <a:rPr lang="en-US" sz="4800" dirty="0"/>
              <a:t>Edward </a:t>
            </a:r>
          </a:p>
          <a:p>
            <a:pPr marL="0" indent="0">
              <a:buNone/>
            </a:pPr>
            <a:endParaRPr lang="en-US" sz="4800" dirty="0"/>
          </a:p>
          <a:p>
            <a:pPr marL="0" indent="0">
              <a:buNone/>
            </a:pPr>
            <a:r>
              <a:rPr lang="en-US" sz="4800" dirty="0" smtClean="0"/>
              <a:t> </a:t>
            </a:r>
            <a:endParaRPr lang="ru-RU" sz="4800" dirty="0"/>
          </a:p>
        </p:txBody>
      </p:sp>
      <p:pic>
        <p:nvPicPr>
          <p:cNvPr id="4" name="Рисунок 3"/>
          <p:cNvPicPr>
            <a:picLocks noChangeAspect="1"/>
          </p:cNvPicPr>
          <p:nvPr/>
        </p:nvPicPr>
        <p:blipFill>
          <a:blip r:embed="rId2"/>
          <a:stretch>
            <a:fillRect/>
          </a:stretch>
        </p:blipFill>
        <p:spPr>
          <a:xfrm>
            <a:off x="1763688" y="2708920"/>
            <a:ext cx="5061942" cy="3615673"/>
          </a:xfrm>
          <a:prstGeom prst="rect">
            <a:avLst/>
          </a:prstGeom>
          <a:ln>
            <a:solidFill>
              <a:srgbClr val="FF5050"/>
            </a:solidFill>
          </a:ln>
        </p:spPr>
      </p:pic>
    </p:spTree>
    <p:extLst>
      <p:ext uri="{BB962C8B-B14F-4D97-AF65-F5344CB8AC3E}">
        <p14:creationId xmlns:p14="http://schemas.microsoft.com/office/powerpoint/2010/main" val="8324070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6632"/>
            <a:ext cx="8229600" cy="864096"/>
          </a:xfrm>
        </p:spPr>
        <p:txBody>
          <a:bodyPr/>
          <a:lstStyle/>
          <a:p>
            <a:r>
              <a:rPr lang="en-US" dirty="0" smtClean="0"/>
              <a:t>Let’s do the Quiz!</a:t>
            </a:r>
            <a:endParaRPr lang="ru-RU" dirty="0"/>
          </a:p>
        </p:txBody>
      </p:sp>
      <p:sp>
        <p:nvSpPr>
          <p:cNvPr id="3" name="Объект 2"/>
          <p:cNvSpPr>
            <a:spLocks noGrp="1"/>
          </p:cNvSpPr>
          <p:nvPr>
            <p:ph idx="1"/>
          </p:nvPr>
        </p:nvSpPr>
        <p:spPr>
          <a:xfrm>
            <a:off x="0" y="1844824"/>
            <a:ext cx="9144000" cy="4680520"/>
          </a:xfrm>
        </p:spPr>
        <p:txBody>
          <a:bodyPr/>
          <a:lstStyle/>
          <a:p>
            <a:pPr marL="0" indent="0">
              <a:buNone/>
            </a:pPr>
            <a:r>
              <a:rPr lang="en-US" b="1" i="1" dirty="0" smtClean="0"/>
              <a:t>11. Sherlock </a:t>
            </a:r>
            <a:r>
              <a:rPr lang="en-US" b="1" i="1" dirty="0"/>
              <a:t>Holmes is the character of the books written by …</a:t>
            </a:r>
          </a:p>
          <a:p>
            <a:pPr marL="514350" indent="-514350">
              <a:buAutoNum type="alphaLcParenR"/>
            </a:pPr>
            <a:r>
              <a:rPr lang="en-US" dirty="0" smtClean="0"/>
              <a:t>Edgar </a:t>
            </a:r>
            <a:r>
              <a:rPr lang="en-US" dirty="0"/>
              <a:t>Poe    </a:t>
            </a:r>
            <a:endParaRPr lang="en-US" dirty="0" smtClean="0"/>
          </a:p>
          <a:p>
            <a:pPr marL="514350" indent="-514350">
              <a:buAutoNum type="alphaLcParenR"/>
            </a:pPr>
            <a:r>
              <a:rPr lang="en-US" dirty="0" smtClean="0"/>
              <a:t>Mark </a:t>
            </a:r>
            <a:r>
              <a:rPr lang="en-US" dirty="0"/>
              <a:t>Twain      </a:t>
            </a:r>
            <a:endParaRPr lang="en-US" dirty="0" smtClean="0"/>
          </a:p>
          <a:p>
            <a:pPr marL="514350" indent="-514350">
              <a:buAutoNum type="alphaLcParenR"/>
            </a:pPr>
            <a:r>
              <a:rPr lang="en-US" dirty="0" smtClean="0"/>
              <a:t>Arthur </a:t>
            </a:r>
            <a:r>
              <a:rPr lang="en-US" dirty="0"/>
              <a:t>Conan Doyle    </a:t>
            </a:r>
            <a:endParaRPr lang="en-US" dirty="0" smtClean="0"/>
          </a:p>
          <a:p>
            <a:pPr marL="514350" indent="-514350">
              <a:buAutoNum type="alphaLcParenR"/>
            </a:pPr>
            <a:r>
              <a:rPr lang="en-US" dirty="0" smtClean="0"/>
              <a:t>Agatha </a:t>
            </a:r>
            <a:r>
              <a:rPr lang="en-US" dirty="0"/>
              <a:t>Christie</a:t>
            </a:r>
          </a:p>
          <a:p>
            <a:pPr marL="0" indent="0">
              <a:buNone/>
            </a:pPr>
            <a:endParaRPr lang="ru-RU" dirty="0"/>
          </a:p>
        </p:txBody>
      </p:sp>
    </p:spTree>
    <p:extLst>
      <p:ext uri="{BB962C8B-B14F-4D97-AF65-F5344CB8AC3E}">
        <p14:creationId xmlns:p14="http://schemas.microsoft.com/office/powerpoint/2010/main" val="4592952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908720"/>
          </a:xfrm>
        </p:spPr>
        <p:txBody>
          <a:bodyPr/>
          <a:lstStyle/>
          <a:p>
            <a:r>
              <a:rPr lang="ru-RU" dirty="0" smtClean="0"/>
              <a:t> </a:t>
            </a:r>
            <a:r>
              <a:rPr lang="en-US" dirty="0" smtClean="0"/>
              <a:t>The Answer is:</a:t>
            </a:r>
            <a:endParaRPr lang="ru-RU" dirty="0"/>
          </a:p>
        </p:txBody>
      </p:sp>
      <p:sp>
        <p:nvSpPr>
          <p:cNvPr id="3" name="Объект 2"/>
          <p:cNvSpPr>
            <a:spLocks noGrp="1"/>
          </p:cNvSpPr>
          <p:nvPr>
            <p:ph idx="1"/>
          </p:nvPr>
        </p:nvSpPr>
        <p:spPr>
          <a:xfrm>
            <a:off x="457200" y="1844824"/>
            <a:ext cx="8229600" cy="4281339"/>
          </a:xfrm>
        </p:spPr>
        <p:txBody>
          <a:bodyPr/>
          <a:lstStyle/>
          <a:p>
            <a:pPr marL="0" indent="0">
              <a:buNone/>
            </a:pPr>
            <a:r>
              <a:rPr lang="en-US" dirty="0"/>
              <a:t>              </a:t>
            </a:r>
            <a:r>
              <a:rPr lang="en-US" sz="4800" dirty="0" smtClean="0"/>
              <a:t>Arthur </a:t>
            </a:r>
            <a:r>
              <a:rPr lang="en-US" sz="4800" dirty="0"/>
              <a:t>Conan Doyle </a:t>
            </a:r>
          </a:p>
          <a:p>
            <a:pPr marL="0" indent="0">
              <a:buNone/>
            </a:pPr>
            <a:endParaRPr lang="en-US" sz="4800" dirty="0"/>
          </a:p>
          <a:p>
            <a:pPr marL="0" indent="0">
              <a:buNone/>
            </a:pPr>
            <a:r>
              <a:rPr lang="en-US" sz="4800" dirty="0" smtClean="0"/>
              <a:t> </a:t>
            </a:r>
            <a:endParaRPr lang="ru-RU" sz="4800" dirty="0"/>
          </a:p>
        </p:txBody>
      </p:sp>
      <p:pic>
        <p:nvPicPr>
          <p:cNvPr id="5" name="Рисунок 4"/>
          <p:cNvPicPr>
            <a:picLocks noChangeAspect="1"/>
          </p:cNvPicPr>
          <p:nvPr/>
        </p:nvPicPr>
        <p:blipFill>
          <a:blip r:embed="rId2"/>
          <a:stretch>
            <a:fillRect/>
          </a:stretch>
        </p:blipFill>
        <p:spPr>
          <a:xfrm>
            <a:off x="1979712" y="2708920"/>
            <a:ext cx="4968552" cy="3726414"/>
          </a:xfrm>
          <a:prstGeom prst="rect">
            <a:avLst/>
          </a:prstGeom>
          <a:ln>
            <a:solidFill>
              <a:srgbClr val="FF5050"/>
            </a:solidFill>
          </a:ln>
        </p:spPr>
      </p:pic>
    </p:spTree>
    <p:extLst>
      <p:ext uri="{BB962C8B-B14F-4D97-AF65-F5344CB8AC3E}">
        <p14:creationId xmlns:p14="http://schemas.microsoft.com/office/powerpoint/2010/main" val="407422354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6632"/>
            <a:ext cx="8229600" cy="864096"/>
          </a:xfrm>
        </p:spPr>
        <p:txBody>
          <a:bodyPr/>
          <a:lstStyle/>
          <a:p>
            <a:r>
              <a:rPr lang="en-US" dirty="0" smtClean="0"/>
              <a:t>Let’s do the Quiz!</a:t>
            </a:r>
            <a:endParaRPr lang="ru-RU" dirty="0"/>
          </a:p>
        </p:txBody>
      </p:sp>
      <p:sp>
        <p:nvSpPr>
          <p:cNvPr id="3" name="Объект 2"/>
          <p:cNvSpPr>
            <a:spLocks noGrp="1"/>
          </p:cNvSpPr>
          <p:nvPr>
            <p:ph idx="1"/>
          </p:nvPr>
        </p:nvSpPr>
        <p:spPr>
          <a:xfrm>
            <a:off x="0" y="1844824"/>
            <a:ext cx="9144000" cy="4680520"/>
          </a:xfrm>
        </p:spPr>
        <p:txBody>
          <a:bodyPr/>
          <a:lstStyle/>
          <a:p>
            <a:pPr marL="0" indent="0">
              <a:buNone/>
            </a:pPr>
            <a:r>
              <a:rPr lang="en-US" b="1" i="1" dirty="0" smtClean="0"/>
              <a:t>12.The </a:t>
            </a:r>
            <a:r>
              <a:rPr lang="en-US" b="1" i="1" dirty="0"/>
              <a:t>address of Sherlock Holmes’ museum</a:t>
            </a:r>
            <a:r>
              <a:rPr lang="en-US" dirty="0"/>
              <a:t>.</a:t>
            </a:r>
          </a:p>
          <a:p>
            <a:pPr marL="514350" indent="-514350">
              <a:buAutoNum type="alphaLcParenR"/>
            </a:pPr>
            <a:r>
              <a:rPr lang="en-US" dirty="0" smtClean="0"/>
              <a:t>221a</a:t>
            </a:r>
            <a:r>
              <a:rPr lang="en-US" dirty="0"/>
              <a:t>, Baker St, London     </a:t>
            </a:r>
            <a:endParaRPr lang="en-US" dirty="0" smtClean="0"/>
          </a:p>
          <a:p>
            <a:pPr marL="514350" indent="-514350">
              <a:buAutoNum type="alphaLcParenR"/>
            </a:pPr>
            <a:r>
              <a:rPr lang="en-US" dirty="0" smtClean="0"/>
              <a:t>221b</a:t>
            </a:r>
            <a:r>
              <a:rPr lang="en-US" dirty="0"/>
              <a:t>, Baker St, London     </a:t>
            </a:r>
            <a:endParaRPr lang="en-US" dirty="0" smtClean="0"/>
          </a:p>
          <a:p>
            <a:pPr marL="514350" indent="-514350">
              <a:buAutoNum type="alphaLcParenR"/>
            </a:pPr>
            <a:r>
              <a:rPr lang="en-US" dirty="0" smtClean="0"/>
              <a:t>222</a:t>
            </a:r>
            <a:r>
              <a:rPr lang="en-US" dirty="0"/>
              <a:t>, Baker St, London        </a:t>
            </a:r>
            <a:endParaRPr lang="en-US" dirty="0" smtClean="0"/>
          </a:p>
          <a:p>
            <a:pPr marL="514350" indent="-514350">
              <a:buAutoNum type="alphaLcParenR"/>
            </a:pPr>
            <a:r>
              <a:rPr lang="en-US" dirty="0" smtClean="0"/>
              <a:t>221b</a:t>
            </a:r>
            <a:r>
              <a:rPr lang="en-US" dirty="0"/>
              <a:t>, Oxford St, London</a:t>
            </a:r>
          </a:p>
          <a:p>
            <a:pPr marL="0" indent="0">
              <a:buNone/>
            </a:pPr>
            <a:endParaRPr lang="ru-RU" dirty="0"/>
          </a:p>
        </p:txBody>
      </p:sp>
    </p:spTree>
    <p:extLst>
      <p:ext uri="{BB962C8B-B14F-4D97-AF65-F5344CB8AC3E}">
        <p14:creationId xmlns:p14="http://schemas.microsoft.com/office/powerpoint/2010/main" val="241258868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908720"/>
          </a:xfrm>
        </p:spPr>
        <p:txBody>
          <a:bodyPr/>
          <a:lstStyle/>
          <a:p>
            <a:r>
              <a:rPr lang="ru-RU" dirty="0" smtClean="0"/>
              <a:t> </a:t>
            </a:r>
            <a:r>
              <a:rPr lang="en-US" dirty="0" smtClean="0"/>
              <a:t>The Answer is:</a:t>
            </a:r>
            <a:endParaRPr lang="ru-RU" dirty="0"/>
          </a:p>
        </p:txBody>
      </p:sp>
      <p:sp>
        <p:nvSpPr>
          <p:cNvPr id="3" name="Объект 2"/>
          <p:cNvSpPr>
            <a:spLocks noGrp="1"/>
          </p:cNvSpPr>
          <p:nvPr>
            <p:ph idx="1"/>
          </p:nvPr>
        </p:nvSpPr>
        <p:spPr>
          <a:xfrm>
            <a:off x="457200" y="1844824"/>
            <a:ext cx="8229600" cy="4281339"/>
          </a:xfrm>
        </p:spPr>
        <p:txBody>
          <a:bodyPr/>
          <a:lstStyle/>
          <a:p>
            <a:pPr marL="0" indent="0">
              <a:buNone/>
            </a:pPr>
            <a:r>
              <a:rPr lang="en-US" dirty="0"/>
              <a:t>         </a:t>
            </a:r>
            <a:r>
              <a:rPr lang="en-US" sz="4800" dirty="0" smtClean="0"/>
              <a:t>221b</a:t>
            </a:r>
            <a:r>
              <a:rPr lang="en-US" sz="4800" dirty="0"/>
              <a:t>, Baker St, London </a:t>
            </a:r>
          </a:p>
          <a:p>
            <a:pPr marL="0" indent="0">
              <a:buNone/>
            </a:pPr>
            <a:endParaRPr lang="en-US" sz="4800" dirty="0"/>
          </a:p>
          <a:p>
            <a:pPr marL="0" indent="0">
              <a:buNone/>
            </a:pPr>
            <a:r>
              <a:rPr lang="en-US" sz="4800" dirty="0" smtClean="0"/>
              <a:t> </a:t>
            </a:r>
            <a:endParaRPr lang="ru-RU" sz="4800" dirty="0"/>
          </a:p>
        </p:txBody>
      </p:sp>
      <p:pic>
        <p:nvPicPr>
          <p:cNvPr id="4" name="Рисунок 3"/>
          <p:cNvPicPr>
            <a:picLocks noChangeAspect="1"/>
          </p:cNvPicPr>
          <p:nvPr/>
        </p:nvPicPr>
        <p:blipFill>
          <a:blip r:embed="rId2"/>
          <a:stretch>
            <a:fillRect/>
          </a:stretch>
        </p:blipFill>
        <p:spPr>
          <a:xfrm>
            <a:off x="1835696" y="2708920"/>
            <a:ext cx="5049077" cy="3786808"/>
          </a:xfrm>
          <a:prstGeom prst="rect">
            <a:avLst/>
          </a:prstGeom>
          <a:ln>
            <a:solidFill>
              <a:srgbClr val="FF5050"/>
            </a:solidFill>
          </a:ln>
        </p:spPr>
      </p:pic>
    </p:spTree>
    <p:extLst>
      <p:ext uri="{BB962C8B-B14F-4D97-AF65-F5344CB8AC3E}">
        <p14:creationId xmlns:p14="http://schemas.microsoft.com/office/powerpoint/2010/main" val="365161109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6632"/>
            <a:ext cx="8229600" cy="864096"/>
          </a:xfrm>
        </p:spPr>
        <p:txBody>
          <a:bodyPr/>
          <a:lstStyle/>
          <a:p>
            <a:r>
              <a:rPr lang="en-US" dirty="0" smtClean="0"/>
              <a:t>Let’s do the Quiz!</a:t>
            </a:r>
            <a:endParaRPr lang="ru-RU" dirty="0"/>
          </a:p>
        </p:txBody>
      </p:sp>
      <p:sp>
        <p:nvSpPr>
          <p:cNvPr id="3" name="Объект 2"/>
          <p:cNvSpPr>
            <a:spLocks noGrp="1"/>
          </p:cNvSpPr>
          <p:nvPr>
            <p:ph idx="1"/>
          </p:nvPr>
        </p:nvSpPr>
        <p:spPr>
          <a:xfrm>
            <a:off x="0" y="1844824"/>
            <a:ext cx="9144000" cy="4680520"/>
          </a:xfrm>
        </p:spPr>
        <p:txBody>
          <a:bodyPr/>
          <a:lstStyle/>
          <a:p>
            <a:pPr marL="0" indent="0">
              <a:buNone/>
            </a:pPr>
            <a:r>
              <a:rPr lang="en-US" b="1" i="1" dirty="0" smtClean="0"/>
              <a:t>13. The </a:t>
            </a:r>
            <a:r>
              <a:rPr lang="en-US" b="1" i="1" dirty="0"/>
              <a:t>name of Gulliver in the novels by Jonatan Swift.</a:t>
            </a:r>
          </a:p>
          <a:p>
            <a:pPr marL="514350" indent="-514350">
              <a:buAutoNum type="alphaLcParenR"/>
            </a:pPr>
            <a:r>
              <a:rPr lang="en-US" dirty="0" smtClean="0"/>
              <a:t>David      </a:t>
            </a:r>
          </a:p>
          <a:p>
            <a:pPr marL="514350" indent="-514350">
              <a:buAutoNum type="alphaLcParenR"/>
            </a:pPr>
            <a:r>
              <a:rPr lang="en-US" dirty="0" smtClean="0"/>
              <a:t>Benjamin     </a:t>
            </a:r>
          </a:p>
          <a:p>
            <a:pPr marL="514350" indent="-514350">
              <a:buAutoNum type="alphaLcParenR"/>
            </a:pPr>
            <a:r>
              <a:rPr lang="en-US" dirty="0" smtClean="0"/>
              <a:t>Mark       </a:t>
            </a:r>
          </a:p>
          <a:p>
            <a:pPr marL="514350" indent="-514350">
              <a:buAutoNum type="alphaLcParenR"/>
            </a:pPr>
            <a:r>
              <a:rPr lang="en-US" dirty="0" smtClean="0"/>
              <a:t>Lemuel</a:t>
            </a:r>
            <a:endParaRPr lang="en-US" dirty="0"/>
          </a:p>
          <a:p>
            <a:pPr marL="0" indent="0">
              <a:buNone/>
            </a:pPr>
            <a:endParaRPr lang="ru-RU" dirty="0"/>
          </a:p>
        </p:txBody>
      </p:sp>
    </p:spTree>
    <p:extLst>
      <p:ext uri="{BB962C8B-B14F-4D97-AF65-F5344CB8AC3E}">
        <p14:creationId xmlns:p14="http://schemas.microsoft.com/office/powerpoint/2010/main" val="27260243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47773" y="34405"/>
            <a:ext cx="8229600" cy="1143000"/>
          </a:xfrm>
        </p:spPr>
        <p:txBody>
          <a:bodyPr/>
          <a:lstStyle/>
          <a:p>
            <a:r>
              <a:rPr lang="en-US" dirty="0"/>
              <a:t>The main </a:t>
            </a:r>
            <a:r>
              <a:rPr lang="en-US" dirty="0" smtClean="0"/>
              <a:t>features </a:t>
            </a:r>
            <a:r>
              <a:rPr lang="en-US" dirty="0"/>
              <a:t>of British literature </a:t>
            </a:r>
            <a:endParaRPr lang="ru-RU" dirty="0"/>
          </a:p>
        </p:txBody>
      </p:sp>
      <p:pic>
        <p:nvPicPr>
          <p:cNvPr id="4" name="Объект 3"/>
          <p:cNvPicPr>
            <a:picLocks noGrp="1" noChangeAspect="1"/>
          </p:cNvPicPr>
          <p:nvPr>
            <p:ph idx="1"/>
          </p:nvPr>
        </p:nvPicPr>
        <p:blipFill>
          <a:blip r:embed="rId2"/>
          <a:stretch>
            <a:fillRect/>
          </a:stretch>
        </p:blipFill>
        <p:spPr>
          <a:xfrm>
            <a:off x="0" y="1844824"/>
            <a:ext cx="1066892" cy="1005927"/>
          </a:xfrm>
          <a:prstGeom prst="rect">
            <a:avLst/>
          </a:prstGeom>
        </p:spPr>
      </p:pic>
      <p:sp>
        <p:nvSpPr>
          <p:cNvPr id="5" name="Прямоугольник 4"/>
          <p:cNvSpPr/>
          <p:nvPr/>
        </p:nvSpPr>
        <p:spPr>
          <a:xfrm>
            <a:off x="1066892" y="2413338"/>
            <a:ext cx="8077108" cy="3539430"/>
          </a:xfrm>
          <a:prstGeom prst="rect">
            <a:avLst/>
          </a:prstGeom>
        </p:spPr>
        <p:txBody>
          <a:bodyPr wrap="square">
            <a:spAutoFit/>
          </a:bodyPr>
          <a:lstStyle/>
          <a:p>
            <a:r>
              <a:rPr lang="en-US" sz="3200" dirty="0"/>
              <a:t>The main feature of British literature is the mixture of different cultures. It intertwines the traditions of English, Scottish, Welsh, Irish and many other peoples who inhabited Foggy Albion. The same writer could be influenced by several cultures at the same time.</a:t>
            </a:r>
            <a:endParaRPr lang="ru-RU" sz="3200" dirty="0"/>
          </a:p>
        </p:txBody>
      </p:sp>
    </p:spTree>
    <p:extLst>
      <p:ext uri="{BB962C8B-B14F-4D97-AF65-F5344CB8AC3E}">
        <p14:creationId xmlns:p14="http://schemas.microsoft.com/office/powerpoint/2010/main" val="261036849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908720"/>
          </a:xfrm>
        </p:spPr>
        <p:txBody>
          <a:bodyPr/>
          <a:lstStyle/>
          <a:p>
            <a:r>
              <a:rPr lang="ru-RU" dirty="0" smtClean="0"/>
              <a:t> </a:t>
            </a:r>
            <a:r>
              <a:rPr lang="en-US" dirty="0" smtClean="0"/>
              <a:t>The Answer is:</a:t>
            </a:r>
            <a:endParaRPr lang="ru-RU" dirty="0"/>
          </a:p>
        </p:txBody>
      </p:sp>
      <p:sp>
        <p:nvSpPr>
          <p:cNvPr id="3" name="Объект 2"/>
          <p:cNvSpPr>
            <a:spLocks noGrp="1"/>
          </p:cNvSpPr>
          <p:nvPr>
            <p:ph idx="1"/>
          </p:nvPr>
        </p:nvSpPr>
        <p:spPr>
          <a:xfrm>
            <a:off x="457200" y="1844824"/>
            <a:ext cx="8229600" cy="4281339"/>
          </a:xfrm>
        </p:spPr>
        <p:txBody>
          <a:bodyPr/>
          <a:lstStyle/>
          <a:p>
            <a:pPr marL="0" indent="0">
              <a:buNone/>
            </a:pPr>
            <a:r>
              <a:rPr lang="en-US" dirty="0"/>
              <a:t>         </a:t>
            </a:r>
            <a:r>
              <a:rPr lang="en-US" sz="4800" dirty="0"/>
              <a:t> </a:t>
            </a:r>
            <a:r>
              <a:rPr lang="en-US" sz="4800" dirty="0" smtClean="0"/>
              <a:t>          Lemuel</a:t>
            </a:r>
            <a:endParaRPr lang="en-US" sz="4800" dirty="0"/>
          </a:p>
          <a:p>
            <a:pPr marL="0" indent="0">
              <a:buNone/>
            </a:pPr>
            <a:endParaRPr lang="en-US" sz="4800" dirty="0"/>
          </a:p>
          <a:p>
            <a:pPr marL="0" indent="0">
              <a:buNone/>
            </a:pPr>
            <a:endParaRPr lang="en-US" sz="4800" dirty="0"/>
          </a:p>
          <a:p>
            <a:pPr marL="0" indent="0">
              <a:buNone/>
            </a:pPr>
            <a:r>
              <a:rPr lang="en-US" sz="4800" dirty="0" smtClean="0"/>
              <a:t> </a:t>
            </a:r>
            <a:endParaRPr lang="ru-RU" sz="4800" dirty="0"/>
          </a:p>
        </p:txBody>
      </p:sp>
      <p:pic>
        <p:nvPicPr>
          <p:cNvPr id="5" name="Рисунок 4"/>
          <p:cNvPicPr>
            <a:picLocks noChangeAspect="1"/>
          </p:cNvPicPr>
          <p:nvPr/>
        </p:nvPicPr>
        <p:blipFill>
          <a:blip r:embed="rId2"/>
          <a:stretch>
            <a:fillRect/>
          </a:stretch>
        </p:blipFill>
        <p:spPr>
          <a:xfrm>
            <a:off x="3059832" y="2829727"/>
            <a:ext cx="2880320" cy="3416851"/>
          </a:xfrm>
          <a:prstGeom prst="rect">
            <a:avLst/>
          </a:prstGeom>
          <a:ln>
            <a:solidFill>
              <a:srgbClr val="FF5050"/>
            </a:solidFill>
          </a:ln>
        </p:spPr>
      </p:pic>
    </p:spTree>
    <p:extLst>
      <p:ext uri="{BB962C8B-B14F-4D97-AF65-F5344CB8AC3E}">
        <p14:creationId xmlns:p14="http://schemas.microsoft.com/office/powerpoint/2010/main" val="229646986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6632"/>
            <a:ext cx="8229600" cy="864096"/>
          </a:xfrm>
        </p:spPr>
        <p:txBody>
          <a:bodyPr/>
          <a:lstStyle/>
          <a:p>
            <a:r>
              <a:rPr lang="en-US" dirty="0" smtClean="0"/>
              <a:t>Let’s do the Quiz!</a:t>
            </a:r>
            <a:endParaRPr lang="ru-RU" dirty="0"/>
          </a:p>
        </p:txBody>
      </p:sp>
      <p:sp>
        <p:nvSpPr>
          <p:cNvPr id="3" name="Объект 2"/>
          <p:cNvSpPr>
            <a:spLocks noGrp="1"/>
          </p:cNvSpPr>
          <p:nvPr>
            <p:ph idx="1"/>
          </p:nvPr>
        </p:nvSpPr>
        <p:spPr>
          <a:xfrm>
            <a:off x="0" y="1844824"/>
            <a:ext cx="9144000" cy="4680520"/>
          </a:xfrm>
        </p:spPr>
        <p:txBody>
          <a:bodyPr/>
          <a:lstStyle/>
          <a:p>
            <a:pPr marL="0" indent="0">
              <a:buNone/>
            </a:pPr>
            <a:r>
              <a:rPr lang="en-US" b="1" i="1" dirty="0" smtClean="0"/>
              <a:t>14. Hamlet </a:t>
            </a:r>
            <a:r>
              <a:rPr lang="en-US" b="1" i="1" dirty="0"/>
              <a:t>was the prince of …</a:t>
            </a:r>
          </a:p>
          <a:p>
            <a:pPr marL="514350" indent="-514350">
              <a:buAutoNum type="alphaLcParenR"/>
            </a:pPr>
            <a:r>
              <a:rPr lang="en-US" dirty="0" smtClean="0"/>
              <a:t>Scotland    </a:t>
            </a:r>
          </a:p>
          <a:p>
            <a:pPr marL="514350" indent="-514350">
              <a:buAutoNum type="alphaLcParenR"/>
            </a:pPr>
            <a:r>
              <a:rPr lang="en-US" dirty="0" smtClean="0"/>
              <a:t>Denmark     </a:t>
            </a:r>
          </a:p>
          <a:p>
            <a:pPr marL="514350" indent="-514350">
              <a:buAutoNum type="alphaLcParenR"/>
            </a:pPr>
            <a:r>
              <a:rPr lang="en-US" dirty="0" smtClean="0"/>
              <a:t>Wales    </a:t>
            </a:r>
          </a:p>
          <a:p>
            <a:pPr marL="514350" indent="-514350">
              <a:buAutoNum type="alphaLcParenR"/>
            </a:pPr>
            <a:r>
              <a:rPr lang="en-US" dirty="0" smtClean="0"/>
              <a:t>England</a:t>
            </a:r>
            <a:endParaRPr lang="en-US" dirty="0"/>
          </a:p>
          <a:p>
            <a:pPr marL="0" indent="0">
              <a:buNone/>
            </a:pPr>
            <a:endParaRPr lang="ru-RU" dirty="0"/>
          </a:p>
        </p:txBody>
      </p:sp>
    </p:spTree>
    <p:extLst>
      <p:ext uri="{BB962C8B-B14F-4D97-AF65-F5344CB8AC3E}">
        <p14:creationId xmlns:p14="http://schemas.microsoft.com/office/powerpoint/2010/main" val="338875716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908720"/>
          </a:xfrm>
        </p:spPr>
        <p:txBody>
          <a:bodyPr/>
          <a:lstStyle/>
          <a:p>
            <a:r>
              <a:rPr lang="ru-RU" dirty="0" smtClean="0"/>
              <a:t> </a:t>
            </a:r>
            <a:r>
              <a:rPr lang="en-US" dirty="0" smtClean="0"/>
              <a:t>The Answer is:</a:t>
            </a:r>
            <a:endParaRPr lang="ru-RU" dirty="0"/>
          </a:p>
        </p:txBody>
      </p:sp>
      <p:sp>
        <p:nvSpPr>
          <p:cNvPr id="3" name="Объект 2"/>
          <p:cNvSpPr>
            <a:spLocks noGrp="1"/>
          </p:cNvSpPr>
          <p:nvPr>
            <p:ph idx="1"/>
          </p:nvPr>
        </p:nvSpPr>
        <p:spPr>
          <a:xfrm>
            <a:off x="457200" y="1844824"/>
            <a:ext cx="8229600" cy="4281339"/>
          </a:xfrm>
        </p:spPr>
        <p:txBody>
          <a:bodyPr/>
          <a:lstStyle/>
          <a:p>
            <a:pPr marL="0" indent="0">
              <a:buNone/>
            </a:pPr>
            <a:r>
              <a:rPr lang="en-US" dirty="0"/>
              <a:t>         </a:t>
            </a:r>
            <a:r>
              <a:rPr lang="en-US" sz="4800" dirty="0"/>
              <a:t>           </a:t>
            </a:r>
            <a:r>
              <a:rPr lang="en-US" sz="4800" dirty="0" smtClean="0"/>
              <a:t>Denmark</a:t>
            </a:r>
            <a:endParaRPr lang="en-US" sz="4800" dirty="0"/>
          </a:p>
          <a:p>
            <a:pPr marL="0" indent="0">
              <a:buNone/>
            </a:pPr>
            <a:endParaRPr lang="en-US" sz="4800" dirty="0"/>
          </a:p>
          <a:p>
            <a:pPr marL="0" indent="0">
              <a:buNone/>
            </a:pPr>
            <a:endParaRPr lang="en-US" sz="4800" dirty="0"/>
          </a:p>
          <a:p>
            <a:pPr marL="0" indent="0">
              <a:buNone/>
            </a:pPr>
            <a:r>
              <a:rPr lang="en-US" sz="4800" dirty="0" smtClean="0"/>
              <a:t> </a:t>
            </a:r>
            <a:endParaRPr lang="ru-RU" sz="4800" dirty="0"/>
          </a:p>
        </p:txBody>
      </p:sp>
      <p:pic>
        <p:nvPicPr>
          <p:cNvPr id="4" name="Рисунок 3"/>
          <p:cNvPicPr>
            <a:picLocks noChangeAspect="1"/>
          </p:cNvPicPr>
          <p:nvPr/>
        </p:nvPicPr>
        <p:blipFill>
          <a:blip r:embed="rId2"/>
          <a:stretch>
            <a:fillRect/>
          </a:stretch>
        </p:blipFill>
        <p:spPr>
          <a:xfrm>
            <a:off x="3275857" y="2615630"/>
            <a:ext cx="2450734" cy="3693690"/>
          </a:xfrm>
          <a:prstGeom prst="rect">
            <a:avLst/>
          </a:prstGeom>
          <a:ln>
            <a:solidFill>
              <a:srgbClr val="FF5050"/>
            </a:solidFill>
          </a:ln>
        </p:spPr>
      </p:pic>
    </p:spTree>
    <p:extLst>
      <p:ext uri="{BB962C8B-B14F-4D97-AF65-F5344CB8AC3E}">
        <p14:creationId xmlns:p14="http://schemas.microsoft.com/office/powerpoint/2010/main" val="18563987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6632"/>
            <a:ext cx="8229600" cy="864096"/>
          </a:xfrm>
        </p:spPr>
        <p:txBody>
          <a:bodyPr/>
          <a:lstStyle/>
          <a:p>
            <a:r>
              <a:rPr lang="en-US" dirty="0" smtClean="0"/>
              <a:t>Let’s do the Quiz!</a:t>
            </a:r>
            <a:endParaRPr lang="ru-RU" dirty="0"/>
          </a:p>
        </p:txBody>
      </p:sp>
      <p:sp>
        <p:nvSpPr>
          <p:cNvPr id="3" name="Объект 2"/>
          <p:cNvSpPr>
            <a:spLocks noGrp="1"/>
          </p:cNvSpPr>
          <p:nvPr>
            <p:ph idx="1"/>
          </p:nvPr>
        </p:nvSpPr>
        <p:spPr>
          <a:xfrm>
            <a:off x="0" y="1844824"/>
            <a:ext cx="9144000" cy="4680520"/>
          </a:xfrm>
        </p:spPr>
        <p:txBody>
          <a:bodyPr/>
          <a:lstStyle/>
          <a:p>
            <a:pPr marL="0" indent="0">
              <a:buNone/>
            </a:pPr>
            <a:r>
              <a:rPr lang="en-US" b="1" i="1" dirty="0"/>
              <a:t>15</a:t>
            </a:r>
            <a:r>
              <a:rPr lang="en-US" b="1" i="1" dirty="0" smtClean="0"/>
              <a:t>. “</a:t>
            </a:r>
            <a:r>
              <a:rPr lang="en-US" b="1" i="1" dirty="0"/>
              <a:t>Alice in Wonderland” was written by …</a:t>
            </a:r>
          </a:p>
          <a:p>
            <a:pPr marL="514350" indent="-514350">
              <a:buAutoNum type="alphaLcParenR"/>
            </a:pPr>
            <a:r>
              <a:rPr lang="en-US" dirty="0" smtClean="0"/>
              <a:t>Lewis Carrol</a:t>
            </a:r>
            <a:r>
              <a:rPr lang="en-US" dirty="0"/>
              <a:t>l</a:t>
            </a:r>
            <a:r>
              <a:rPr lang="en-US" dirty="0" smtClean="0"/>
              <a:t>   </a:t>
            </a:r>
          </a:p>
          <a:p>
            <a:pPr marL="514350" indent="-514350">
              <a:buAutoNum type="alphaLcParenR"/>
            </a:pPr>
            <a:r>
              <a:rPr lang="en-US" dirty="0" smtClean="0"/>
              <a:t>b</a:t>
            </a:r>
            <a:r>
              <a:rPr lang="en-US" dirty="0"/>
              <a:t>) Alexander Milne    </a:t>
            </a:r>
            <a:endParaRPr lang="en-US" dirty="0" smtClean="0"/>
          </a:p>
          <a:p>
            <a:pPr marL="514350" indent="-514350">
              <a:buAutoNum type="alphaLcParenR"/>
            </a:pPr>
            <a:r>
              <a:rPr lang="en-US" dirty="0" smtClean="0"/>
              <a:t>c</a:t>
            </a:r>
            <a:r>
              <a:rPr lang="en-US" dirty="0"/>
              <a:t>) Tolkien    </a:t>
            </a:r>
            <a:endParaRPr lang="en-US" dirty="0" smtClean="0"/>
          </a:p>
          <a:p>
            <a:pPr marL="514350" indent="-514350">
              <a:buAutoNum type="alphaLcParenR"/>
            </a:pPr>
            <a:r>
              <a:rPr lang="en-US" dirty="0" smtClean="0"/>
              <a:t>d</a:t>
            </a:r>
            <a:r>
              <a:rPr lang="en-US" dirty="0"/>
              <a:t>) Walter Scott</a:t>
            </a:r>
          </a:p>
          <a:p>
            <a:pPr marL="0" indent="0">
              <a:buNone/>
            </a:pPr>
            <a:endParaRPr lang="ru-RU" dirty="0"/>
          </a:p>
        </p:txBody>
      </p:sp>
    </p:spTree>
    <p:extLst>
      <p:ext uri="{BB962C8B-B14F-4D97-AF65-F5344CB8AC3E}">
        <p14:creationId xmlns:p14="http://schemas.microsoft.com/office/powerpoint/2010/main" val="424770186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908720"/>
          </a:xfrm>
        </p:spPr>
        <p:txBody>
          <a:bodyPr/>
          <a:lstStyle/>
          <a:p>
            <a:r>
              <a:rPr lang="ru-RU" dirty="0" smtClean="0"/>
              <a:t> </a:t>
            </a:r>
            <a:r>
              <a:rPr lang="en-US" dirty="0" smtClean="0"/>
              <a:t>The Answer is:</a:t>
            </a:r>
            <a:endParaRPr lang="ru-RU" dirty="0"/>
          </a:p>
        </p:txBody>
      </p:sp>
      <p:sp>
        <p:nvSpPr>
          <p:cNvPr id="3" name="Объект 2"/>
          <p:cNvSpPr>
            <a:spLocks noGrp="1"/>
          </p:cNvSpPr>
          <p:nvPr>
            <p:ph idx="1"/>
          </p:nvPr>
        </p:nvSpPr>
        <p:spPr>
          <a:xfrm>
            <a:off x="457200" y="1844824"/>
            <a:ext cx="8229600" cy="4281339"/>
          </a:xfrm>
        </p:spPr>
        <p:txBody>
          <a:bodyPr/>
          <a:lstStyle/>
          <a:p>
            <a:pPr marL="0" indent="0">
              <a:buNone/>
            </a:pPr>
            <a:r>
              <a:rPr lang="en-US" dirty="0"/>
              <a:t>         </a:t>
            </a:r>
            <a:r>
              <a:rPr lang="en-US" sz="4800" dirty="0"/>
              <a:t>       </a:t>
            </a:r>
            <a:r>
              <a:rPr lang="en-US" sz="4800" dirty="0" smtClean="0"/>
              <a:t>Lewis </a:t>
            </a:r>
            <a:r>
              <a:rPr lang="en-US" sz="4800" dirty="0"/>
              <a:t>Carroll </a:t>
            </a:r>
          </a:p>
          <a:p>
            <a:pPr marL="0" indent="0">
              <a:buNone/>
            </a:pPr>
            <a:endParaRPr lang="en-US" sz="4800" dirty="0"/>
          </a:p>
          <a:p>
            <a:pPr marL="0" indent="0">
              <a:buNone/>
            </a:pPr>
            <a:endParaRPr lang="en-US" sz="4800" dirty="0"/>
          </a:p>
          <a:p>
            <a:pPr marL="0" indent="0">
              <a:buNone/>
            </a:pPr>
            <a:r>
              <a:rPr lang="en-US" sz="4800" dirty="0" smtClean="0"/>
              <a:t> </a:t>
            </a:r>
            <a:endParaRPr lang="ru-RU" sz="4800" dirty="0"/>
          </a:p>
        </p:txBody>
      </p:sp>
      <p:pic>
        <p:nvPicPr>
          <p:cNvPr id="5" name="Рисунок 4"/>
          <p:cNvPicPr>
            <a:picLocks noChangeAspect="1"/>
          </p:cNvPicPr>
          <p:nvPr/>
        </p:nvPicPr>
        <p:blipFill>
          <a:blip r:embed="rId2"/>
          <a:stretch>
            <a:fillRect/>
          </a:stretch>
        </p:blipFill>
        <p:spPr>
          <a:xfrm>
            <a:off x="3203848" y="2636912"/>
            <a:ext cx="2395214" cy="3640724"/>
          </a:xfrm>
          <a:prstGeom prst="rect">
            <a:avLst/>
          </a:prstGeom>
          <a:ln>
            <a:solidFill>
              <a:srgbClr val="FF5050"/>
            </a:solidFill>
          </a:ln>
        </p:spPr>
      </p:pic>
    </p:spTree>
    <p:extLst>
      <p:ext uri="{BB962C8B-B14F-4D97-AF65-F5344CB8AC3E}">
        <p14:creationId xmlns:p14="http://schemas.microsoft.com/office/powerpoint/2010/main" val="200893986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6632"/>
            <a:ext cx="8229600" cy="864096"/>
          </a:xfrm>
        </p:spPr>
        <p:txBody>
          <a:bodyPr/>
          <a:lstStyle/>
          <a:p>
            <a:r>
              <a:rPr lang="en-US" dirty="0" smtClean="0"/>
              <a:t>Let’s do the Quiz!</a:t>
            </a:r>
            <a:endParaRPr lang="ru-RU" dirty="0"/>
          </a:p>
        </p:txBody>
      </p:sp>
      <p:sp>
        <p:nvSpPr>
          <p:cNvPr id="3" name="Объект 2"/>
          <p:cNvSpPr>
            <a:spLocks noGrp="1"/>
          </p:cNvSpPr>
          <p:nvPr>
            <p:ph idx="1"/>
          </p:nvPr>
        </p:nvSpPr>
        <p:spPr>
          <a:xfrm>
            <a:off x="0" y="1844824"/>
            <a:ext cx="9144000" cy="4680520"/>
          </a:xfrm>
        </p:spPr>
        <p:txBody>
          <a:bodyPr/>
          <a:lstStyle/>
          <a:p>
            <a:pPr marL="0" indent="0">
              <a:buNone/>
            </a:pPr>
            <a:r>
              <a:rPr lang="en-US" b="1" i="1" dirty="0" smtClean="0"/>
              <a:t>16. The </a:t>
            </a:r>
            <a:r>
              <a:rPr lang="en-US" b="1" i="1" dirty="0"/>
              <a:t>other name of the novel about Alice.</a:t>
            </a:r>
          </a:p>
          <a:p>
            <a:pPr marL="0" indent="0">
              <a:buNone/>
            </a:pPr>
            <a:r>
              <a:rPr lang="en-US" dirty="0"/>
              <a:t>a)	Alice in the Magic Kingdom</a:t>
            </a:r>
          </a:p>
          <a:p>
            <a:pPr marL="0" indent="0">
              <a:buNone/>
            </a:pPr>
            <a:r>
              <a:rPr lang="en-US" dirty="0"/>
              <a:t>b)	Alice and her friends</a:t>
            </a:r>
          </a:p>
          <a:p>
            <a:pPr marL="0" indent="0">
              <a:buNone/>
            </a:pPr>
            <a:r>
              <a:rPr lang="en-US" dirty="0"/>
              <a:t>c)	Alice and Mad Hatter together</a:t>
            </a:r>
          </a:p>
          <a:p>
            <a:pPr marL="0" indent="0">
              <a:buNone/>
            </a:pPr>
            <a:r>
              <a:rPr lang="en-US" dirty="0"/>
              <a:t>d)	Alice through the Looking Glass</a:t>
            </a:r>
          </a:p>
          <a:p>
            <a:pPr marL="0" indent="0">
              <a:buNone/>
            </a:pPr>
            <a:endParaRPr lang="ru-RU" dirty="0"/>
          </a:p>
        </p:txBody>
      </p:sp>
    </p:spTree>
    <p:extLst>
      <p:ext uri="{BB962C8B-B14F-4D97-AF65-F5344CB8AC3E}">
        <p14:creationId xmlns:p14="http://schemas.microsoft.com/office/powerpoint/2010/main" val="311886386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908720"/>
          </a:xfrm>
        </p:spPr>
        <p:txBody>
          <a:bodyPr/>
          <a:lstStyle/>
          <a:p>
            <a:r>
              <a:rPr lang="ru-RU" dirty="0" smtClean="0"/>
              <a:t> </a:t>
            </a:r>
            <a:r>
              <a:rPr lang="en-US" dirty="0" smtClean="0"/>
              <a:t>The Answer is:</a:t>
            </a:r>
            <a:endParaRPr lang="ru-RU" dirty="0"/>
          </a:p>
        </p:txBody>
      </p:sp>
      <p:sp>
        <p:nvSpPr>
          <p:cNvPr id="3" name="Объект 2"/>
          <p:cNvSpPr>
            <a:spLocks noGrp="1"/>
          </p:cNvSpPr>
          <p:nvPr>
            <p:ph idx="1"/>
          </p:nvPr>
        </p:nvSpPr>
        <p:spPr>
          <a:xfrm>
            <a:off x="457200" y="1844824"/>
            <a:ext cx="8229600" cy="4281339"/>
          </a:xfrm>
        </p:spPr>
        <p:txBody>
          <a:bodyPr/>
          <a:lstStyle/>
          <a:p>
            <a:pPr marL="0" indent="0">
              <a:buNone/>
            </a:pPr>
            <a:r>
              <a:rPr lang="en-US" dirty="0" smtClean="0"/>
              <a:t>    </a:t>
            </a:r>
            <a:r>
              <a:rPr lang="en-US" sz="4800" dirty="0" smtClean="0"/>
              <a:t>Alice </a:t>
            </a:r>
            <a:r>
              <a:rPr lang="en-US" sz="4800" dirty="0"/>
              <a:t>through the </a:t>
            </a:r>
            <a:r>
              <a:rPr lang="en-US" sz="4800" dirty="0" smtClean="0"/>
              <a:t>Looking</a:t>
            </a:r>
            <a:endParaRPr lang="en-US" sz="4800" dirty="0"/>
          </a:p>
          <a:p>
            <a:pPr marL="0" indent="0">
              <a:buNone/>
            </a:pPr>
            <a:r>
              <a:rPr lang="en-US" sz="4800" dirty="0"/>
              <a:t>                </a:t>
            </a:r>
            <a:r>
              <a:rPr lang="en-US" sz="4800" dirty="0" smtClean="0"/>
              <a:t>  Glass</a:t>
            </a:r>
            <a:endParaRPr lang="en-US" sz="4800" dirty="0"/>
          </a:p>
          <a:p>
            <a:pPr marL="0" indent="0">
              <a:buNone/>
            </a:pPr>
            <a:endParaRPr lang="en-US" sz="4800" dirty="0"/>
          </a:p>
          <a:p>
            <a:pPr marL="0" indent="0">
              <a:buNone/>
            </a:pPr>
            <a:r>
              <a:rPr lang="en-US" sz="4800" dirty="0" smtClean="0"/>
              <a:t> </a:t>
            </a:r>
            <a:endParaRPr lang="ru-RU" sz="4800" dirty="0"/>
          </a:p>
        </p:txBody>
      </p:sp>
      <p:pic>
        <p:nvPicPr>
          <p:cNvPr id="4" name="Рисунок 3"/>
          <p:cNvPicPr>
            <a:picLocks noChangeAspect="1"/>
          </p:cNvPicPr>
          <p:nvPr/>
        </p:nvPicPr>
        <p:blipFill>
          <a:blip r:embed="rId2"/>
          <a:stretch>
            <a:fillRect/>
          </a:stretch>
        </p:blipFill>
        <p:spPr>
          <a:xfrm>
            <a:off x="2432827" y="3501007"/>
            <a:ext cx="4156495" cy="2625155"/>
          </a:xfrm>
          <a:prstGeom prst="rect">
            <a:avLst/>
          </a:prstGeom>
          <a:ln>
            <a:solidFill>
              <a:srgbClr val="FF5050"/>
            </a:solidFill>
          </a:ln>
        </p:spPr>
      </p:pic>
    </p:spTree>
    <p:extLst>
      <p:ext uri="{BB962C8B-B14F-4D97-AF65-F5344CB8AC3E}">
        <p14:creationId xmlns:p14="http://schemas.microsoft.com/office/powerpoint/2010/main" val="278518215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6632"/>
            <a:ext cx="8229600" cy="864096"/>
          </a:xfrm>
        </p:spPr>
        <p:txBody>
          <a:bodyPr/>
          <a:lstStyle/>
          <a:p>
            <a:r>
              <a:rPr lang="en-US" dirty="0" smtClean="0"/>
              <a:t>Let’s do the Quiz!</a:t>
            </a:r>
            <a:endParaRPr lang="ru-RU" dirty="0"/>
          </a:p>
        </p:txBody>
      </p:sp>
      <p:sp>
        <p:nvSpPr>
          <p:cNvPr id="3" name="Объект 2"/>
          <p:cNvSpPr>
            <a:spLocks noGrp="1"/>
          </p:cNvSpPr>
          <p:nvPr>
            <p:ph idx="1"/>
          </p:nvPr>
        </p:nvSpPr>
        <p:spPr>
          <a:xfrm>
            <a:off x="0" y="1844824"/>
            <a:ext cx="9144000" cy="4680520"/>
          </a:xfrm>
        </p:spPr>
        <p:txBody>
          <a:bodyPr/>
          <a:lstStyle/>
          <a:p>
            <a:pPr marL="0" indent="0">
              <a:buNone/>
            </a:pPr>
            <a:r>
              <a:rPr lang="en-US" b="1" i="1" dirty="0" smtClean="0"/>
              <a:t>17. The </a:t>
            </a:r>
            <a:r>
              <a:rPr lang="en-US" b="1" i="1" dirty="0"/>
              <a:t>name of the famous Walter Scott’s novel.</a:t>
            </a:r>
          </a:p>
          <a:p>
            <a:pPr marL="514350" indent="-514350">
              <a:buAutoNum type="alphaLcParenR"/>
            </a:pPr>
            <a:r>
              <a:rPr lang="en-US" dirty="0" smtClean="0"/>
              <a:t>“</a:t>
            </a:r>
            <a:r>
              <a:rPr lang="en-US" dirty="0"/>
              <a:t>Red and Black”      </a:t>
            </a:r>
            <a:endParaRPr lang="en-US" dirty="0" smtClean="0"/>
          </a:p>
          <a:p>
            <a:pPr marL="514350" indent="-514350">
              <a:buAutoNum type="alphaLcParenR"/>
            </a:pPr>
            <a:r>
              <a:rPr lang="en-US" dirty="0" smtClean="0"/>
              <a:t>“Hound </a:t>
            </a:r>
            <a:r>
              <a:rPr lang="en-US" dirty="0"/>
              <a:t>of the Baskervilles”    </a:t>
            </a:r>
            <a:endParaRPr lang="en-US" dirty="0" smtClean="0"/>
          </a:p>
          <a:p>
            <a:pPr marL="514350" indent="-514350">
              <a:buAutoNum type="alphaLcParenR"/>
            </a:pPr>
            <a:r>
              <a:rPr lang="en-US" dirty="0" smtClean="0"/>
              <a:t>“Ivanhoe</a:t>
            </a:r>
            <a:r>
              <a:rPr lang="en-US" dirty="0"/>
              <a:t>”    </a:t>
            </a:r>
          </a:p>
          <a:p>
            <a:pPr marL="0" indent="0">
              <a:buNone/>
            </a:pPr>
            <a:r>
              <a:rPr lang="en-US" dirty="0"/>
              <a:t>d) “Vanity Fair”</a:t>
            </a:r>
          </a:p>
          <a:p>
            <a:pPr marL="0" indent="0">
              <a:buNone/>
            </a:pPr>
            <a:endParaRPr lang="ru-RU" dirty="0"/>
          </a:p>
        </p:txBody>
      </p:sp>
    </p:spTree>
    <p:extLst>
      <p:ext uri="{BB962C8B-B14F-4D97-AF65-F5344CB8AC3E}">
        <p14:creationId xmlns:p14="http://schemas.microsoft.com/office/powerpoint/2010/main" val="220152702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908720"/>
          </a:xfrm>
        </p:spPr>
        <p:txBody>
          <a:bodyPr/>
          <a:lstStyle/>
          <a:p>
            <a:r>
              <a:rPr lang="ru-RU" dirty="0" smtClean="0"/>
              <a:t> </a:t>
            </a:r>
            <a:r>
              <a:rPr lang="en-US" dirty="0" smtClean="0"/>
              <a:t>The Answer is:</a:t>
            </a:r>
            <a:endParaRPr lang="ru-RU" dirty="0"/>
          </a:p>
        </p:txBody>
      </p:sp>
      <p:sp>
        <p:nvSpPr>
          <p:cNvPr id="3" name="Объект 2"/>
          <p:cNvSpPr>
            <a:spLocks noGrp="1"/>
          </p:cNvSpPr>
          <p:nvPr>
            <p:ph idx="1"/>
          </p:nvPr>
        </p:nvSpPr>
        <p:spPr>
          <a:xfrm>
            <a:off x="457200" y="1844824"/>
            <a:ext cx="8229600" cy="4281339"/>
          </a:xfrm>
        </p:spPr>
        <p:txBody>
          <a:bodyPr/>
          <a:lstStyle/>
          <a:p>
            <a:pPr marL="0" indent="0">
              <a:buNone/>
            </a:pPr>
            <a:r>
              <a:rPr lang="en-US" dirty="0" smtClean="0"/>
              <a:t>    </a:t>
            </a:r>
            <a:r>
              <a:rPr lang="en-US" sz="4800" dirty="0" smtClean="0"/>
              <a:t>             “</a:t>
            </a:r>
            <a:r>
              <a:rPr lang="en-US" sz="4800" dirty="0"/>
              <a:t>Ivanhoe” </a:t>
            </a:r>
          </a:p>
          <a:p>
            <a:pPr marL="0" indent="0">
              <a:buNone/>
            </a:pPr>
            <a:endParaRPr lang="en-US" sz="4800" dirty="0"/>
          </a:p>
          <a:p>
            <a:pPr marL="0" indent="0">
              <a:buNone/>
            </a:pPr>
            <a:r>
              <a:rPr lang="en-US" sz="4800" dirty="0" smtClean="0"/>
              <a:t> </a:t>
            </a:r>
            <a:endParaRPr lang="ru-RU" sz="4800" dirty="0"/>
          </a:p>
        </p:txBody>
      </p:sp>
      <p:pic>
        <p:nvPicPr>
          <p:cNvPr id="5" name="Рисунок 4"/>
          <p:cNvPicPr>
            <a:picLocks noChangeAspect="1"/>
          </p:cNvPicPr>
          <p:nvPr/>
        </p:nvPicPr>
        <p:blipFill>
          <a:blip r:embed="rId2"/>
          <a:stretch>
            <a:fillRect/>
          </a:stretch>
        </p:blipFill>
        <p:spPr>
          <a:xfrm>
            <a:off x="179512" y="2137643"/>
            <a:ext cx="2466975" cy="1847850"/>
          </a:xfrm>
          <a:prstGeom prst="rect">
            <a:avLst/>
          </a:prstGeom>
          <a:ln>
            <a:solidFill>
              <a:srgbClr val="FF5050"/>
            </a:solidFill>
          </a:ln>
        </p:spPr>
      </p:pic>
      <p:pic>
        <p:nvPicPr>
          <p:cNvPr id="6" name="Рисунок 5"/>
          <p:cNvPicPr>
            <a:picLocks noChangeAspect="1"/>
          </p:cNvPicPr>
          <p:nvPr/>
        </p:nvPicPr>
        <p:blipFill>
          <a:blip r:embed="rId3"/>
          <a:stretch>
            <a:fillRect/>
          </a:stretch>
        </p:blipFill>
        <p:spPr>
          <a:xfrm>
            <a:off x="5303540" y="2636912"/>
            <a:ext cx="3361556" cy="2241037"/>
          </a:xfrm>
          <a:prstGeom prst="rect">
            <a:avLst/>
          </a:prstGeom>
          <a:ln>
            <a:solidFill>
              <a:srgbClr val="FF5050"/>
            </a:solidFill>
          </a:ln>
        </p:spPr>
      </p:pic>
      <p:pic>
        <p:nvPicPr>
          <p:cNvPr id="7" name="Рисунок 6"/>
          <p:cNvPicPr>
            <a:picLocks noChangeAspect="1"/>
          </p:cNvPicPr>
          <p:nvPr/>
        </p:nvPicPr>
        <p:blipFill>
          <a:blip r:embed="rId4"/>
          <a:stretch>
            <a:fillRect/>
          </a:stretch>
        </p:blipFill>
        <p:spPr>
          <a:xfrm>
            <a:off x="2889576" y="3140968"/>
            <a:ext cx="2160290" cy="2635554"/>
          </a:xfrm>
          <a:prstGeom prst="rect">
            <a:avLst/>
          </a:prstGeom>
          <a:ln>
            <a:solidFill>
              <a:srgbClr val="FF5050"/>
            </a:solidFill>
          </a:ln>
        </p:spPr>
      </p:pic>
    </p:spTree>
    <p:extLst>
      <p:ext uri="{BB962C8B-B14F-4D97-AF65-F5344CB8AC3E}">
        <p14:creationId xmlns:p14="http://schemas.microsoft.com/office/powerpoint/2010/main" val="400664995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6632"/>
            <a:ext cx="8229600" cy="864096"/>
          </a:xfrm>
        </p:spPr>
        <p:txBody>
          <a:bodyPr/>
          <a:lstStyle/>
          <a:p>
            <a:r>
              <a:rPr lang="en-US" dirty="0" smtClean="0"/>
              <a:t>Let’s do the Quiz!</a:t>
            </a:r>
            <a:endParaRPr lang="ru-RU" dirty="0"/>
          </a:p>
        </p:txBody>
      </p:sp>
      <p:sp>
        <p:nvSpPr>
          <p:cNvPr id="3" name="Объект 2"/>
          <p:cNvSpPr>
            <a:spLocks noGrp="1"/>
          </p:cNvSpPr>
          <p:nvPr>
            <p:ph idx="1"/>
          </p:nvPr>
        </p:nvSpPr>
        <p:spPr>
          <a:xfrm>
            <a:off x="0" y="1844824"/>
            <a:ext cx="9144000" cy="4680520"/>
          </a:xfrm>
        </p:spPr>
        <p:txBody>
          <a:bodyPr/>
          <a:lstStyle/>
          <a:p>
            <a:pPr marL="0" indent="0">
              <a:buNone/>
            </a:pPr>
            <a:r>
              <a:rPr lang="en-US" b="1" i="1" dirty="0" smtClean="0"/>
              <a:t>18. Whose </a:t>
            </a:r>
            <a:r>
              <a:rPr lang="en-US" b="1" i="1" dirty="0"/>
              <a:t>words are they: “You can’t stay in your corner of the forest waiting   for others to come to you. You have to go to them sometimes”.</a:t>
            </a:r>
          </a:p>
          <a:p>
            <a:pPr marL="514350" indent="-514350">
              <a:buAutoNum type="alphaLcParenR"/>
            </a:pPr>
            <a:r>
              <a:rPr lang="en-US" dirty="0" smtClean="0"/>
              <a:t>Alice         </a:t>
            </a:r>
          </a:p>
          <a:p>
            <a:pPr marL="514350" indent="-514350">
              <a:buAutoNum type="alphaLcParenR"/>
            </a:pPr>
            <a:r>
              <a:rPr lang="en-US" dirty="0" smtClean="0"/>
              <a:t>The </a:t>
            </a:r>
            <a:r>
              <a:rPr lang="en-US" dirty="0"/>
              <a:t>Snow Queen     </a:t>
            </a:r>
            <a:endParaRPr lang="en-US" dirty="0" smtClean="0"/>
          </a:p>
          <a:p>
            <a:pPr marL="514350" indent="-514350">
              <a:buAutoNum type="alphaLcParenR"/>
            </a:pPr>
            <a:r>
              <a:rPr lang="en-US" dirty="0" smtClean="0"/>
              <a:t>Winnie </a:t>
            </a:r>
            <a:r>
              <a:rPr lang="en-US" dirty="0"/>
              <a:t>the Pooh    </a:t>
            </a:r>
            <a:endParaRPr lang="en-US" dirty="0" smtClean="0"/>
          </a:p>
          <a:p>
            <a:pPr marL="514350" indent="-514350">
              <a:buAutoNum type="alphaLcParenR"/>
            </a:pPr>
            <a:r>
              <a:rPr lang="en-US" dirty="0" smtClean="0"/>
              <a:t>Little </a:t>
            </a:r>
            <a:r>
              <a:rPr lang="en-US" dirty="0"/>
              <a:t>Red Riding Hood</a:t>
            </a:r>
          </a:p>
          <a:p>
            <a:pPr marL="0" indent="0">
              <a:buNone/>
            </a:pPr>
            <a:endParaRPr lang="ru-RU" dirty="0"/>
          </a:p>
        </p:txBody>
      </p:sp>
    </p:spTree>
    <p:extLst>
      <p:ext uri="{BB962C8B-B14F-4D97-AF65-F5344CB8AC3E}">
        <p14:creationId xmlns:p14="http://schemas.microsoft.com/office/powerpoint/2010/main" val="29698286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47773" y="34405"/>
            <a:ext cx="8229600" cy="1143000"/>
          </a:xfrm>
        </p:spPr>
        <p:txBody>
          <a:bodyPr/>
          <a:lstStyle/>
          <a:p>
            <a:r>
              <a:rPr lang="en-US" dirty="0"/>
              <a:t>The main </a:t>
            </a:r>
            <a:r>
              <a:rPr lang="en-US" dirty="0" smtClean="0"/>
              <a:t>features </a:t>
            </a:r>
            <a:r>
              <a:rPr lang="en-US" dirty="0"/>
              <a:t>of </a:t>
            </a:r>
            <a:r>
              <a:rPr lang="en-US" dirty="0" smtClean="0"/>
              <a:t>American </a:t>
            </a:r>
            <a:r>
              <a:rPr lang="en-US" dirty="0"/>
              <a:t>literature </a:t>
            </a:r>
            <a:endParaRPr lang="ru-RU" dirty="0"/>
          </a:p>
        </p:txBody>
      </p:sp>
      <p:pic>
        <p:nvPicPr>
          <p:cNvPr id="4" name="Объект 3"/>
          <p:cNvPicPr>
            <a:picLocks noGrp="1" noChangeAspect="1"/>
          </p:cNvPicPr>
          <p:nvPr>
            <p:ph idx="1"/>
          </p:nvPr>
        </p:nvPicPr>
        <p:blipFill>
          <a:blip r:embed="rId2"/>
          <a:stretch>
            <a:fillRect/>
          </a:stretch>
        </p:blipFill>
        <p:spPr>
          <a:xfrm>
            <a:off x="0" y="1844824"/>
            <a:ext cx="1066892" cy="1005927"/>
          </a:xfrm>
          <a:prstGeom prst="rect">
            <a:avLst/>
          </a:prstGeom>
        </p:spPr>
      </p:pic>
      <p:sp>
        <p:nvSpPr>
          <p:cNvPr id="3" name="Прямоугольник 2"/>
          <p:cNvSpPr/>
          <p:nvPr/>
        </p:nvSpPr>
        <p:spPr>
          <a:xfrm>
            <a:off x="1066892" y="1844824"/>
            <a:ext cx="7969604" cy="3970318"/>
          </a:xfrm>
          <a:prstGeom prst="rect">
            <a:avLst/>
          </a:prstGeom>
        </p:spPr>
        <p:txBody>
          <a:bodyPr wrap="square">
            <a:spAutoFit/>
          </a:bodyPr>
          <a:lstStyle/>
          <a:p>
            <a:r>
              <a:rPr lang="en-US" sz="2400" dirty="0"/>
              <a:t>American literature is very </a:t>
            </a:r>
            <a:r>
              <a:rPr lang="en-US" sz="2400" dirty="0" smtClean="0"/>
              <a:t>peculiar</a:t>
            </a:r>
            <a:r>
              <a:rPr lang="ru-RU" sz="2400" dirty="0" smtClean="0"/>
              <a:t>.</a:t>
            </a:r>
            <a:r>
              <a:rPr lang="en-US" sz="2400" dirty="0"/>
              <a:t> </a:t>
            </a:r>
            <a:r>
              <a:rPr lang="en-US" sz="2400" dirty="0" smtClean="0"/>
              <a:t>It includes</a:t>
            </a:r>
          </a:p>
          <a:p>
            <a:r>
              <a:rPr lang="en-US" sz="2400" dirty="0"/>
              <a:t>a reflection of the history of the development </a:t>
            </a:r>
            <a:endParaRPr lang="en-US" sz="2400" dirty="0" smtClean="0"/>
          </a:p>
          <a:p>
            <a:r>
              <a:rPr lang="en-US" sz="2400" dirty="0" smtClean="0"/>
              <a:t>of </a:t>
            </a:r>
            <a:r>
              <a:rPr lang="en-US" sz="2400" dirty="0"/>
              <a:t>the continent, the war between north and south, </a:t>
            </a:r>
            <a:endParaRPr lang="en-US" sz="2400" dirty="0" smtClean="0"/>
          </a:p>
          <a:p>
            <a:r>
              <a:rPr lang="en-US" sz="2400" dirty="0" smtClean="0"/>
              <a:t>the </a:t>
            </a:r>
            <a:r>
              <a:rPr lang="en-US" sz="2400" dirty="0"/>
              <a:t>war of independence, etc. The fast pace of American life led </a:t>
            </a:r>
            <a:r>
              <a:rPr lang="en-US" sz="2400" dirty="0" smtClean="0"/>
              <a:t>to </a:t>
            </a:r>
            <a:r>
              <a:rPr lang="en-US" sz="2400" dirty="0"/>
              <a:t>the formation of a unique style - the short story.</a:t>
            </a:r>
          </a:p>
          <a:p>
            <a:r>
              <a:rPr lang="en-US" sz="2400" dirty="0"/>
              <a:t>Such famous writers as O. Henry, A. Bierce, Edgar Allan Poe, Mark Twain, Jack London and others worked in this </a:t>
            </a:r>
            <a:r>
              <a:rPr lang="en-US" sz="2400" dirty="0" smtClean="0"/>
              <a:t>genre</a:t>
            </a:r>
            <a:r>
              <a:rPr lang="en-US" sz="2400" dirty="0"/>
              <a:t>. The short story form has become typical for American </a:t>
            </a:r>
            <a:r>
              <a:rPr lang="en-US" sz="2400" dirty="0" smtClean="0"/>
              <a:t>literature.</a:t>
            </a:r>
          </a:p>
          <a:p>
            <a:endParaRPr lang="en-US" dirty="0"/>
          </a:p>
          <a:p>
            <a:endParaRPr lang="ru-RU" dirty="0"/>
          </a:p>
        </p:txBody>
      </p:sp>
    </p:spTree>
    <p:extLst>
      <p:ext uri="{BB962C8B-B14F-4D97-AF65-F5344CB8AC3E}">
        <p14:creationId xmlns:p14="http://schemas.microsoft.com/office/powerpoint/2010/main" val="146438293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908720"/>
          </a:xfrm>
        </p:spPr>
        <p:txBody>
          <a:bodyPr/>
          <a:lstStyle/>
          <a:p>
            <a:r>
              <a:rPr lang="ru-RU" dirty="0" smtClean="0"/>
              <a:t> </a:t>
            </a:r>
            <a:r>
              <a:rPr lang="en-US" dirty="0" smtClean="0"/>
              <a:t>The Answer is:</a:t>
            </a:r>
            <a:endParaRPr lang="ru-RU" dirty="0"/>
          </a:p>
        </p:txBody>
      </p:sp>
      <p:sp>
        <p:nvSpPr>
          <p:cNvPr id="3" name="Объект 2"/>
          <p:cNvSpPr>
            <a:spLocks noGrp="1"/>
          </p:cNvSpPr>
          <p:nvPr>
            <p:ph idx="1"/>
          </p:nvPr>
        </p:nvSpPr>
        <p:spPr>
          <a:xfrm>
            <a:off x="457200" y="1844824"/>
            <a:ext cx="8229600" cy="4281339"/>
          </a:xfrm>
        </p:spPr>
        <p:txBody>
          <a:bodyPr/>
          <a:lstStyle/>
          <a:p>
            <a:pPr marL="0" indent="0">
              <a:buNone/>
            </a:pPr>
            <a:r>
              <a:rPr lang="en-US" dirty="0" smtClean="0"/>
              <a:t>    </a:t>
            </a:r>
            <a:r>
              <a:rPr lang="en-US" sz="4800" dirty="0"/>
              <a:t>        </a:t>
            </a:r>
            <a:r>
              <a:rPr lang="en-US" sz="4800" dirty="0" smtClean="0"/>
              <a:t>Winnie </a:t>
            </a:r>
            <a:r>
              <a:rPr lang="en-US" sz="4800" dirty="0"/>
              <a:t>the Pooh </a:t>
            </a:r>
          </a:p>
          <a:p>
            <a:pPr marL="0" indent="0">
              <a:buNone/>
            </a:pPr>
            <a:endParaRPr lang="en-US" sz="4800" dirty="0"/>
          </a:p>
          <a:p>
            <a:pPr marL="0" indent="0">
              <a:buNone/>
            </a:pPr>
            <a:r>
              <a:rPr lang="en-US" sz="4800" dirty="0" smtClean="0"/>
              <a:t> </a:t>
            </a:r>
            <a:endParaRPr lang="ru-RU" sz="4800" dirty="0"/>
          </a:p>
        </p:txBody>
      </p:sp>
      <p:pic>
        <p:nvPicPr>
          <p:cNvPr id="4" name="Рисунок 3"/>
          <p:cNvPicPr>
            <a:picLocks noChangeAspect="1"/>
          </p:cNvPicPr>
          <p:nvPr/>
        </p:nvPicPr>
        <p:blipFill>
          <a:blip r:embed="rId2"/>
          <a:stretch>
            <a:fillRect/>
          </a:stretch>
        </p:blipFill>
        <p:spPr>
          <a:xfrm>
            <a:off x="2195736" y="2708920"/>
            <a:ext cx="4411345" cy="3304251"/>
          </a:xfrm>
          <a:prstGeom prst="rect">
            <a:avLst/>
          </a:prstGeom>
          <a:ln>
            <a:solidFill>
              <a:srgbClr val="FF5050"/>
            </a:solidFill>
          </a:ln>
        </p:spPr>
      </p:pic>
    </p:spTree>
    <p:extLst>
      <p:ext uri="{BB962C8B-B14F-4D97-AF65-F5344CB8AC3E}">
        <p14:creationId xmlns:p14="http://schemas.microsoft.com/office/powerpoint/2010/main" val="141837627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6632"/>
            <a:ext cx="8229600" cy="864096"/>
          </a:xfrm>
        </p:spPr>
        <p:txBody>
          <a:bodyPr/>
          <a:lstStyle/>
          <a:p>
            <a:r>
              <a:rPr lang="en-US" dirty="0" smtClean="0"/>
              <a:t>Let’s do the Quiz!</a:t>
            </a:r>
            <a:endParaRPr lang="ru-RU" dirty="0"/>
          </a:p>
        </p:txBody>
      </p:sp>
      <p:sp>
        <p:nvSpPr>
          <p:cNvPr id="3" name="Объект 2"/>
          <p:cNvSpPr>
            <a:spLocks noGrp="1"/>
          </p:cNvSpPr>
          <p:nvPr>
            <p:ph idx="1"/>
          </p:nvPr>
        </p:nvSpPr>
        <p:spPr>
          <a:xfrm>
            <a:off x="0" y="1844824"/>
            <a:ext cx="9144000" cy="4680520"/>
          </a:xfrm>
        </p:spPr>
        <p:txBody>
          <a:bodyPr/>
          <a:lstStyle/>
          <a:p>
            <a:pPr marL="0" indent="0">
              <a:buNone/>
            </a:pPr>
            <a:r>
              <a:rPr lang="en-US" b="1" i="1" dirty="0"/>
              <a:t>19.	King Lear had …. daughters.</a:t>
            </a:r>
          </a:p>
          <a:p>
            <a:pPr marL="514350" indent="-514350">
              <a:buAutoNum type="alphaLcParenR"/>
            </a:pPr>
            <a:r>
              <a:rPr lang="en-US" dirty="0" smtClean="0"/>
              <a:t>Three   </a:t>
            </a:r>
          </a:p>
          <a:p>
            <a:pPr marL="514350" indent="-514350">
              <a:buAutoNum type="alphaLcParenR"/>
            </a:pPr>
            <a:r>
              <a:rPr lang="en-US" dirty="0" smtClean="0"/>
              <a:t>five    </a:t>
            </a:r>
          </a:p>
          <a:p>
            <a:pPr marL="514350" indent="-514350">
              <a:buAutoNum type="alphaLcParenR"/>
            </a:pPr>
            <a:r>
              <a:rPr lang="en-US" dirty="0" smtClean="0"/>
              <a:t>two   </a:t>
            </a:r>
          </a:p>
          <a:p>
            <a:pPr marL="514350" indent="-514350">
              <a:buAutoNum type="alphaLcParenR"/>
            </a:pPr>
            <a:r>
              <a:rPr lang="en-US" dirty="0" smtClean="0"/>
              <a:t>four</a:t>
            </a:r>
            <a:endParaRPr lang="en-US" dirty="0"/>
          </a:p>
          <a:p>
            <a:pPr marL="0" indent="0">
              <a:buNone/>
            </a:pPr>
            <a:endParaRPr lang="ru-RU" dirty="0"/>
          </a:p>
        </p:txBody>
      </p:sp>
    </p:spTree>
    <p:extLst>
      <p:ext uri="{BB962C8B-B14F-4D97-AF65-F5344CB8AC3E}">
        <p14:creationId xmlns:p14="http://schemas.microsoft.com/office/powerpoint/2010/main" val="88232113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908720"/>
          </a:xfrm>
        </p:spPr>
        <p:txBody>
          <a:bodyPr/>
          <a:lstStyle/>
          <a:p>
            <a:r>
              <a:rPr lang="ru-RU" dirty="0" smtClean="0"/>
              <a:t> </a:t>
            </a:r>
            <a:r>
              <a:rPr lang="en-US" dirty="0" smtClean="0"/>
              <a:t>The Answer is:</a:t>
            </a:r>
            <a:endParaRPr lang="ru-RU" dirty="0"/>
          </a:p>
        </p:txBody>
      </p:sp>
      <p:sp>
        <p:nvSpPr>
          <p:cNvPr id="3" name="Объект 2"/>
          <p:cNvSpPr>
            <a:spLocks noGrp="1"/>
          </p:cNvSpPr>
          <p:nvPr>
            <p:ph idx="1"/>
          </p:nvPr>
        </p:nvSpPr>
        <p:spPr>
          <a:xfrm>
            <a:off x="457200" y="1844824"/>
            <a:ext cx="8229600" cy="4281339"/>
          </a:xfrm>
        </p:spPr>
        <p:txBody>
          <a:bodyPr/>
          <a:lstStyle/>
          <a:p>
            <a:pPr marL="0" indent="0">
              <a:buNone/>
            </a:pPr>
            <a:r>
              <a:rPr lang="en-US" dirty="0" smtClean="0"/>
              <a:t>    </a:t>
            </a:r>
            <a:r>
              <a:rPr lang="en-US" sz="4800" dirty="0"/>
              <a:t>        </a:t>
            </a:r>
            <a:r>
              <a:rPr lang="en-US" sz="4800" dirty="0" smtClean="0"/>
              <a:t>      </a:t>
            </a:r>
            <a:r>
              <a:rPr lang="en-US" sz="4800" dirty="0"/>
              <a:t>Three</a:t>
            </a:r>
          </a:p>
          <a:p>
            <a:pPr marL="0" indent="0">
              <a:buNone/>
            </a:pPr>
            <a:endParaRPr lang="en-US" sz="4800" dirty="0"/>
          </a:p>
          <a:p>
            <a:pPr marL="0" indent="0">
              <a:buNone/>
            </a:pPr>
            <a:r>
              <a:rPr lang="en-US" sz="4800" dirty="0" smtClean="0"/>
              <a:t> </a:t>
            </a:r>
            <a:endParaRPr lang="ru-RU" sz="4800" dirty="0"/>
          </a:p>
        </p:txBody>
      </p:sp>
      <p:pic>
        <p:nvPicPr>
          <p:cNvPr id="5" name="Рисунок 4"/>
          <p:cNvPicPr>
            <a:picLocks noChangeAspect="1"/>
          </p:cNvPicPr>
          <p:nvPr/>
        </p:nvPicPr>
        <p:blipFill>
          <a:blip r:embed="rId2"/>
          <a:stretch>
            <a:fillRect/>
          </a:stretch>
        </p:blipFill>
        <p:spPr>
          <a:xfrm>
            <a:off x="1187624" y="2924944"/>
            <a:ext cx="2286000" cy="3048000"/>
          </a:xfrm>
          <a:prstGeom prst="rect">
            <a:avLst/>
          </a:prstGeom>
          <a:ln>
            <a:solidFill>
              <a:srgbClr val="FF5050"/>
            </a:solidFill>
          </a:ln>
        </p:spPr>
      </p:pic>
      <p:pic>
        <p:nvPicPr>
          <p:cNvPr id="6" name="Рисунок 5"/>
          <p:cNvPicPr>
            <a:picLocks noChangeAspect="1"/>
          </p:cNvPicPr>
          <p:nvPr/>
        </p:nvPicPr>
        <p:blipFill>
          <a:blip r:embed="rId3"/>
          <a:stretch>
            <a:fillRect/>
          </a:stretch>
        </p:blipFill>
        <p:spPr>
          <a:xfrm>
            <a:off x="4067944" y="2897950"/>
            <a:ext cx="4248472" cy="3186354"/>
          </a:xfrm>
          <a:prstGeom prst="rect">
            <a:avLst/>
          </a:prstGeom>
          <a:ln>
            <a:solidFill>
              <a:srgbClr val="FF5050"/>
            </a:solidFill>
          </a:ln>
        </p:spPr>
      </p:pic>
    </p:spTree>
    <p:extLst>
      <p:ext uri="{BB962C8B-B14F-4D97-AF65-F5344CB8AC3E}">
        <p14:creationId xmlns:p14="http://schemas.microsoft.com/office/powerpoint/2010/main" val="419853886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6632"/>
            <a:ext cx="8229600" cy="864096"/>
          </a:xfrm>
        </p:spPr>
        <p:txBody>
          <a:bodyPr/>
          <a:lstStyle/>
          <a:p>
            <a:r>
              <a:rPr lang="en-US" dirty="0" smtClean="0"/>
              <a:t>Let’s do the Quiz!</a:t>
            </a:r>
            <a:endParaRPr lang="ru-RU" dirty="0"/>
          </a:p>
        </p:txBody>
      </p:sp>
      <p:sp>
        <p:nvSpPr>
          <p:cNvPr id="3" name="Объект 2"/>
          <p:cNvSpPr>
            <a:spLocks noGrp="1"/>
          </p:cNvSpPr>
          <p:nvPr>
            <p:ph idx="1"/>
          </p:nvPr>
        </p:nvSpPr>
        <p:spPr>
          <a:xfrm>
            <a:off x="0" y="1844824"/>
            <a:ext cx="9144000" cy="4680520"/>
          </a:xfrm>
        </p:spPr>
        <p:txBody>
          <a:bodyPr/>
          <a:lstStyle/>
          <a:p>
            <a:pPr marL="0" indent="0">
              <a:buNone/>
            </a:pPr>
            <a:r>
              <a:rPr lang="en-US" b="1" i="1" dirty="0" smtClean="0"/>
              <a:t>20. The </a:t>
            </a:r>
            <a:r>
              <a:rPr lang="en-US" b="1" i="1" dirty="0"/>
              <a:t>number of sonnets William Shakespeare wrote.</a:t>
            </a:r>
          </a:p>
          <a:p>
            <a:pPr marL="514350" indent="-514350">
              <a:buAutoNum type="alphaLcParenR"/>
            </a:pPr>
            <a:r>
              <a:rPr lang="en-US" dirty="0" smtClean="0"/>
              <a:t>174    </a:t>
            </a:r>
          </a:p>
          <a:p>
            <a:pPr marL="514350" indent="-514350">
              <a:buAutoNum type="alphaLcParenR"/>
            </a:pPr>
            <a:r>
              <a:rPr lang="en-US" dirty="0" smtClean="0"/>
              <a:t>154     </a:t>
            </a:r>
          </a:p>
          <a:p>
            <a:pPr marL="514350" indent="-514350">
              <a:buAutoNum type="alphaLcParenR"/>
            </a:pPr>
            <a:r>
              <a:rPr lang="en-US" dirty="0" smtClean="0"/>
              <a:t>205      </a:t>
            </a:r>
          </a:p>
          <a:p>
            <a:pPr marL="514350" indent="-514350">
              <a:buAutoNum type="alphaLcParenR"/>
            </a:pPr>
            <a:r>
              <a:rPr lang="en-US" dirty="0" smtClean="0"/>
              <a:t>100</a:t>
            </a:r>
            <a:endParaRPr lang="en-US" dirty="0"/>
          </a:p>
          <a:p>
            <a:pPr marL="0" indent="0">
              <a:buNone/>
            </a:pPr>
            <a:endParaRPr lang="ru-RU" dirty="0"/>
          </a:p>
        </p:txBody>
      </p:sp>
    </p:spTree>
    <p:extLst>
      <p:ext uri="{BB962C8B-B14F-4D97-AF65-F5344CB8AC3E}">
        <p14:creationId xmlns:p14="http://schemas.microsoft.com/office/powerpoint/2010/main" val="288436694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908720"/>
          </a:xfrm>
        </p:spPr>
        <p:txBody>
          <a:bodyPr/>
          <a:lstStyle/>
          <a:p>
            <a:r>
              <a:rPr lang="ru-RU" dirty="0" smtClean="0"/>
              <a:t> </a:t>
            </a:r>
            <a:r>
              <a:rPr lang="en-US" dirty="0" smtClean="0"/>
              <a:t>The Answer is:</a:t>
            </a:r>
            <a:endParaRPr lang="ru-RU" dirty="0"/>
          </a:p>
        </p:txBody>
      </p:sp>
      <p:sp>
        <p:nvSpPr>
          <p:cNvPr id="3" name="Объект 2"/>
          <p:cNvSpPr>
            <a:spLocks noGrp="1"/>
          </p:cNvSpPr>
          <p:nvPr>
            <p:ph idx="1"/>
          </p:nvPr>
        </p:nvSpPr>
        <p:spPr>
          <a:xfrm>
            <a:off x="457200" y="1844824"/>
            <a:ext cx="8229600" cy="4281339"/>
          </a:xfrm>
        </p:spPr>
        <p:txBody>
          <a:bodyPr/>
          <a:lstStyle/>
          <a:p>
            <a:pPr marL="0" indent="0">
              <a:buNone/>
            </a:pPr>
            <a:r>
              <a:rPr lang="en-US" dirty="0" smtClean="0"/>
              <a:t>    </a:t>
            </a:r>
            <a:r>
              <a:rPr lang="en-US" sz="4800" dirty="0"/>
              <a:t>        </a:t>
            </a:r>
            <a:r>
              <a:rPr lang="en-US" sz="4800" dirty="0" smtClean="0"/>
              <a:t>   154 sonnets</a:t>
            </a:r>
            <a:endParaRPr lang="en-US" sz="4800" dirty="0"/>
          </a:p>
          <a:p>
            <a:pPr marL="0" indent="0">
              <a:buNone/>
            </a:pPr>
            <a:endParaRPr lang="en-US" sz="4800" dirty="0"/>
          </a:p>
          <a:p>
            <a:pPr marL="0" indent="0">
              <a:buNone/>
            </a:pPr>
            <a:r>
              <a:rPr lang="en-US" sz="4800" dirty="0" smtClean="0"/>
              <a:t> </a:t>
            </a:r>
            <a:endParaRPr lang="ru-RU" sz="4800" dirty="0"/>
          </a:p>
        </p:txBody>
      </p:sp>
      <p:pic>
        <p:nvPicPr>
          <p:cNvPr id="4" name="Рисунок 3"/>
          <p:cNvPicPr>
            <a:picLocks noChangeAspect="1"/>
          </p:cNvPicPr>
          <p:nvPr/>
        </p:nvPicPr>
        <p:blipFill>
          <a:blip r:embed="rId2"/>
          <a:stretch>
            <a:fillRect/>
          </a:stretch>
        </p:blipFill>
        <p:spPr>
          <a:xfrm>
            <a:off x="2987824" y="2708920"/>
            <a:ext cx="2502024" cy="3607085"/>
          </a:xfrm>
          <a:prstGeom prst="rect">
            <a:avLst/>
          </a:prstGeom>
          <a:ln>
            <a:solidFill>
              <a:srgbClr val="FF5050"/>
            </a:solidFill>
          </a:ln>
        </p:spPr>
      </p:pic>
    </p:spTree>
    <p:extLst>
      <p:ext uri="{BB962C8B-B14F-4D97-AF65-F5344CB8AC3E}">
        <p14:creationId xmlns:p14="http://schemas.microsoft.com/office/powerpoint/2010/main" val="428998165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6632"/>
            <a:ext cx="8229600" cy="864096"/>
          </a:xfrm>
        </p:spPr>
        <p:txBody>
          <a:bodyPr/>
          <a:lstStyle/>
          <a:p>
            <a:r>
              <a:rPr lang="en-US" dirty="0" smtClean="0"/>
              <a:t>Let’s do the Quiz!</a:t>
            </a:r>
            <a:endParaRPr lang="ru-RU" dirty="0"/>
          </a:p>
        </p:txBody>
      </p:sp>
      <p:sp>
        <p:nvSpPr>
          <p:cNvPr id="3" name="Объект 2"/>
          <p:cNvSpPr>
            <a:spLocks noGrp="1"/>
          </p:cNvSpPr>
          <p:nvPr>
            <p:ph idx="1"/>
          </p:nvPr>
        </p:nvSpPr>
        <p:spPr>
          <a:xfrm>
            <a:off x="0" y="1844824"/>
            <a:ext cx="9144000" cy="4680520"/>
          </a:xfrm>
        </p:spPr>
        <p:txBody>
          <a:bodyPr/>
          <a:lstStyle/>
          <a:p>
            <a:pPr marL="0" indent="0">
              <a:buNone/>
            </a:pPr>
            <a:r>
              <a:rPr lang="en-US" b="1" i="1" dirty="0" smtClean="0"/>
              <a:t>21. The </a:t>
            </a:r>
            <a:r>
              <a:rPr lang="en-US" b="1" i="1" dirty="0"/>
              <a:t>number of novels Joanne Rowling wrote about Harry Porter.</a:t>
            </a:r>
          </a:p>
          <a:p>
            <a:pPr marL="514350" indent="-514350">
              <a:buAutoNum type="alphaLcParenR"/>
            </a:pPr>
            <a:r>
              <a:rPr lang="en-US" dirty="0" smtClean="0"/>
              <a:t> 5     </a:t>
            </a:r>
          </a:p>
          <a:p>
            <a:pPr marL="514350" indent="-514350">
              <a:buAutoNum type="alphaLcParenR"/>
            </a:pPr>
            <a:r>
              <a:rPr lang="en-US" dirty="0" smtClean="0"/>
              <a:t> </a:t>
            </a:r>
            <a:r>
              <a:rPr lang="en-US" dirty="0"/>
              <a:t>3    </a:t>
            </a:r>
            <a:endParaRPr lang="en-US" dirty="0" smtClean="0"/>
          </a:p>
          <a:p>
            <a:pPr marL="514350" indent="-514350">
              <a:buAutoNum type="alphaLcParenR"/>
            </a:pPr>
            <a:r>
              <a:rPr lang="en-US" dirty="0" smtClean="0"/>
              <a:t> 9     </a:t>
            </a:r>
          </a:p>
          <a:p>
            <a:pPr marL="514350" indent="-514350">
              <a:buAutoNum type="alphaLcParenR"/>
            </a:pPr>
            <a:r>
              <a:rPr lang="en-US" dirty="0" smtClean="0"/>
              <a:t> 7</a:t>
            </a:r>
            <a:endParaRPr lang="en-US" dirty="0"/>
          </a:p>
          <a:p>
            <a:pPr marL="0" indent="0">
              <a:buNone/>
            </a:pPr>
            <a:endParaRPr lang="ru-RU" dirty="0"/>
          </a:p>
        </p:txBody>
      </p:sp>
    </p:spTree>
    <p:extLst>
      <p:ext uri="{BB962C8B-B14F-4D97-AF65-F5344CB8AC3E}">
        <p14:creationId xmlns:p14="http://schemas.microsoft.com/office/powerpoint/2010/main" val="358952427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908720"/>
          </a:xfrm>
        </p:spPr>
        <p:txBody>
          <a:bodyPr/>
          <a:lstStyle/>
          <a:p>
            <a:r>
              <a:rPr lang="ru-RU" dirty="0" smtClean="0"/>
              <a:t> </a:t>
            </a:r>
            <a:r>
              <a:rPr lang="en-US" dirty="0" smtClean="0"/>
              <a:t>The Answer is:</a:t>
            </a:r>
            <a:endParaRPr lang="ru-RU" dirty="0"/>
          </a:p>
        </p:txBody>
      </p:sp>
      <p:sp>
        <p:nvSpPr>
          <p:cNvPr id="3" name="Объект 2"/>
          <p:cNvSpPr>
            <a:spLocks noGrp="1"/>
          </p:cNvSpPr>
          <p:nvPr>
            <p:ph idx="1"/>
          </p:nvPr>
        </p:nvSpPr>
        <p:spPr>
          <a:xfrm>
            <a:off x="457200" y="1844824"/>
            <a:ext cx="8229600" cy="4281339"/>
          </a:xfrm>
        </p:spPr>
        <p:txBody>
          <a:bodyPr/>
          <a:lstStyle/>
          <a:p>
            <a:pPr marL="0" indent="0">
              <a:buNone/>
            </a:pPr>
            <a:r>
              <a:rPr lang="en-US" dirty="0" smtClean="0"/>
              <a:t>    </a:t>
            </a:r>
            <a:r>
              <a:rPr lang="en-US" sz="4800" dirty="0"/>
              <a:t>        </a:t>
            </a:r>
            <a:r>
              <a:rPr lang="en-US" sz="4800" dirty="0" smtClean="0"/>
              <a:t>     7 novels</a:t>
            </a:r>
            <a:endParaRPr lang="en-US" sz="4800" dirty="0"/>
          </a:p>
          <a:p>
            <a:pPr marL="0" indent="0">
              <a:buNone/>
            </a:pPr>
            <a:endParaRPr lang="en-US" sz="4800" dirty="0"/>
          </a:p>
          <a:p>
            <a:pPr marL="0" indent="0">
              <a:buNone/>
            </a:pPr>
            <a:r>
              <a:rPr lang="en-US" sz="4800" dirty="0" smtClean="0"/>
              <a:t> </a:t>
            </a:r>
            <a:endParaRPr lang="ru-RU" sz="4800" dirty="0"/>
          </a:p>
        </p:txBody>
      </p:sp>
      <p:pic>
        <p:nvPicPr>
          <p:cNvPr id="5" name="Рисунок 4"/>
          <p:cNvPicPr>
            <a:picLocks noChangeAspect="1"/>
          </p:cNvPicPr>
          <p:nvPr/>
        </p:nvPicPr>
        <p:blipFill>
          <a:blip r:embed="rId2"/>
          <a:stretch>
            <a:fillRect/>
          </a:stretch>
        </p:blipFill>
        <p:spPr>
          <a:xfrm>
            <a:off x="395536" y="2996952"/>
            <a:ext cx="3766018" cy="2429689"/>
          </a:xfrm>
          <a:prstGeom prst="rect">
            <a:avLst/>
          </a:prstGeom>
          <a:ln>
            <a:solidFill>
              <a:srgbClr val="FF5050"/>
            </a:solidFill>
          </a:ln>
        </p:spPr>
      </p:pic>
      <p:pic>
        <p:nvPicPr>
          <p:cNvPr id="6" name="Рисунок 5"/>
          <p:cNvPicPr>
            <a:picLocks noChangeAspect="1"/>
          </p:cNvPicPr>
          <p:nvPr/>
        </p:nvPicPr>
        <p:blipFill>
          <a:blip r:embed="rId3"/>
          <a:stretch>
            <a:fillRect/>
          </a:stretch>
        </p:blipFill>
        <p:spPr>
          <a:xfrm>
            <a:off x="4427984" y="3573016"/>
            <a:ext cx="4549583" cy="1679554"/>
          </a:xfrm>
          <a:prstGeom prst="rect">
            <a:avLst/>
          </a:prstGeom>
        </p:spPr>
      </p:pic>
    </p:spTree>
    <p:extLst>
      <p:ext uri="{BB962C8B-B14F-4D97-AF65-F5344CB8AC3E}">
        <p14:creationId xmlns:p14="http://schemas.microsoft.com/office/powerpoint/2010/main" val="164014305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6632"/>
            <a:ext cx="8229600" cy="864096"/>
          </a:xfrm>
        </p:spPr>
        <p:txBody>
          <a:bodyPr/>
          <a:lstStyle/>
          <a:p>
            <a:r>
              <a:rPr lang="en-US" dirty="0" smtClean="0"/>
              <a:t>Let’s do the Quiz!</a:t>
            </a:r>
            <a:endParaRPr lang="ru-RU" dirty="0"/>
          </a:p>
        </p:txBody>
      </p:sp>
      <p:sp>
        <p:nvSpPr>
          <p:cNvPr id="3" name="Объект 2"/>
          <p:cNvSpPr>
            <a:spLocks noGrp="1"/>
          </p:cNvSpPr>
          <p:nvPr>
            <p:ph idx="1"/>
          </p:nvPr>
        </p:nvSpPr>
        <p:spPr>
          <a:xfrm>
            <a:off x="0" y="1844824"/>
            <a:ext cx="9144000" cy="4680520"/>
          </a:xfrm>
        </p:spPr>
        <p:txBody>
          <a:bodyPr/>
          <a:lstStyle/>
          <a:p>
            <a:pPr marL="0" indent="0">
              <a:buNone/>
            </a:pPr>
            <a:r>
              <a:rPr lang="en-US" b="1" i="1" dirty="0" smtClean="0"/>
              <a:t>22. Who </a:t>
            </a:r>
            <a:r>
              <a:rPr lang="en-US" b="1" i="1" dirty="0"/>
              <a:t>is the origin of the great private detective </a:t>
            </a:r>
            <a:r>
              <a:rPr lang="en-US" b="1" i="1" dirty="0" err="1"/>
              <a:t>Hercule</a:t>
            </a:r>
            <a:r>
              <a:rPr lang="en-US" b="1" i="1" dirty="0"/>
              <a:t> </a:t>
            </a:r>
            <a:r>
              <a:rPr lang="en-US" b="1" i="1" dirty="0" err="1"/>
              <a:t>Poirot</a:t>
            </a:r>
            <a:r>
              <a:rPr lang="en-US" b="1" i="1" dirty="0"/>
              <a:t>?</a:t>
            </a:r>
          </a:p>
          <a:p>
            <a:pPr marL="514350" indent="-514350">
              <a:buAutoNum type="alphaLcParenR"/>
            </a:pPr>
            <a:r>
              <a:rPr lang="en-US" dirty="0" smtClean="0"/>
              <a:t>Belgian     </a:t>
            </a:r>
          </a:p>
          <a:p>
            <a:pPr marL="514350" indent="-514350">
              <a:buAutoNum type="alphaLcParenR"/>
            </a:pPr>
            <a:r>
              <a:rPr lang="en-US" dirty="0" smtClean="0"/>
              <a:t>Englishman     </a:t>
            </a:r>
          </a:p>
          <a:p>
            <a:pPr marL="514350" indent="-514350">
              <a:buAutoNum type="alphaLcParenR"/>
            </a:pPr>
            <a:r>
              <a:rPr lang="en-US" dirty="0" smtClean="0"/>
              <a:t>Frenchman    </a:t>
            </a:r>
          </a:p>
          <a:p>
            <a:pPr marL="514350" indent="-514350">
              <a:buAutoNum type="alphaLcParenR"/>
            </a:pPr>
            <a:r>
              <a:rPr lang="en-US" dirty="0" smtClean="0"/>
              <a:t>Austrian</a:t>
            </a:r>
            <a:endParaRPr lang="en-US" dirty="0"/>
          </a:p>
          <a:p>
            <a:pPr marL="0" indent="0">
              <a:buNone/>
            </a:pPr>
            <a:endParaRPr lang="ru-RU" dirty="0"/>
          </a:p>
        </p:txBody>
      </p:sp>
    </p:spTree>
    <p:extLst>
      <p:ext uri="{BB962C8B-B14F-4D97-AF65-F5344CB8AC3E}">
        <p14:creationId xmlns:p14="http://schemas.microsoft.com/office/powerpoint/2010/main" val="34733260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908720"/>
          </a:xfrm>
        </p:spPr>
        <p:txBody>
          <a:bodyPr/>
          <a:lstStyle/>
          <a:p>
            <a:r>
              <a:rPr lang="ru-RU" dirty="0" smtClean="0"/>
              <a:t> </a:t>
            </a:r>
            <a:r>
              <a:rPr lang="en-US" dirty="0" smtClean="0"/>
              <a:t>The Answer is:</a:t>
            </a:r>
            <a:endParaRPr lang="ru-RU" dirty="0"/>
          </a:p>
        </p:txBody>
      </p:sp>
      <p:sp>
        <p:nvSpPr>
          <p:cNvPr id="3" name="Объект 2"/>
          <p:cNvSpPr>
            <a:spLocks noGrp="1"/>
          </p:cNvSpPr>
          <p:nvPr>
            <p:ph idx="1"/>
          </p:nvPr>
        </p:nvSpPr>
        <p:spPr>
          <a:xfrm>
            <a:off x="457200" y="1844824"/>
            <a:ext cx="8229600" cy="4281339"/>
          </a:xfrm>
        </p:spPr>
        <p:txBody>
          <a:bodyPr/>
          <a:lstStyle/>
          <a:p>
            <a:pPr marL="0" indent="0">
              <a:buNone/>
            </a:pPr>
            <a:r>
              <a:rPr lang="en-US" dirty="0" smtClean="0"/>
              <a:t>    </a:t>
            </a:r>
            <a:r>
              <a:rPr lang="en-US" sz="4800" dirty="0"/>
              <a:t>        </a:t>
            </a:r>
            <a:r>
              <a:rPr lang="en-US" sz="4800" dirty="0" smtClean="0"/>
              <a:t>     Belgian</a:t>
            </a:r>
            <a:endParaRPr lang="en-US" sz="4800" dirty="0"/>
          </a:p>
          <a:p>
            <a:pPr marL="0" indent="0">
              <a:buNone/>
            </a:pPr>
            <a:endParaRPr lang="en-US" sz="4800" dirty="0"/>
          </a:p>
          <a:p>
            <a:pPr marL="0" indent="0">
              <a:buNone/>
            </a:pPr>
            <a:r>
              <a:rPr lang="en-US" sz="4800" dirty="0" smtClean="0"/>
              <a:t> </a:t>
            </a:r>
            <a:endParaRPr lang="ru-RU" sz="4800" dirty="0"/>
          </a:p>
        </p:txBody>
      </p:sp>
      <p:pic>
        <p:nvPicPr>
          <p:cNvPr id="4" name="Рисунок 3"/>
          <p:cNvPicPr>
            <a:picLocks noChangeAspect="1"/>
          </p:cNvPicPr>
          <p:nvPr/>
        </p:nvPicPr>
        <p:blipFill>
          <a:blip r:embed="rId2"/>
          <a:stretch>
            <a:fillRect/>
          </a:stretch>
        </p:blipFill>
        <p:spPr>
          <a:xfrm>
            <a:off x="1907704" y="3068960"/>
            <a:ext cx="4896544" cy="3147430"/>
          </a:xfrm>
          <a:prstGeom prst="rect">
            <a:avLst/>
          </a:prstGeom>
        </p:spPr>
      </p:pic>
    </p:spTree>
    <p:extLst>
      <p:ext uri="{BB962C8B-B14F-4D97-AF65-F5344CB8AC3E}">
        <p14:creationId xmlns:p14="http://schemas.microsoft.com/office/powerpoint/2010/main" val="413284554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6632"/>
            <a:ext cx="8229600" cy="864096"/>
          </a:xfrm>
        </p:spPr>
        <p:txBody>
          <a:bodyPr/>
          <a:lstStyle/>
          <a:p>
            <a:r>
              <a:rPr lang="en-US" dirty="0" smtClean="0"/>
              <a:t>Let’s do the Quiz!</a:t>
            </a:r>
            <a:endParaRPr lang="ru-RU" dirty="0"/>
          </a:p>
        </p:txBody>
      </p:sp>
      <p:sp>
        <p:nvSpPr>
          <p:cNvPr id="3" name="Объект 2"/>
          <p:cNvSpPr>
            <a:spLocks noGrp="1"/>
          </p:cNvSpPr>
          <p:nvPr>
            <p:ph idx="1"/>
          </p:nvPr>
        </p:nvSpPr>
        <p:spPr>
          <a:xfrm>
            <a:off x="0" y="1844824"/>
            <a:ext cx="9144000" cy="4680520"/>
          </a:xfrm>
        </p:spPr>
        <p:txBody>
          <a:bodyPr/>
          <a:lstStyle/>
          <a:p>
            <a:pPr marL="0" indent="0">
              <a:buNone/>
            </a:pPr>
            <a:r>
              <a:rPr lang="en-US" b="1" i="1" dirty="0" smtClean="0"/>
              <a:t>23. Alexander </a:t>
            </a:r>
            <a:r>
              <a:rPr lang="en-US" b="1" i="1" dirty="0"/>
              <a:t>Selkirk was a prototype of …</a:t>
            </a:r>
          </a:p>
          <a:p>
            <a:pPr marL="514350" indent="-514350">
              <a:buAutoNum type="alphaLcParenR"/>
            </a:pPr>
            <a:r>
              <a:rPr lang="en-US" dirty="0" smtClean="0"/>
              <a:t>Robinson </a:t>
            </a:r>
            <a:r>
              <a:rPr lang="en-US" dirty="0"/>
              <a:t>Crusoe   </a:t>
            </a:r>
            <a:endParaRPr lang="en-US" dirty="0" smtClean="0"/>
          </a:p>
          <a:p>
            <a:pPr marL="514350" indent="-514350">
              <a:buAutoNum type="alphaLcParenR"/>
            </a:pPr>
            <a:r>
              <a:rPr lang="en-US" dirty="0" smtClean="0"/>
              <a:t>Gulliver    </a:t>
            </a:r>
          </a:p>
          <a:p>
            <a:pPr marL="514350" indent="-514350">
              <a:buAutoNum type="alphaLcParenR"/>
            </a:pPr>
            <a:r>
              <a:rPr lang="en-US" dirty="0" smtClean="0"/>
              <a:t>Ivanhoe    </a:t>
            </a:r>
          </a:p>
          <a:p>
            <a:pPr marL="514350" indent="-514350">
              <a:buAutoNum type="alphaLcParenR"/>
            </a:pPr>
            <a:r>
              <a:rPr lang="en-US" dirty="0" smtClean="0"/>
              <a:t>Baron </a:t>
            </a:r>
            <a:r>
              <a:rPr lang="en-US" dirty="0"/>
              <a:t>Munchausen</a:t>
            </a:r>
          </a:p>
          <a:p>
            <a:pPr marL="0" indent="0">
              <a:buNone/>
            </a:pPr>
            <a:endParaRPr lang="ru-RU" dirty="0"/>
          </a:p>
        </p:txBody>
      </p:sp>
    </p:spTree>
    <p:extLst>
      <p:ext uri="{BB962C8B-B14F-4D97-AF65-F5344CB8AC3E}">
        <p14:creationId xmlns:p14="http://schemas.microsoft.com/office/powerpoint/2010/main" val="20161498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6632"/>
            <a:ext cx="8229600" cy="864096"/>
          </a:xfrm>
        </p:spPr>
        <p:txBody>
          <a:bodyPr/>
          <a:lstStyle/>
          <a:p>
            <a:r>
              <a:rPr lang="en-US" dirty="0" smtClean="0"/>
              <a:t>Let’s do the Quiz!</a:t>
            </a:r>
            <a:endParaRPr lang="ru-RU" dirty="0"/>
          </a:p>
        </p:txBody>
      </p:sp>
      <p:sp>
        <p:nvSpPr>
          <p:cNvPr id="3" name="Объект 2"/>
          <p:cNvSpPr>
            <a:spLocks noGrp="1"/>
          </p:cNvSpPr>
          <p:nvPr>
            <p:ph idx="1"/>
          </p:nvPr>
        </p:nvSpPr>
        <p:spPr>
          <a:xfrm>
            <a:off x="0" y="1844824"/>
            <a:ext cx="9144000" cy="4680520"/>
          </a:xfrm>
        </p:spPr>
        <p:txBody>
          <a:bodyPr/>
          <a:lstStyle/>
          <a:p>
            <a:pPr marL="0" indent="0">
              <a:buNone/>
            </a:pPr>
            <a:r>
              <a:rPr lang="en-US" dirty="0" smtClean="0"/>
              <a:t>1.</a:t>
            </a:r>
            <a:r>
              <a:rPr lang="ru-RU" dirty="0" smtClean="0"/>
              <a:t> </a:t>
            </a:r>
            <a:r>
              <a:rPr lang="en-US" b="1" i="1" dirty="0" smtClean="0"/>
              <a:t>Who </a:t>
            </a:r>
            <a:r>
              <a:rPr lang="en-US" b="1" i="1" dirty="0"/>
              <a:t>wrote the novel of Robinson Crusoe? </a:t>
            </a:r>
          </a:p>
          <a:p>
            <a:pPr marL="514350" indent="-514350">
              <a:buAutoNum type="alphaLcParenR"/>
            </a:pPr>
            <a:r>
              <a:rPr lang="en-US" dirty="0" smtClean="0"/>
              <a:t>Daniel </a:t>
            </a:r>
            <a:r>
              <a:rPr lang="en-US" dirty="0"/>
              <a:t>Defoe  </a:t>
            </a:r>
            <a:endParaRPr lang="ru-RU" dirty="0" smtClean="0"/>
          </a:p>
          <a:p>
            <a:pPr marL="514350" indent="-514350">
              <a:buAutoNum type="alphaLcParenR"/>
            </a:pPr>
            <a:r>
              <a:rPr lang="en-US" dirty="0" smtClean="0"/>
              <a:t>Rudyard </a:t>
            </a:r>
            <a:r>
              <a:rPr lang="en-US" dirty="0"/>
              <a:t>Kipling  </a:t>
            </a:r>
            <a:endParaRPr lang="ru-RU" dirty="0" smtClean="0"/>
          </a:p>
          <a:p>
            <a:pPr marL="514350" indent="-514350">
              <a:buAutoNum type="alphaLcParenR"/>
            </a:pPr>
            <a:r>
              <a:rPr lang="en-US" dirty="0" smtClean="0"/>
              <a:t>Agatha </a:t>
            </a:r>
            <a:r>
              <a:rPr lang="en-US" dirty="0"/>
              <a:t>Christie  </a:t>
            </a:r>
            <a:endParaRPr lang="ru-RU" dirty="0" smtClean="0"/>
          </a:p>
          <a:p>
            <a:pPr marL="514350" indent="-514350">
              <a:buAutoNum type="alphaLcParenR"/>
            </a:pPr>
            <a:r>
              <a:rPr lang="en-US" dirty="0" smtClean="0"/>
              <a:t>Mark </a:t>
            </a:r>
            <a:r>
              <a:rPr lang="en-US" dirty="0"/>
              <a:t>Twain</a:t>
            </a:r>
          </a:p>
          <a:p>
            <a:endParaRPr lang="ru-RU" dirty="0"/>
          </a:p>
        </p:txBody>
      </p:sp>
    </p:spTree>
    <p:extLst>
      <p:ext uri="{BB962C8B-B14F-4D97-AF65-F5344CB8AC3E}">
        <p14:creationId xmlns:p14="http://schemas.microsoft.com/office/powerpoint/2010/main" val="81736705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908720"/>
          </a:xfrm>
        </p:spPr>
        <p:txBody>
          <a:bodyPr/>
          <a:lstStyle/>
          <a:p>
            <a:r>
              <a:rPr lang="ru-RU" dirty="0" smtClean="0"/>
              <a:t> </a:t>
            </a:r>
            <a:r>
              <a:rPr lang="en-US" dirty="0" smtClean="0"/>
              <a:t>The Answer is:</a:t>
            </a:r>
            <a:endParaRPr lang="ru-RU" dirty="0"/>
          </a:p>
        </p:txBody>
      </p:sp>
      <p:sp>
        <p:nvSpPr>
          <p:cNvPr id="3" name="Объект 2"/>
          <p:cNvSpPr>
            <a:spLocks noGrp="1"/>
          </p:cNvSpPr>
          <p:nvPr>
            <p:ph idx="1"/>
          </p:nvPr>
        </p:nvSpPr>
        <p:spPr>
          <a:xfrm>
            <a:off x="457200" y="1844824"/>
            <a:ext cx="8229600" cy="4281339"/>
          </a:xfrm>
        </p:spPr>
        <p:txBody>
          <a:bodyPr/>
          <a:lstStyle/>
          <a:p>
            <a:pPr marL="0" indent="0">
              <a:buNone/>
            </a:pPr>
            <a:r>
              <a:rPr lang="en-US" dirty="0" smtClean="0"/>
              <a:t>    </a:t>
            </a:r>
            <a:r>
              <a:rPr lang="en-US" sz="4800" dirty="0"/>
              <a:t>      </a:t>
            </a:r>
            <a:r>
              <a:rPr lang="en-US" sz="4800" dirty="0" smtClean="0"/>
              <a:t>Robinson </a:t>
            </a:r>
            <a:r>
              <a:rPr lang="en-US" sz="4800" dirty="0"/>
              <a:t>Crusoe </a:t>
            </a:r>
          </a:p>
          <a:p>
            <a:pPr marL="0" indent="0">
              <a:buNone/>
            </a:pPr>
            <a:endParaRPr lang="en-US" sz="4800" dirty="0"/>
          </a:p>
          <a:p>
            <a:pPr marL="0" indent="0">
              <a:buNone/>
            </a:pPr>
            <a:r>
              <a:rPr lang="en-US" sz="4800" dirty="0" smtClean="0"/>
              <a:t> </a:t>
            </a:r>
            <a:endParaRPr lang="ru-RU" sz="4800" dirty="0"/>
          </a:p>
        </p:txBody>
      </p:sp>
      <p:pic>
        <p:nvPicPr>
          <p:cNvPr id="5" name="Рисунок 4"/>
          <p:cNvPicPr>
            <a:picLocks noChangeAspect="1"/>
          </p:cNvPicPr>
          <p:nvPr/>
        </p:nvPicPr>
        <p:blipFill>
          <a:blip r:embed="rId2"/>
          <a:stretch>
            <a:fillRect/>
          </a:stretch>
        </p:blipFill>
        <p:spPr>
          <a:xfrm>
            <a:off x="755576" y="2708920"/>
            <a:ext cx="3075236" cy="3712447"/>
          </a:xfrm>
          <a:prstGeom prst="rect">
            <a:avLst/>
          </a:prstGeom>
          <a:ln>
            <a:solidFill>
              <a:srgbClr val="FF5050"/>
            </a:solidFill>
          </a:ln>
        </p:spPr>
      </p:pic>
      <p:pic>
        <p:nvPicPr>
          <p:cNvPr id="6" name="Рисунок 5"/>
          <p:cNvPicPr>
            <a:picLocks noChangeAspect="1"/>
          </p:cNvPicPr>
          <p:nvPr/>
        </p:nvPicPr>
        <p:blipFill>
          <a:blip r:embed="rId3"/>
          <a:stretch>
            <a:fillRect/>
          </a:stretch>
        </p:blipFill>
        <p:spPr>
          <a:xfrm>
            <a:off x="4283596" y="2947207"/>
            <a:ext cx="4403204" cy="3235871"/>
          </a:xfrm>
          <a:prstGeom prst="rect">
            <a:avLst/>
          </a:prstGeom>
          <a:ln>
            <a:solidFill>
              <a:srgbClr val="FF5050"/>
            </a:solidFill>
          </a:ln>
        </p:spPr>
      </p:pic>
    </p:spTree>
    <p:extLst>
      <p:ext uri="{BB962C8B-B14F-4D97-AF65-F5344CB8AC3E}">
        <p14:creationId xmlns:p14="http://schemas.microsoft.com/office/powerpoint/2010/main" val="359261597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6632"/>
            <a:ext cx="8229600" cy="864096"/>
          </a:xfrm>
        </p:spPr>
        <p:txBody>
          <a:bodyPr/>
          <a:lstStyle/>
          <a:p>
            <a:r>
              <a:rPr lang="en-US" dirty="0" smtClean="0"/>
              <a:t>Let’s do the Quiz!</a:t>
            </a:r>
            <a:endParaRPr lang="ru-RU" dirty="0"/>
          </a:p>
        </p:txBody>
      </p:sp>
      <p:sp>
        <p:nvSpPr>
          <p:cNvPr id="3" name="Объект 2"/>
          <p:cNvSpPr>
            <a:spLocks noGrp="1"/>
          </p:cNvSpPr>
          <p:nvPr>
            <p:ph idx="1"/>
          </p:nvPr>
        </p:nvSpPr>
        <p:spPr>
          <a:xfrm>
            <a:off x="0" y="1844824"/>
            <a:ext cx="9144000" cy="4680520"/>
          </a:xfrm>
        </p:spPr>
        <p:txBody>
          <a:bodyPr/>
          <a:lstStyle/>
          <a:p>
            <a:pPr marL="0" indent="0">
              <a:buNone/>
            </a:pPr>
            <a:r>
              <a:rPr lang="en-US" b="1" i="1" dirty="0" smtClean="0"/>
              <a:t>24. One </a:t>
            </a:r>
            <a:r>
              <a:rPr lang="en-US" b="1" i="1" dirty="0"/>
              <a:t>of these authors worked as a pilot when he was young.</a:t>
            </a:r>
          </a:p>
          <a:p>
            <a:pPr marL="514350" indent="-514350">
              <a:buAutoNum type="alphaLcParenR"/>
            </a:pPr>
            <a:r>
              <a:rPr lang="en-US" dirty="0" smtClean="0"/>
              <a:t>Lewis Carroll   </a:t>
            </a:r>
          </a:p>
          <a:p>
            <a:pPr marL="514350" indent="-514350">
              <a:buAutoNum type="alphaLcParenR"/>
            </a:pPr>
            <a:r>
              <a:rPr lang="en-US" dirty="0" smtClean="0"/>
              <a:t>Alexander </a:t>
            </a:r>
            <a:r>
              <a:rPr lang="en-US" dirty="0"/>
              <a:t>Milne    </a:t>
            </a:r>
            <a:endParaRPr lang="en-US" dirty="0" smtClean="0"/>
          </a:p>
          <a:p>
            <a:pPr marL="514350" indent="-514350">
              <a:buAutoNum type="alphaLcParenR"/>
            </a:pPr>
            <a:r>
              <a:rPr lang="en-US" dirty="0" smtClean="0"/>
              <a:t>Mark </a:t>
            </a:r>
            <a:r>
              <a:rPr lang="en-US" dirty="0"/>
              <a:t>Twain    </a:t>
            </a:r>
            <a:endParaRPr lang="en-US" dirty="0" smtClean="0"/>
          </a:p>
          <a:p>
            <a:pPr marL="514350" indent="-514350">
              <a:buAutoNum type="alphaLcParenR"/>
            </a:pPr>
            <a:r>
              <a:rPr lang="en-US" dirty="0" smtClean="0"/>
              <a:t>Walter </a:t>
            </a:r>
            <a:r>
              <a:rPr lang="en-US" dirty="0"/>
              <a:t>Scott</a:t>
            </a:r>
          </a:p>
          <a:p>
            <a:pPr marL="0" indent="0">
              <a:buNone/>
            </a:pPr>
            <a:endParaRPr lang="ru-RU" dirty="0"/>
          </a:p>
        </p:txBody>
      </p:sp>
    </p:spTree>
    <p:extLst>
      <p:ext uri="{BB962C8B-B14F-4D97-AF65-F5344CB8AC3E}">
        <p14:creationId xmlns:p14="http://schemas.microsoft.com/office/powerpoint/2010/main" val="253916323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908720"/>
          </a:xfrm>
        </p:spPr>
        <p:txBody>
          <a:bodyPr/>
          <a:lstStyle/>
          <a:p>
            <a:r>
              <a:rPr lang="ru-RU" dirty="0" smtClean="0"/>
              <a:t> </a:t>
            </a:r>
            <a:r>
              <a:rPr lang="en-US" dirty="0" smtClean="0"/>
              <a:t>The Answer is:</a:t>
            </a:r>
            <a:endParaRPr lang="ru-RU" dirty="0"/>
          </a:p>
        </p:txBody>
      </p:sp>
      <p:sp>
        <p:nvSpPr>
          <p:cNvPr id="3" name="Объект 2"/>
          <p:cNvSpPr>
            <a:spLocks noGrp="1"/>
          </p:cNvSpPr>
          <p:nvPr>
            <p:ph idx="1"/>
          </p:nvPr>
        </p:nvSpPr>
        <p:spPr>
          <a:xfrm>
            <a:off x="457200" y="1844824"/>
            <a:ext cx="8229600" cy="4281339"/>
          </a:xfrm>
        </p:spPr>
        <p:txBody>
          <a:bodyPr/>
          <a:lstStyle/>
          <a:p>
            <a:pPr marL="0" indent="0">
              <a:buNone/>
            </a:pPr>
            <a:r>
              <a:rPr lang="en-US" dirty="0" smtClean="0"/>
              <a:t>    </a:t>
            </a:r>
            <a:r>
              <a:rPr lang="en-US" sz="4800" dirty="0"/>
              <a:t>       </a:t>
            </a:r>
            <a:r>
              <a:rPr lang="en-US" sz="4800" dirty="0" smtClean="0"/>
              <a:t>   Mark </a:t>
            </a:r>
            <a:r>
              <a:rPr lang="en-US" sz="4800" dirty="0"/>
              <a:t>Twain </a:t>
            </a:r>
          </a:p>
          <a:p>
            <a:pPr marL="0" indent="0">
              <a:buNone/>
            </a:pPr>
            <a:endParaRPr lang="en-US" sz="4800" dirty="0"/>
          </a:p>
          <a:p>
            <a:pPr marL="0" indent="0">
              <a:buNone/>
            </a:pPr>
            <a:r>
              <a:rPr lang="en-US" sz="4800" dirty="0" smtClean="0"/>
              <a:t> </a:t>
            </a:r>
            <a:endParaRPr lang="ru-RU" sz="4800" dirty="0"/>
          </a:p>
        </p:txBody>
      </p:sp>
      <p:pic>
        <p:nvPicPr>
          <p:cNvPr id="4" name="Рисунок 3"/>
          <p:cNvPicPr>
            <a:picLocks noChangeAspect="1"/>
          </p:cNvPicPr>
          <p:nvPr/>
        </p:nvPicPr>
        <p:blipFill>
          <a:blip r:embed="rId2"/>
          <a:stretch>
            <a:fillRect/>
          </a:stretch>
        </p:blipFill>
        <p:spPr>
          <a:xfrm>
            <a:off x="1763688" y="2802994"/>
            <a:ext cx="5112568" cy="3323169"/>
          </a:xfrm>
          <a:prstGeom prst="rect">
            <a:avLst/>
          </a:prstGeom>
          <a:ln>
            <a:solidFill>
              <a:srgbClr val="FF5050"/>
            </a:solidFill>
          </a:ln>
        </p:spPr>
      </p:pic>
    </p:spTree>
    <p:extLst>
      <p:ext uri="{BB962C8B-B14F-4D97-AF65-F5344CB8AC3E}">
        <p14:creationId xmlns:p14="http://schemas.microsoft.com/office/powerpoint/2010/main" val="112768995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6632"/>
            <a:ext cx="8229600" cy="864096"/>
          </a:xfrm>
        </p:spPr>
        <p:txBody>
          <a:bodyPr/>
          <a:lstStyle/>
          <a:p>
            <a:r>
              <a:rPr lang="en-US" dirty="0" smtClean="0"/>
              <a:t>Let’s do the Quiz!</a:t>
            </a:r>
            <a:endParaRPr lang="ru-RU" dirty="0"/>
          </a:p>
        </p:txBody>
      </p:sp>
      <p:sp>
        <p:nvSpPr>
          <p:cNvPr id="3" name="Объект 2"/>
          <p:cNvSpPr>
            <a:spLocks noGrp="1"/>
          </p:cNvSpPr>
          <p:nvPr>
            <p:ph idx="1"/>
          </p:nvPr>
        </p:nvSpPr>
        <p:spPr>
          <a:xfrm>
            <a:off x="0" y="1844824"/>
            <a:ext cx="9144000" cy="4680520"/>
          </a:xfrm>
        </p:spPr>
        <p:txBody>
          <a:bodyPr/>
          <a:lstStyle/>
          <a:p>
            <a:pPr marL="0" indent="0">
              <a:buNone/>
            </a:pPr>
            <a:r>
              <a:rPr lang="en-US" b="1" i="1" dirty="0" smtClean="0"/>
              <a:t>25. What </a:t>
            </a:r>
            <a:r>
              <a:rPr lang="en-US" b="1" i="1" dirty="0"/>
              <a:t>is the name of Charles Dickens's first novel?</a:t>
            </a:r>
          </a:p>
          <a:p>
            <a:pPr marL="514350" indent="-514350">
              <a:buAutoNum type="alphaLcParenR"/>
            </a:pPr>
            <a:r>
              <a:rPr lang="en-US" dirty="0" smtClean="0"/>
              <a:t>"</a:t>
            </a:r>
            <a:r>
              <a:rPr lang="en-US" dirty="0"/>
              <a:t>The Adventures of Oliver Twist"     </a:t>
            </a:r>
            <a:endParaRPr lang="en-US" dirty="0" smtClean="0"/>
          </a:p>
          <a:p>
            <a:pPr marL="514350" indent="-514350">
              <a:buAutoNum type="alphaLcParenR"/>
            </a:pPr>
            <a:r>
              <a:rPr lang="en-US" dirty="0" smtClean="0"/>
              <a:t>"Big </a:t>
            </a:r>
            <a:r>
              <a:rPr lang="en-US" dirty="0"/>
              <a:t>hopes"     </a:t>
            </a:r>
            <a:endParaRPr lang="en-US" dirty="0" smtClean="0"/>
          </a:p>
          <a:p>
            <a:pPr marL="514350" indent="-514350">
              <a:buAutoNum type="alphaLcParenR"/>
            </a:pPr>
            <a:r>
              <a:rPr lang="en-US" dirty="0" smtClean="0"/>
              <a:t>"Posthumous </a:t>
            </a:r>
            <a:r>
              <a:rPr lang="en-US" dirty="0"/>
              <a:t>Papers of the Pickwick Club"       </a:t>
            </a:r>
            <a:endParaRPr lang="en-US" dirty="0" smtClean="0"/>
          </a:p>
          <a:p>
            <a:pPr marL="514350" indent="-514350">
              <a:buAutoNum type="alphaLcParenR"/>
            </a:pPr>
            <a:r>
              <a:rPr lang="en-US" dirty="0" smtClean="0"/>
              <a:t>“David </a:t>
            </a:r>
            <a:r>
              <a:rPr lang="en-US" dirty="0"/>
              <a:t>Copperfield”</a:t>
            </a:r>
          </a:p>
          <a:p>
            <a:pPr marL="0" indent="0">
              <a:buNone/>
            </a:pPr>
            <a:endParaRPr lang="ru-RU" dirty="0"/>
          </a:p>
        </p:txBody>
      </p:sp>
    </p:spTree>
    <p:extLst>
      <p:ext uri="{BB962C8B-B14F-4D97-AF65-F5344CB8AC3E}">
        <p14:creationId xmlns:p14="http://schemas.microsoft.com/office/powerpoint/2010/main" val="84776684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908720"/>
          </a:xfrm>
        </p:spPr>
        <p:txBody>
          <a:bodyPr/>
          <a:lstStyle/>
          <a:p>
            <a:r>
              <a:rPr lang="ru-RU" dirty="0" smtClean="0"/>
              <a:t> </a:t>
            </a:r>
            <a:r>
              <a:rPr lang="en-US" dirty="0" smtClean="0"/>
              <a:t>The Answer is:</a:t>
            </a:r>
            <a:endParaRPr lang="ru-RU" dirty="0"/>
          </a:p>
        </p:txBody>
      </p:sp>
      <p:sp>
        <p:nvSpPr>
          <p:cNvPr id="3" name="Объект 2"/>
          <p:cNvSpPr>
            <a:spLocks noGrp="1"/>
          </p:cNvSpPr>
          <p:nvPr>
            <p:ph idx="1"/>
          </p:nvPr>
        </p:nvSpPr>
        <p:spPr>
          <a:xfrm>
            <a:off x="457200" y="1844824"/>
            <a:ext cx="8229600" cy="4281339"/>
          </a:xfrm>
        </p:spPr>
        <p:txBody>
          <a:bodyPr/>
          <a:lstStyle/>
          <a:p>
            <a:pPr marL="0" indent="0">
              <a:buNone/>
            </a:pPr>
            <a:r>
              <a:rPr lang="en-US" dirty="0" smtClean="0"/>
              <a:t>    </a:t>
            </a:r>
            <a:r>
              <a:rPr lang="en-US" sz="4800" dirty="0"/>
              <a:t>  </a:t>
            </a:r>
            <a:r>
              <a:rPr lang="en-US" sz="4800" dirty="0" smtClean="0"/>
              <a:t>"Posthumous </a:t>
            </a:r>
            <a:r>
              <a:rPr lang="en-US" sz="4800" dirty="0"/>
              <a:t>Papers of </a:t>
            </a:r>
          </a:p>
          <a:p>
            <a:pPr marL="0" indent="0">
              <a:buNone/>
            </a:pPr>
            <a:r>
              <a:rPr lang="en-US" sz="4800" dirty="0"/>
              <a:t>       </a:t>
            </a:r>
            <a:r>
              <a:rPr lang="en-US" sz="4800" dirty="0" smtClean="0"/>
              <a:t> the </a:t>
            </a:r>
            <a:r>
              <a:rPr lang="en-US" sz="4800" dirty="0"/>
              <a:t>Pickwick </a:t>
            </a:r>
            <a:r>
              <a:rPr lang="en-US" sz="4800" dirty="0" smtClean="0"/>
              <a:t>Club”</a:t>
            </a:r>
            <a:endParaRPr lang="en-US" sz="4800" dirty="0"/>
          </a:p>
          <a:p>
            <a:pPr marL="0" indent="0">
              <a:buNone/>
            </a:pPr>
            <a:endParaRPr lang="en-US" sz="4800" dirty="0"/>
          </a:p>
          <a:p>
            <a:pPr marL="0" indent="0">
              <a:buNone/>
            </a:pPr>
            <a:r>
              <a:rPr lang="en-US" sz="4800" dirty="0" smtClean="0"/>
              <a:t> </a:t>
            </a:r>
            <a:endParaRPr lang="ru-RU" sz="4800" dirty="0"/>
          </a:p>
        </p:txBody>
      </p:sp>
      <p:pic>
        <p:nvPicPr>
          <p:cNvPr id="5" name="Рисунок 4"/>
          <p:cNvPicPr>
            <a:picLocks noChangeAspect="1"/>
          </p:cNvPicPr>
          <p:nvPr/>
        </p:nvPicPr>
        <p:blipFill>
          <a:blip r:embed="rId2"/>
          <a:stretch>
            <a:fillRect/>
          </a:stretch>
        </p:blipFill>
        <p:spPr>
          <a:xfrm>
            <a:off x="1115616" y="3501008"/>
            <a:ext cx="1794768" cy="2843710"/>
          </a:xfrm>
          <a:prstGeom prst="rect">
            <a:avLst/>
          </a:prstGeom>
          <a:ln>
            <a:solidFill>
              <a:srgbClr val="FF5050"/>
            </a:solidFill>
          </a:ln>
        </p:spPr>
      </p:pic>
      <p:pic>
        <p:nvPicPr>
          <p:cNvPr id="6" name="Рисунок 5"/>
          <p:cNvPicPr>
            <a:picLocks noChangeAspect="1"/>
          </p:cNvPicPr>
          <p:nvPr/>
        </p:nvPicPr>
        <p:blipFill>
          <a:blip r:embed="rId3"/>
          <a:stretch>
            <a:fillRect/>
          </a:stretch>
        </p:blipFill>
        <p:spPr>
          <a:xfrm>
            <a:off x="3347864" y="3512019"/>
            <a:ext cx="2056259" cy="2848497"/>
          </a:xfrm>
          <a:prstGeom prst="rect">
            <a:avLst/>
          </a:prstGeom>
          <a:ln>
            <a:solidFill>
              <a:srgbClr val="FF5050"/>
            </a:solidFill>
          </a:ln>
        </p:spPr>
      </p:pic>
      <p:pic>
        <p:nvPicPr>
          <p:cNvPr id="7" name="Рисунок 6"/>
          <p:cNvPicPr>
            <a:picLocks noChangeAspect="1"/>
          </p:cNvPicPr>
          <p:nvPr/>
        </p:nvPicPr>
        <p:blipFill>
          <a:blip r:embed="rId4"/>
          <a:stretch>
            <a:fillRect/>
          </a:stretch>
        </p:blipFill>
        <p:spPr>
          <a:xfrm>
            <a:off x="6300193" y="3501008"/>
            <a:ext cx="1800200" cy="2850996"/>
          </a:xfrm>
          <a:prstGeom prst="rect">
            <a:avLst/>
          </a:prstGeom>
          <a:ln>
            <a:solidFill>
              <a:srgbClr val="FF5050"/>
            </a:solidFill>
          </a:ln>
        </p:spPr>
      </p:pic>
    </p:spTree>
    <p:extLst>
      <p:ext uri="{BB962C8B-B14F-4D97-AF65-F5344CB8AC3E}">
        <p14:creationId xmlns:p14="http://schemas.microsoft.com/office/powerpoint/2010/main" val="219886582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39552" y="1844824"/>
            <a:ext cx="8229600" cy="4525963"/>
          </a:xfrm>
        </p:spPr>
        <p:txBody>
          <a:bodyPr/>
          <a:lstStyle/>
          <a:p>
            <a:r>
              <a:rPr lang="en-US" dirty="0"/>
              <a:t>Love a book - it will make your life easier, it will help you in a friendly way to sort out the motley and stormy confusion of thoughts, feelings, and events. It will teach you to respect people and yourself, it inspires your mind and heart with a feeling of love for the world, for </a:t>
            </a:r>
            <a:r>
              <a:rPr lang="en-US" dirty="0" smtClean="0"/>
              <a:t>humanity.</a:t>
            </a:r>
            <a:endParaRPr lang="ru-RU" dirty="0" smtClean="0"/>
          </a:p>
          <a:p>
            <a:pPr marL="0" indent="0">
              <a:buNone/>
            </a:pPr>
            <a:r>
              <a:rPr lang="ru-RU" smtClean="0"/>
              <a:t>                                                    </a:t>
            </a:r>
            <a:r>
              <a:rPr lang="en-US" dirty="0" smtClean="0"/>
              <a:t>M</a:t>
            </a:r>
            <a:r>
              <a:rPr lang="en-US" dirty="0"/>
              <a:t>. Gorky</a:t>
            </a:r>
            <a:endParaRPr lang="ru-RU" dirty="0"/>
          </a:p>
        </p:txBody>
      </p:sp>
    </p:spTree>
    <p:extLst>
      <p:ext uri="{BB962C8B-B14F-4D97-AF65-F5344CB8AC3E}">
        <p14:creationId xmlns:p14="http://schemas.microsoft.com/office/powerpoint/2010/main" val="20362084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908720"/>
          </a:xfrm>
        </p:spPr>
        <p:txBody>
          <a:bodyPr/>
          <a:lstStyle/>
          <a:p>
            <a:r>
              <a:rPr lang="ru-RU" dirty="0" smtClean="0"/>
              <a:t> </a:t>
            </a:r>
            <a:r>
              <a:rPr lang="en-US" dirty="0" smtClean="0"/>
              <a:t>The Answer is:</a:t>
            </a:r>
            <a:endParaRPr lang="ru-RU" dirty="0"/>
          </a:p>
        </p:txBody>
      </p:sp>
      <p:sp>
        <p:nvSpPr>
          <p:cNvPr id="3" name="Объект 2"/>
          <p:cNvSpPr>
            <a:spLocks noGrp="1"/>
          </p:cNvSpPr>
          <p:nvPr>
            <p:ph idx="1"/>
          </p:nvPr>
        </p:nvSpPr>
        <p:spPr>
          <a:xfrm>
            <a:off x="457200" y="1844824"/>
            <a:ext cx="8229600" cy="4281339"/>
          </a:xfrm>
        </p:spPr>
        <p:txBody>
          <a:bodyPr/>
          <a:lstStyle/>
          <a:p>
            <a:pPr marL="0" indent="0">
              <a:buNone/>
            </a:pPr>
            <a:r>
              <a:rPr lang="en-US" dirty="0"/>
              <a:t>Daniel Defoe -  </a:t>
            </a:r>
            <a:r>
              <a:rPr lang="en-US" dirty="0" smtClean="0"/>
              <a:t>a writer </a:t>
            </a:r>
            <a:r>
              <a:rPr lang="en-US" dirty="0"/>
              <a:t>and </a:t>
            </a:r>
            <a:r>
              <a:rPr lang="en-US" dirty="0" smtClean="0"/>
              <a:t>a publicist</a:t>
            </a:r>
            <a:endParaRPr lang="ru-RU" dirty="0"/>
          </a:p>
        </p:txBody>
      </p:sp>
      <p:pic>
        <p:nvPicPr>
          <p:cNvPr id="4" name="Рисунок 3"/>
          <p:cNvPicPr>
            <a:picLocks noChangeAspect="1"/>
          </p:cNvPicPr>
          <p:nvPr/>
        </p:nvPicPr>
        <p:blipFill>
          <a:blip r:embed="rId2"/>
          <a:stretch>
            <a:fillRect/>
          </a:stretch>
        </p:blipFill>
        <p:spPr>
          <a:xfrm>
            <a:off x="4876800" y="2492896"/>
            <a:ext cx="3810000" cy="3810000"/>
          </a:xfrm>
          <a:prstGeom prst="rect">
            <a:avLst/>
          </a:prstGeom>
          <a:ln>
            <a:solidFill>
              <a:srgbClr val="FF5050"/>
            </a:solidFill>
          </a:ln>
        </p:spPr>
      </p:pic>
    </p:spTree>
    <p:extLst>
      <p:ext uri="{BB962C8B-B14F-4D97-AF65-F5344CB8AC3E}">
        <p14:creationId xmlns:p14="http://schemas.microsoft.com/office/powerpoint/2010/main" val="24533681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6632"/>
            <a:ext cx="8229600" cy="864096"/>
          </a:xfrm>
        </p:spPr>
        <p:txBody>
          <a:bodyPr/>
          <a:lstStyle/>
          <a:p>
            <a:r>
              <a:rPr lang="en-US" dirty="0" smtClean="0"/>
              <a:t>Let’s do the Quiz!</a:t>
            </a:r>
            <a:endParaRPr lang="ru-RU" dirty="0"/>
          </a:p>
        </p:txBody>
      </p:sp>
      <p:sp>
        <p:nvSpPr>
          <p:cNvPr id="3" name="Объект 2"/>
          <p:cNvSpPr>
            <a:spLocks noGrp="1"/>
          </p:cNvSpPr>
          <p:nvPr>
            <p:ph idx="1"/>
          </p:nvPr>
        </p:nvSpPr>
        <p:spPr>
          <a:xfrm>
            <a:off x="0" y="1844824"/>
            <a:ext cx="9144000" cy="4680520"/>
          </a:xfrm>
        </p:spPr>
        <p:txBody>
          <a:bodyPr/>
          <a:lstStyle/>
          <a:p>
            <a:pPr marL="0" indent="0">
              <a:buNone/>
            </a:pPr>
            <a:r>
              <a:rPr lang="en-US" b="1" i="1" dirty="0" smtClean="0"/>
              <a:t>2. Shakespeare </a:t>
            </a:r>
            <a:r>
              <a:rPr lang="en-US" b="1" i="1" dirty="0"/>
              <a:t>was born in …</a:t>
            </a:r>
          </a:p>
          <a:p>
            <a:pPr marL="514350" indent="-514350">
              <a:buAutoNum type="alphaLcParenR"/>
            </a:pPr>
            <a:r>
              <a:rPr lang="en-US" dirty="0" smtClean="0"/>
              <a:t>1454        </a:t>
            </a:r>
          </a:p>
          <a:p>
            <a:pPr marL="514350" indent="-514350">
              <a:buAutoNum type="alphaLcParenR"/>
            </a:pPr>
            <a:r>
              <a:rPr lang="en-US" dirty="0" smtClean="0"/>
              <a:t>1564        </a:t>
            </a:r>
          </a:p>
          <a:p>
            <a:pPr marL="514350" indent="-514350">
              <a:buAutoNum type="alphaLcParenR"/>
            </a:pPr>
            <a:r>
              <a:rPr lang="en-US" dirty="0" smtClean="0"/>
              <a:t>1754        </a:t>
            </a:r>
          </a:p>
          <a:p>
            <a:pPr marL="514350" indent="-514350">
              <a:buAutoNum type="alphaLcParenR"/>
            </a:pPr>
            <a:r>
              <a:rPr lang="en-US" dirty="0" smtClean="0"/>
              <a:t>1566</a:t>
            </a:r>
            <a:endParaRPr lang="en-US" dirty="0"/>
          </a:p>
          <a:p>
            <a:pPr marL="0" indent="0">
              <a:buNone/>
            </a:pPr>
            <a:endParaRPr lang="ru-RU" dirty="0"/>
          </a:p>
        </p:txBody>
      </p:sp>
    </p:spTree>
    <p:extLst>
      <p:ext uri="{BB962C8B-B14F-4D97-AF65-F5344CB8AC3E}">
        <p14:creationId xmlns:p14="http://schemas.microsoft.com/office/powerpoint/2010/main" val="33879026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908720"/>
          </a:xfrm>
        </p:spPr>
        <p:txBody>
          <a:bodyPr/>
          <a:lstStyle/>
          <a:p>
            <a:r>
              <a:rPr lang="ru-RU" dirty="0" smtClean="0"/>
              <a:t> </a:t>
            </a:r>
            <a:r>
              <a:rPr lang="en-US" dirty="0" smtClean="0"/>
              <a:t>The Answer is:</a:t>
            </a:r>
            <a:endParaRPr lang="ru-RU" dirty="0"/>
          </a:p>
        </p:txBody>
      </p:sp>
      <p:sp>
        <p:nvSpPr>
          <p:cNvPr id="3" name="Объект 2"/>
          <p:cNvSpPr>
            <a:spLocks noGrp="1"/>
          </p:cNvSpPr>
          <p:nvPr>
            <p:ph idx="1"/>
          </p:nvPr>
        </p:nvSpPr>
        <p:spPr>
          <a:xfrm>
            <a:off x="457200" y="1844824"/>
            <a:ext cx="8229600" cy="4281339"/>
          </a:xfrm>
        </p:spPr>
        <p:txBody>
          <a:bodyPr/>
          <a:lstStyle/>
          <a:p>
            <a:pPr marL="0" indent="0">
              <a:buNone/>
            </a:pPr>
            <a:r>
              <a:rPr lang="en-US" dirty="0"/>
              <a:t> </a:t>
            </a:r>
            <a:r>
              <a:rPr lang="en-US" dirty="0" smtClean="0"/>
              <a:t>                         </a:t>
            </a:r>
            <a:r>
              <a:rPr lang="en-US" sz="6600" dirty="0" smtClean="0"/>
              <a:t>1564</a:t>
            </a:r>
            <a:endParaRPr lang="ru-RU" sz="6600" dirty="0"/>
          </a:p>
        </p:txBody>
      </p:sp>
      <p:pic>
        <p:nvPicPr>
          <p:cNvPr id="5" name="Рисунок 4"/>
          <p:cNvPicPr>
            <a:picLocks noChangeAspect="1"/>
          </p:cNvPicPr>
          <p:nvPr/>
        </p:nvPicPr>
        <p:blipFill>
          <a:blip r:embed="rId2"/>
          <a:stretch>
            <a:fillRect/>
          </a:stretch>
        </p:blipFill>
        <p:spPr>
          <a:xfrm>
            <a:off x="2051720" y="2977689"/>
            <a:ext cx="4722662" cy="3142717"/>
          </a:xfrm>
          <a:prstGeom prst="rect">
            <a:avLst/>
          </a:prstGeom>
          <a:ln>
            <a:solidFill>
              <a:srgbClr val="FF5050"/>
            </a:solidFill>
          </a:ln>
        </p:spPr>
      </p:pic>
    </p:spTree>
    <p:extLst>
      <p:ext uri="{BB962C8B-B14F-4D97-AF65-F5344CB8AC3E}">
        <p14:creationId xmlns:p14="http://schemas.microsoft.com/office/powerpoint/2010/main" val="32085272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6632"/>
            <a:ext cx="8229600" cy="864096"/>
          </a:xfrm>
        </p:spPr>
        <p:txBody>
          <a:bodyPr/>
          <a:lstStyle/>
          <a:p>
            <a:r>
              <a:rPr lang="en-US" dirty="0" smtClean="0"/>
              <a:t>Let’s do the Quiz!</a:t>
            </a:r>
            <a:endParaRPr lang="ru-RU" dirty="0"/>
          </a:p>
        </p:txBody>
      </p:sp>
      <p:sp>
        <p:nvSpPr>
          <p:cNvPr id="3" name="Объект 2"/>
          <p:cNvSpPr>
            <a:spLocks noGrp="1"/>
          </p:cNvSpPr>
          <p:nvPr>
            <p:ph idx="1"/>
          </p:nvPr>
        </p:nvSpPr>
        <p:spPr>
          <a:xfrm>
            <a:off x="0" y="1844824"/>
            <a:ext cx="9144000" cy="4680520"/>
          </a:xfrm>
        </p:spPr>
        <p:txBody>
          <a:bodyPr/>
          <a:lstStyle/>
          <a:p>
            <a:pPr marL="0" indent="0">
              <a:buNone/>
            </a:pPr>
            <a:r>
              <a:rPr lang="en-US" b="1" i="1" dirty="0" smtClean="0"/>
              <a:t>3. Shakespeare </a:t>
            </a:r>
            <a:r>
              <a:rPr lang="en-US" b="1" i="1" dirty="0"/>
              <a:t>was born in …</a:t>
            </a:r>
          </a:p>
          <a:p>
            <a:pPr marL="514350" indent="-514350">
              <a:buAutoNum type="alphaLcParenR"/>
            </a:pPr>
            <a:r>
              <a:rPr lang="en-US" dirty="0" smtClean="0"/>
              <a:t>Liverpool    </a:t>
            </a:r>
          </a:p>
          <a:p>
            <a:pPr marL="514350" indent="-514350">
              <a:buAutoNum type="alphaLcParenR"/>
            </a:pPr>
            <a:r>
              <a:rPr lang="en-US" dirty="0" smtClean="0"/>
              <a:t>London      </a:t>
            </a:r>
          </a:p>
          <a:p>
            <a:pPr marL="514350" indent="-514350">
              <a:buAutoNum type="alphaLcParenR"/>
            </a:pPr>
            <a:r>
              <a:rPr lang="en-US" dirty="0" smtClean="0"/>
              <a:t>Stratford-on-Avon   </a:t>
            </a:r>
          </a:p>
          <a:p>
            <a:pPr marL="514350" indent="-514350">
              <a:buAutoNum type="alphaLcParenR"/>
            </a:pPr>
            <a:r>
              <a:rPr lang="en-US" dirty="0" smtClean="0"/>
              <a:t>Cambridge</a:t>
            </a:r>
            <a:endParaRPr lang="en-US" dirty="0"/>
          </a:p>
          <a:p>
            <a:pPr marL="0" indent="0">
              <a:buNone/>
            </a:pPr>
            <a:endParaRPr lang="ru-RU" dirty="0"/>
          </a:p>
        </p:txBody>
      </p:sp>
    </p:spTree>
    <p:extLst>
      <p:ext uri="{BB962C8B-B14F-4D97-AF65-F5344CB8AC3E}">
        <p14:creationId xmlns:p14="http://schemas.microsoft.com/office/powerpoint/2010/main" val="1638967364"/>
      </p:ext>
    </p:extLst>
  </p:cSld>
  <p:clrMapOvr>
    <a:masterClrMapping/>
  </p:clrMapOvr>
  <p:timing>
    <p:tnLst>
      <p:par>
        <p:cTn id="1" dur="indefinite" restart="never" nodeType="tmRoot"/>
      </p:par>
    </p:tnLst>
  </p:timing>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8396</TotalTime>
  <Words>1208</Words>
  <Application>Microsoft Office PowerPoint</Application>
  <PresentationFormat>Экран (4:3)</PresentationFormat>
  <Paragraphs>258</Paragraphs>
  <Slides>55</Slides>
  <Notes>0</Notes>
  <HiddenSlides>0</HiddenSlides>
  <MMClips>0</MMClips>
  <ScaleCrop>false</ScaleCrop>
  <HeadingPairs>
    <vt:vector size="6" baseType="variant">
      <vt:variant>
        <vt:lpstr>Использованные шрифты</vt:lpstr>
      </vt:variant>
      <vt:variant>
        <vt:i4>1</vt:i4>
      </vt:variant>
      <vt:variant>
        <vt:lpstr>Тема</vt:lpstr>
      </vt:variant>
      <vt:variant>
        <vt:i4>1</vt:i4>
      </vt:variant>
      <vt:variant>
        <vt:lpstr>Заголовки слайдов</vt:lpstr>
      </vt:variant>
      <vt:variant>
        <vt:i4>55</vt:i4>
      </vt:variant>
    </vt:vector>
  </HeadingPairs>
  <TitlesOfParts>
    <vt:vector size="57" baseType="lpstr">
      <vt:lpstr>Arial</vt:lpstr>
      <vt:lpstr>Diseño predeterminado</vt:lpstr>
      <vt:lpstr>Урок-викторина «Do you know English and American literature?</vt:lpstr>
      <vt:lpstr>The role of   literature </vt:lpstr>
      <vt:lpstr>The main features of British literature </vt:lpstr>
      <vt:lpstr>The main features of American literature </vt:lpstr>
      <vt:lpstr>Let’s do the Quiz!</vt:lpstr>
      <vt:lpstr> The Answer is:</vt:lpstr>
      <vt:lpstr>Let’s do the Quiz!</vt:lpstr>
      <vt:lpstr> The Answer is:</vt:lpstr>
      <vt:lpstr>Let’s do the Quiz!</vt:lpstr>
      <vt:lpstr> The Answer is:</vt:lpstr>
      <vt:lpstr>Let’s do the Quiz!</vt:lpstr>
      <vt:lpstr> The Answer is:</vt:lpstr>
      <vt:lpstr>Let’s do the Quiz!</vt:lpstr>
      <vt:lpstr> The Answer is:</vt:lpstr>
      <vt:lpstr>Let’s do the Quiz!</vt:lpstr>
      <vt:lpstr> The Answer is:</vt:lpstr>
      <vt:lpstr>Let’s do the Quiz!</vt:lpstr>
      <vt:lpstr> The Answer is:</vt:lpstr>
      <vt:lpstr>Let’s do the Quiz!</vt:lpstr>
      <vt:lpstr> The Answer is:</vt:lpstr>
      <vt:lpstr>Let’s do the Quiz!</vt:lpstr>
      <vt:lpstr> The Answer is:</vt:lpstr>
      <vt:lpstr>Let’s do the Quiz!</vt:lpstr>
      <vt:lpstr> The Answer is:</vt:lpstr>
      <vt:lpstr>Let’s do the Quiz!</vt:lpstr>
      <vt:lpstr> The Answer is:</vt:lpstr>
      <vt:lpstr>Let’s do the Quiz!</vt:lpstr>
      <vt:lpstr> The Answer is:</vt:lpstr>
      <vt:lpstr>Let’s do the Quiz!</vt:lpstr>
      <vt:lpstr> The Answer is:</vt:lpstr>
      <vt:lpstr>Let’s do the Quiz!</vt:lpstr>
      <vt:lpstr> The Answer is:</vt:lpstr>
      <vt:lpstr>Let’s do the Quiz!</vt:lpstr>
      <vt:lpstr> The Answer is:</vt:lpstr>
      <vt:lpstr>Let’s do the Quiz!</vt:lpstr>
      <vt:lpstr> The Answer is:</vt:lpstr>
      <vt:lpstr>Let’s do the Quiz!</vt:lpstr>
      <vt:lpstr> The Answer is:</vt:lpstr>
      <vt:lpstr>Let’s do the Quiz!</vt:lpstr>
      <vt:lpstr> The Answer is:</vt:lpstr>
      <vt:lpstr>Let’s do the Quiz!</vt:lpstr>
      <vt:lpstr> The Answer is:</vt:lpstr>
      <vt:lpstr>Let’s do the Quiz!</vt:lpstr>
      <vt:lpstr> The Answer is:</vt:lpstr>
      <vt:lpstr>Let’s do the Quiz!</vt:lpstr>
      <vt:lpstr> The Answer is:</vt:lpstr>
      <vt:lpstr>Let’s do the Quiz!</vt:lpstr>
      <vt:lpstr> The Answer is:</vt:lpstr>
      <vt:lpstr>Let’s do the Quiz!</vt:lpstr>
      <vt:lpstr> The Answer is:</vt:lpstr>
      <vt:lpstr>Let’s do the Quiz!</vt:lpstr>
      <vt:lpstr> The Answer is:</vt:lpstr>
      <vt:lpstr>Let’s do the Quiz!</vt:lpstr>
      <vt:lpstr> The Answer is:</vt:lpstr>
      <vt:lpstr>Презентация PowerPoint</vt:lpstr>
    </vt:vector>
  </TitlesOfParts>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Mariajose</dc:creator>
  <cp:lastModifiedBy>DNA7 X64</cp:lastModifiedBy>
  <cp:revision>827</cp:revision>
  <dcterms:created xsi:type="dcterms:W3CDTF">2010-05-23T14:28:12Z</dcterms:created>
  <dcterms:modified xsi:type="dcterms:W3CDTF">2023-12-09T07:48:42Z</dcterms:modified>
</cp:coreProperties>
</file>