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83"/>
    <p:restoredTop sz="93840"/>
  </p:normalViewPr>
  <p:slideViewPr>
    <p:cSldViewPr snapToGrid="0" snapToObjects="1">
      <p:cViewPr>
        <p:scale>
          <a:sx n="115" d="100"/>
          <a:sy n="115" d="100"/>
        </p:scale>
        <p:origin x="-1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5241-3FE5-1D42-A324-67D8273B6E9B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6EAE5-3C93-2D40-A952-F4BF996E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2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6EAE5-3C93-2D40-A952-F4BF996E0A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4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7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1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0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2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8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12/8/2023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kina_nv\Desktop\1687109867_bogatyr-club-p-puteshestvie-po-planete-zemlya-foni-pinter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F2999-F7D1-4CAB-E012-6AC28AAEAFF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166255"/>
            <a:ext cx="3567448" cy="197427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 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>
                <a:solidFill>
                  <a:schemeClr val="bg1"/>
                </a:solidFill>
              </a:rPr>
              <a:t>Н</a:t>
            </a:r>
            <a:r>
              <a:rPr lang="ru-RU" sz="7200" dirty="0" smtClean="0">
                <a:solidFill>
                  <a:schemeClr val="bg1"/>
                </a:solidFill>
              </a:rPr>
              <a:t>аша</a:t>
            </a:r>
            <a:r>
              <a:rPr lang="ru-RU" sz="7200" dirty="0">
                <a:solidFill>
                  <a:schemeClr val="bg1"/>
                </a:solidFill>
              </a:rPr>
              <a:t/>
            </a:r>
            <a:br>
              <a:rPr lang="ru-RU" sz="7200" dirty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планета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653E57-4AAD-14F4-15B8-90B42895979A}"/>
              </a:ext>
            </a:extLst>
          </p:cNvPr>
          <p:cNvSpPr txBox="1"/>
          <p:nvPr/>
        </p:nvSpPr>
        <p:spPr>
          <a:xfrm>
            <a:off x="5067832" y="0"/>
            <a:ext cx="524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err="1">
                <a:latin typeface="+mj-lt"/>
              </a:rPr>
              <a:t>Кожа.Воздух</a:t>
            </a:r>
            <a:r>
              <a:rPr lang="ru-RU" sz="3600" dirty="0">
                <a:latin typeface="+mj-lt"/>
              </a:rPr>
              <a:t> (атмосфера)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8DA1F7-6A41-E8C7-9DF8-580B257C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178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C40D87-B524-5705-58F8-C6FA9A0A0B99}"/>
              </a:ext>
            </a:extLst>
          </p:cNvPr>
          <p:cNvSpPr txBox="1"/>
          <p:nvPr/>
        </p:nvSpPr>
        <p:spPr>
          <a:xfrm>
            <a:off x="4087907" y="789767"/>
            <a:ext cx="711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	Вся планета Земля окутана невидимым покрывалом-</a:t>
            </a:r>
            <a:r>
              <a:rPr lang="ru-RU" sz="2000" u="sng" dirty="0">
                <a:latin typeface="+mj-lt"/>
              </a:rPr>
              <a:t>воздухом</a:t>
            </a:r>
            <a:r>
              <a:rPr lang="ru-RU" sz="2000" dirty="0">
                <a:latin typeface="+mj-lt"/>
              </a:rPr>
              <a:t>. </a:t>
            </a:r>
          </a:p>
          <a:p>
            <a:r>
              <a:rPr lang="ru-RU" sz="2000" b="1" dirty="0">
                <a:latin typeface="+mj-lt"/>
              </a:rPr>
              <a:t>Воздух</a:t>
            </a:r>
            <a:r>
              <a:rPr lang="ru-RU" sz="2000" dirty="0">
                <a:latin typeface="+mj-lt"/>
              </a:rPr>
              <a:t>-это смесь газов: азота, кислорода, углекислого газа. Самый важный из них-</a:t>
            </a:r>
            <a:r>
              <a:rPr lang="ru-RU" sz="2000" u="sng" dirty="0">
                <a:latin typeface="+mj-lt"/>
              </a:rPr>
              <a:t>кислород</a:t>
            </a:r>
            <a:r>
              <a:rPr lang="ru-RU" sz="2000" dirty="0">
                <a:latin typeface="+mj-lt"/>
              </a:rPr>
              <a:t>. </a:t>
            </a:r>
          </a:p>
          <a:p>
            <a:r>
              <a:rPr lang="ru-RU" sz="2000" dirty="0">
                <a:latin typeface="+mj-lt"/>
              </a:rPr>
              <a:t>	Воздух есть везде- на улице, в комнате, в земле, в воде. </a:t>
            </a:r>
          </a:p>
          <a:p>
            <a:r>
              <a:rPr lang="ru-RU" sz="2000" dirty="0">
                <a:latin typeface="+mj-lt"/>
              </a:rPr>
              <a:t>	Слой воздуха, окружающий нас и нашу планету, словно КОЖА, называют</a:t>
            </a:r>
            <a:r>
              <a:rPr lang="ru-RU" sz="2000" u="sng" dirty="0">
                <a:latin typeface="+mj-lt"/>
              </a:rPr>
              <a:t> атмосферой</a:t>
            </a:r>
            <a:r>
              <a:rPr lang="ru-RU" sz="2000" dirty="0">
                <a:latin typeface="+mj-lt"/>
              </a:rPr>
              <a:t>. </a:t>
            </a:r>
          </a:p>
          <a:p>
            <a:r>
              <a:rPr lang="ru-RU" sz="2000" dirty="0">
                <a:latin typeface="+mj-lt"/>
              </a:rPr>
              <a:t>	Воздух невидим (прозрачный/бесцветный), чистый воздух не имеет запаха. </a:t>
            </a:r>
          </a:p>
          <a:p>
            <a:r>
              <a:rPr lang="ru-RU" sz="2000" dirty="0">
                <a:latin typeface="+mj-lt"/>
              </a:rPr>
              <a:t>	Выброс в атмосферу вредных веществ от заводов и  фабрик, выхлопных газов, смога- воздух загрязняется </a:t>
            </a:r>
            <a:r>
              <a:rPr lang="en-US" sz="2000" dirty="0">
                <a:latin typeface="+mj-lt"/>
              </a:rPr>
              <a:t>-&gt;</a:t>
            </a:r>
            <a:r>
              <a:rPr lang="ru-RU" sz="2000" dirty="0">
                <a:latin typeface="+mj-lt"/>
              </a:rPr>
              <a:t>истощается озоновый слой</a:t>
            </a:r>
            <a:r>
              <a:rPr lang="en-US" sz="2000" dirty="0">
                <a:latin typeface="+mj-lt"/>
              </a:rPr>
              <a:t> -&gt; </a:t>
            </a:r>
            <a:r>
              <a:rPr lang="ru-RU" sz="2000" dirty="0">
                <a:latin typeface="+mj-lt"/>
              </a:rPr>
              <a:t>страдает вся живая природа.</a:t>
            </a:r>
          </a:p>
        </p:txBody>
      </p:sp>
    </p:spTree>
    <p:extLst>
      <p:ext uri="{BB962C8B-B14F-4D97-AF65-F5344CB8AC3E}">
        <p14:creationId xmlns:p14="http://schemas.microsoft.com/office/powerpoint/2010/main" val="420486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C87641-E3C3-300D-65A0-FDE8101AD52C}"/>
              </a:ext>
            </a:extLst>
          </p:cNvPr>
          <p:cNvSpPr txBox="1"/>
          <p:nvPr/>
        </p:nvSpPr>
        <p:spPr>
          <a:xfrm>
            <a:off x="4099633" y="0"/>
            <a:ext cx="440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Кровеносная система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F2085F-8666-FDFE-A59F-B17BA3E89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1" y="237067"/>
            <a:ext cx="5229585" cy="6502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7950B6-B1C1-BF3F-3990-24EF7400357F}"/>
              </a:ext>
            </a:extLst>
          </p:cNvPr>
          <p:cNvSpPr txBox="1"/>
          <p:nvPr/>
        </p:nvSpPr>
        <p:spPr>
          <a:xfrm rot="17161189">
            <a:off x="201030" y="4188798"/>
            <a:ext cx="4677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🦓 🦒 🦘 🐢 🦛 🦏 🐒 🐜 🐝 🦅 🦆 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83BC95-E0DF-3FFC-637F-1B998526EF17}"/>
              </a:ext>
            </a:extLst>
          </p:cNvPr>
          <p:cNvSpPr txBox="1"/>
          <p:nvPr/>
        </p:nvSpPr>
        <p:spPr>
          <a:xfrm>
            <a:off x="3369733" y="2217297"/>
            <a:ext cx="440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139C8A-9F4D-2284-606B-0CD12FBD7CE0}"/>
              </a:ext>
            </a:extLst>
          </p:cNvPr>
          <p:cNvSpPr txBox="1"/>
          <p:nvPr/>
        </p:nvSpPr>
        <p:spPr>
          <a:xfrm rot="4288379">
            <a:off x="290279" y="4423410"/>
            <a:ext cx="5396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🦓 🦒 🦘 🐢 🦛 🦏 🐒 🐜 🐝 🦅 🦆 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5E8572-41BE-6427-D909-CA4FEFA9014C}"/>
              </a:ext>
            </a:extLst>
          </p:cNvPr>
          <p:cNvSpPr txBox="1"/>
          <p:nvPr/>
        </p:nvSpPr>
        <p:spPr>
          <a:xfrm rot="2580914">
            <a:off x="2453889" y="3339095"/>
            <a:ext cx="4543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🦓 🦒 🦘 🐢 🦛 🦏 🐒 🐜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E45F57-500C-D7BF-99A4-93B5CA2986F2}"/>
              </a:ext>
            </a:extLst>
          </p:cNvPr>
          <p:cNvSpPr txBox="1"/>
          <p:nvPr/>
        </p:nvSpPr>
        <p:spPr>
          <a:xfrm rot="19059515">
            <a:off x="-378563" y="2536330"/>
            <a:ext cx="4677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🦓 🦒 🦘 🐢 🐒 🐜🐝 🦅 🦆 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D651BD5-5A37-8C17-3483-BA514251D979}"/>
              </a:ext>
            </a:extLst>
          </p:cNvPr>
          <p:cNvSpPr txBox="1"/>
          <p:nvPr/>
        </p:nvSpPr>
        <p:spPr>
          <a:xfrm>
            <a:off x="2116520" y="31375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75EC1D-EA59-169A-7495-89E2D6084A42}"/>
              </a:ext>
            </a:extLst>
          </p:cNvPr>
          <p:cNvSpPr txBox="1"/>
          <p:nvPr/>
        </p:nvSpPr>
        <p:spPr>
          <a:xfrm>
            <a:off x="3105585" y="2639030"/>
            <a:ext cx="440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86CE19-7E13-497C-C2D6-AE1727475A8A}"/>
              </a:ext>
            </a:extLst>
          </p:cNvPr>
          <p:cNvSpPr txBox="1"/>
          <p:nvPr/>
        </p:nvSpPr>
        <p:spPr>
          <a:xfrm>
            <a:off x="2039885" y="3871924"/>
            <a:ext cx="440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935041-1E1F-1591-6F72-0E4610D909AE}"/>
              </a:ext>
            </a:extLst>
          </p:cNvPr>
          <p:cNvSpPr txBox="1"/>
          <p:nvPr/>
        </p:nvSpPr>
        <p:spPr>
          <a:xfrm>
            <a:off x="3048000" y="3403661"/>
            <a:ext cx="32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3B622C-4463-9E47-6B85-FA76BB041C86}"/>
              </a:ext>
            </a:extLst>
          </p:cNvPr>
          <p:cNvSpPr txBox="1"/>
          <p:nvPr/>
        </p:nvSpPr>
        <p:spPr>
          <a:xfrm>
            <a:off x="2149068" y="3460279"/>
            <a:ext cx="32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🐟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078C5E2-F5C5-2974-E29A-BC4ECC1A7E52}"/>
              </a:ext>
            </a:extLst>
          </p:cNvPr>
          <p:cNvSpPr txBox="1"/>
          <p:nvPr/>
        </p:nvSpPr>
        <p:spPr>
          <a:xfrm>
            <a:off x="2973339" y="3027402"/>
            <a:ext cx="32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1DD65A-3EA7-DEFC-0F8B-8D132F4D4FC2}"/>
              </a:ext>
            </a:extLst>
          </p:cNvPr>
          <p:cNvSpPr txBox="1"/>
          <p:nvPr/>
        </p:nvSpPr>
        <p:spPr>
          <a:xfrm>
            <a:off x="2476138" y="4454187"/>
            <a:ext cx="32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🪱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D7F199-54CD-0CD0-E104-32737F704704}"/>
              </a:ext>
            </a:extLst>
          </p:cNvPr>
          <p:cNvSpPr txBox="1"/>
          <p:nvPr/>
        </p:nvSpPr>
        <p:spPr>
          <a:xfrm>
            <a:off x="3134205" y="3807546"/>
            <a:ext cx="440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🦉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D131E7-DBD9-2779-5F47-D735B9469817}"/>
              </a:ext>
            </a:extLst>
          </p:cNvPr>
          <p:cNvSpPr txBox="1"/>
          <p:nvPr/>
        </p:nvSpPr>
        <p:spPr>
          <a:xfrm>
            <a:off x="3171536" y="3209904"/>
            <a:ext cx="344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4C20E2A-DFA2-42B3-3F36-287266C50C92}"/>
              </a:ext>
            </a:extLst>
          </p:cNvPr>
          <p:cNvSpPr txBox="1"/>
          <p:nvPr/>
        </p:nvSpPr>
        <p:spPr>
          <a:xfrm>
            <a:off x="4605486" y="3890757"/>
            <a:ext cx="24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E08100-ACD6-E943-A547-62BC456FC31D}"/>
              </a:ext>
            </a:extLst>
          </p:cNvPr>
          <p:cNvSpPr txBox="1"/>
          <p:nvPr/>
        </p:nvSpPr>
        <p:spPr>
          <a:xfrm>
            <a:off x="718195" y="3871924"/>
            <a:ext cx="41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🦐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F2EF74-C229-D65A-321C-909379675C1D}"/>
              </a:ext>
            </a:extLst>
          </p:cNvPr>
          <p:cNvSpPr txBox="1"/>
          <p:nvPr/>
        </p:nvSpPr>
        <p:spPr>
          <a:xfrm>
            <a:off x="330427" y="3579236"/>
            <a:ext cx="24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🦭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5A6FAF3-10AC-AA37-D8D5-835B973CAC0D}"/>
              </a:ext>
            </a:extLst>
          </p:cNvPr>
          <p:cNvSpPr txBox="1"/>
          <p:nvPr/>
        </p:nvSpPr>
        <p:spPr>
          <a:xfrm>
            <a:off x="5347332" y="776982"/>
            <a:ext cx="674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000" dirty="0">
                <a:latin typeface="+mj-lt"/>
              </a:rPr>
              <a:t>Каждый </a:t>
            </a:r>
            <a:r>
              <a:rPr lang="ru-RU" sz="2000" dirty="0" err="1">
                <a:latin typeface="+mj-lt"/>
              </a:rPr>
              <a:t>клочек</a:t>
            </a:r>
            <a:r>
              <a:rPr lang="ru-RU" sz="2000" dirty="0">
                <a:latin typeface="+mj-lt"/>
              </a:rPr>
              <a:t> Земли обитаем, будь то вода или суша. Поэтому смело можем сказать, что живая природа, словно кровеносная система пронизывает нашу планету как организм. </a:t>
            </a:r>
          </a:p>
          <a:p>
            <a:r>
              <a:rPr lang="ru-RU" sz="2000" dirty="0">
                <a:latin typeface="+mj-lt"/>
              </a:rPr>
              <a:t>	У каждого живого существа своя уникальная функция на земле, к примеру пчёлы : </a:t>
            </a:r>
            <a:r>
              <a:rPr lang="ru-RU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Исчезновение только одного из видов 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пчел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вызовет эффект «снежного кома»: не будет опыления, не 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семян, растений, цветов или плодов. Все животные, которые питаются ими, также 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исчезнут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и позже плотоядные 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исчезнут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Пищевая цепочка нарушается!</a:t>
            </a:r>
          </a:p>
          <a:p>
            <a:r>
              <a:rPr lang="ru-RU" sz="2000" dirty="0">
                <a:latin typeface="+mj-lt"/>
              </a:rPr>
              <a:t>	Охота, вырубка лесов (место обитания), загрязнение мусором, шум и прочее приводит к  </a:t>
            </a:r>
            <a:r>
              <a:rPr lang="ru-RU" sz="2000" b="0" i="0" dirty="0">
                <a:solidFill>
                  <a:srgbClr val="1D1819"/>
                </a:solidFill>
                <a:effectLst/>
                <a:latin typeface="+mj-lt"/>
              </a:rPr>
              <a:t>исчезновению многих видов животных и растений!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366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74EE6-1B67-9967-DB8F-B5B912A7EC4B}"/>
              </a:ext>
            </a:extLst>
          </p:cNvPr>
          <p:cNvSpPr txBox="1"/>
          <p:nvPr/>
        </p:nvSpPr>
        <p:spPr>
          <a:xfrm>
            <a:off x="5033818" y="385618"/>
            <a:ext cx="2481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</a:rPr>
              <a:t>Мозг. Люди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E626FB-BDCE-3118-71EA-8AF6C3D9C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2" t="1" r="7589" b="1"/>
          <a:stretch/>
        </p:blipFill>
        <p:spPr>
          <a:xfrm>
            <a:off x="512618" y="1031949"/>
            <a:ext cx="5948194" cy="5576668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F03BFB3-5302-C551-C99F-42972E3FF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6019">
            <a:off x="1800544" y="1918941"/>
            <a:ext cx="2644891" cy="2351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D737CD-242C-F78F-914D-61A72AE14E35}"/>
              </a:ext>
            </a:extLst>
          </p:cNvPr>
          <p:cNvSpPr txBox="1"/>
          <p:nvPr/>
        </p:nvSpPr>
        <p:spPr>
          <a:xfrm>
            <a:off x="5859712" y="1927457"/>
            <a:ext cx="581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Мозг отвечает в организме за движение, </a:t>
            </a:r>
          </a:p>
          <a:p>
            <a:pPr algn="ctr"/>
            <a:r>
              <a:rPr lang="ru-RU" sz="2000" dirty="0">
                <a:latin typeface="+mj-lt"/>
              </a:rPr>
              <a:t>мышление, слух, зрение.</a:t>
            </a:r>
          </a:p>
          <a:p>
            <a:pPr algn="ctr"/>
            <a:r>
              <a:rPr lang="ru-RU" sz="2000" dirty="0">
                <a:latin typeface="+mj-lt"/>
              </a:rPr>
              <a:t>Мозгом нашей планеты давайте будем считать нас, </a:t>
            </a:r>
          </a:p>
          <a:p>
            <a:pPr algn="ctr"/>
            <a:r>
              <a:rPr lang="ru-RU" sz="2000" b="1" dirty="0">
                <a:latin typeface="+mj-lt"/>
              </a:rPr>
              <a:t>ЛЮДЕЙ. </a:t>
            </a:r>
          </a:p>
          <a:p>
            <a:pPr algn="ctr"/>
            <a:r>
              <a:rPr lang="ru-RU" sz="2000" dirty="0">
                <a:latin typeface="+mj-lt"/>
              </a:rPr>
              <a:t>Ведь только ОТ </a:t>
            </a:r>
            <a:r>
              <a:rPr lang="ru-RU" sz="2000" u="sng" dirty="0">
                <a:latin typeface="+mj-lt"/>
              </a:rPr>
              <a:t>НАШИХ ДЕЙСТВИЙ, </a:t>
            </a:r>
          </a:p>
          <a:p>
            <a:pPr algn="ctr"/>
            <a:r>
              <a:rPr lang="ru-RU" sz="2000" u="sng" dirty="0">
                <a:latin typeface="+mj-lt"/>
              </a:rPr>
              <a:t>НАШИХ ПОМЫСЛОВ </a:t>
            </a:r>
            <a:r>
              <a:rPr lang="ru-RU" sz="2000" dirty="0">
                <a:latin typeface="+mj-lt"/>
              </a:rPr>
              <a:t>зависит </a:t>
            </a:r>
          </a:p>
          <a:p>
            <a:pPr algn="ctr"/>
            <a:r>
              <a:rPr lang="ru-RU" sz="2000" dirty="0">
                <a:latin typeface="+mj-lt"/>
              </a:rPr>
              <a:t>Будущее нашей планеты. </a:t>
            </a:r>
          </a:p>
          <a:p>
            <a:pPr algn="ctr"/>
            <a:r>
              <a:rPr lang="ru-RU" sz="2000" dirty="0">
                <a:latin typeface="+mj-lt"/>
              </a:rPr>
              <a:t>Если мы увидим и прислушаемся как </a:t>
            </a:r>
          </a:p>
          <a:p>
            <a:pPr algn="ctr"/>
            <a:r>
              <a:rPr lang="ru-RU" sz="2000" dirty="0">
                <a:latin typeface="+mj-lt"/>
              </a:rPr>
              <a:t>Она страдает, </a:t>
            </a:r>
          </a:p>
          <a:p>
            <a:pPr algn="ctr"/>
            <a:r>
              <a:rPr lang="ru-RU" sz="2000" dirty="0">
                <a:latin typeface="+mj-lt"/>
              </a:rPr>
              <a:t>мы сможем не вредить ей, а </a:t>
            </a:r>
            <a:r>
              <a:rPr lang="ru-RU" sz="2000" u="sng" dirty="0">
                <a:latin typeface="+mj-lt"/>
              </a:rPr>
              <a:t>спасти</a:t>
            </a:r>
            <a:r>
              <a:rPr lang="ru-RU" sz="2000" dirty="0">
                <a:latin typeface="+mj-lt"/>
              </a:rPr>
              <a:t>!</a:t>
            </a:r>
          </a:p>
          <a:p>
            <a:pPr algn="ctr"/>
            <a:r>
              <a:rPr lang="ru-RU" sz="2000" dirty="0">
                <a:latin typeface="+mj-lt"/>
              </a:rPr>
              <a:t>Это же совсем не трудно!</a:t>
            </a:r>
          </a:p>
          <a:p>
            <a:pPr algn="ctr"/>
            <a:endParaRPr lang="ru-RU" sz="2000" dirty="0">
              <a:latin typeface="+mj-lt"/>
            </a:endParaRPr>
          </a:p>
          <a:p>
            <a:pPr algn="ctr"/>
            <a:r>
              <a:rPr lang="ru-RU" sz="2400" u="sng" dirty="0">
                <a:latin typeface="+mj-lt"/>
              </a:rPr>
              <a:t>Нужно беречь природу! </a:t>
            </a:r>
          </a:p>
        </p:txBody>
      </p:sp>
    </p:spTree>
    <p:extLst>
      <p:ext uri="{BB962C8B-B14F-4D97-AF65-F5344CB8AC3E}">
        <p14:creationId xmlns:p14="http://schemas.microsoft.com/office/powerpoint/2010/main" val="227528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9E45D2-05FB-37CD-0C99-1166B19EF889}"/>
              </a:ext>
            </a:extLst>
          </p:cNvPr>
          <p:cNvSpPr txBox="1"/>
          <p:nvPr/>
        </p:nvSpPr>
        <p:spPr>
          <a:xfrm>
            <a:off x="5098473" y="221672"/>
            <a:ext cx="417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</a:rPr>
              <a:t>Страшные картинки</a:t>
            </a:r>
          </a:p>
        </p:txBody>
      </p:sp>
      <p:pic>
        <p:nvPicPr>
          <p:cNvPr id="4" name="Рисунок 3" descr="Изображение выглядит как беспозвоночное, членистоногое, внешний, ом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571FEEA5-AA79-B2D7-6903-840ABC7A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0" y="880704"/>
            <a:ext cx="5079753" cy="320699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AEE6526-43C9-2269-2165-275E36429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18" y="2050472"/>
            <a:ext cx="5356844" cy="32069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9CB9D9EF-059C-0496-FFB7-33028481F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29" y="4208431"/>
            <a:ext cx="4178644" cy="2385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DAC385-2D38-7264-08B4-3356FD26BE00}"/>
              </a:ext>
            </a:extLst>
          </p:cNvPr>
          <p:cNvSpPr txBox="1"/>
          <p:nvPr/>
        </p:nvSpPr>
        <p:spPr>
          <a:xfrm>
            <a:off x="1551520" y="1091107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Загрязнение океана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B002D1-7BBC-EC5C-2A20-8B5EF7877CEB}"/>
              </a:ext>
            </a:extLst>
          </p:cNvPr>
          <p:cNvSpPr txBox="1"/>
          <p:nvPr/>
        </p:nvSpPr>
        <p:spPr>
          <a:xfrm>
            <a:off x="1867677" y="4424340"/>
            <a:ext cx="214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Вырубка лесов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66CE69-6FD8-4B08-3744-8739F27E4BC7}"/>
              </a:ext>
            </a:extLst>
          </p:cNvPr>
          <p:cNvSpPr txBox="1"/>
          <p:nvPr/>
        </p:nvSpPr>
        <p:spPr>
          <a:xfrm>
            <a:off x="7426037" y="2812474"/>
            <a:ext cx="157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Мусор</a:t>
            </a:r>
          </a:p>
        </p:txBody>
      </p:sp>
    </p:spTree>
    <p:extLst>
      <p:ext uri="{BB962C8B-B14F-4D97-AF65-F5344CB8AC3E}">
        <p14:creationId xmlns:p14="http://schemas.microsoft.com/office/powerpoint/2010/main" val="234180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E8DECDF-A803-ED70-9961-80D82CA8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283258"/>
            <a:ext cx="5583268" cy="3048759"/>
          </a:xfrm>
          <a:prstGeom prst="rect">
            <a:avLst/>
          </a:prstGeom>
        </p:spPr>
      </p:pic>
      <p:pic>
        <p:nvPicPr>
          <p:cNvPr id="5" name="Рисунок 4" descr="Изображение выглядит как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39AE34-22B9-FFAD-C2E5-5E13210A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91" y="3237346"/>
            <a:ext cx="6132909" cy="3434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4A6885-8B36-99E6-E15C-7C0963896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3" y="3525982"/>
            <a:ext cx="3052618" cy="3052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0E735D-AF73-8350-1D87-F00F10E94FB9}"/>
              </a:ext>
            </a:extLst>
          </p:cNvPr>
          <p:cNvSpPr txBox="1"/>
          <p:nvPr/>
        </p:nvSpPr>
        <p:spPr>
          <a:xfrm>
            <a:off x="3142802" y="619672"/>
            <a:ext cx="97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Охота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3CA575-1CBB-4994-C4D6-2E038FF13848}"/>
              </a:ext>
            </a:extLst>
          </p:cNvPr>
          <p:cNvSpPr txBox="1"/>
          <p:nvPr/>
        </p:nvSpPr>
        <p:spPr>
          <a:xfrm>
            <a:off x="872836" y="3202816"/>
            <a:ext cx="173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Выхлопные</a:t>
            </a:r>
          </a:p>
          <a:p>
            <a:pPr algn="ctr"/>
            <a:r>
              <a:rPr lang="ru-RU" sz="2400" dirty="0" err="1">
                <a:latin typeface="+mj-lt"/>
              </a:rPr>
              <a:t>газы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BBF5D2-AA09-751A-E8E6-FD9E1A656D87}"/>
              </a:ext>
            </a:extLst>
          </p:cNvPr>
          <p:cNvSpPr txBox="1"/>
          <p:nvPr/>
        </p:nvSpPr>
        <p:spPr>
          <a:xfrm>
            <a:off x="7800109" y="3609791"/>
            <a:ext cx="2277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Лесные пожары</a:t>
            </a:r>
          </a:p>
        </p:txBody>
      </p:sp>
    </p:spTree>
    <p:extLst>
      <p:ext uri="{BB962C8B-B14F-4D97-AF65-F5344CB8AC3E}">
        <p14:creationId xmlns:p14="http://schemas.microsoft.com/office/powerpoint/2010/main" val="104518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4EC4E-BAD7-5611-1FC8-AAE36C2B87C6}"/>
              </a:ext>
            </a:extLst>
          </p:cNvPr>
          <p:cNvSpPr txBox="1"/>
          <p:nvPr/>
        </p:nvSpPr>
        <p:spPr>
          <a:xfrm>
            <a:off x="2978727" y="28540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latin typeface="+mj-lt"/>
            </a:endParaRPr>
          </a:p>
        </p:txBody>
      </p:sp>
      <p:pic>
        <p:nvPicPr>
          <p:cNvPr id="4" name="Рисунок 3" descr="Изображение выглядит как вода, внешний, синий, вол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B5D68-D688-1E12-7ECA-E00A1822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986" y="0"/>
            <a:ext cx="12322986" cy="6982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9D1B86-42A1-945C-1A5D-7C7B442A2BBA}"/>
              </a:ext>
            </a:extLst>
          </p:cNvPr>
          <p:cNvSpPr txBox="1"/>
          <p:nvPr/>
        </p:nvSpPr>
        <p:spPr>
          <a:xfrm>
            <a:off x="1799675" y="6031237"/>
            <a:ext cx="8461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5207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D267E1-F542-FE13-6798-8FAB881F6814}"/>
              </a:ext>
            </a:extLst>
          </p:cNvPr>
          <p:cNvSpPr txBox="1"/>
          <p:nvPr/>
        </p:nvSpPr>
        <p:spPr>
          <a:xfrm>
            <a:off x="3747370" y="1578823"/>
            <a:ext cx="38599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Природа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Планета-единый организм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Пофантазируем?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и кости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 природе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Кровеносная система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Страшные картинки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66968A-C16B-4857-A7C1-C7E8A5611D4A}"/>
              </a:ext>
            </a:extLst>
          </p:cNvPr>
          <p:cNvSpPr txBox="1"/>
          <p:nvPr/>
        </p:nvSpPr>
        <p:spPr>
          <a:xfrm>
            <a:off x="965200" y="508000"/>
            <a:ext cx="1050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нашу планету Земля как единый организм и понять как мы вредим ему.</a:t>
            </a:r>
          </a:p>
        </p:txBody>
      </p:sp>
    </p:spTree>
    <p:extLst>
      <p:ext uri="{BB962C8B-B14F-4D97-AF65-F5344CB8AC3E}">
        <p14:creationId xmlns:p14="http://schemas.microsoft.com/office/powerpoint/2010/main" val="122969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иний, дно оке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0E1525-AA05-E3A4-8A23-F4BDFD2BE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0" t="9091" r="273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77147-90EA-9802-8D9B-5A7DC25D1BFB}"/>
              </a:ext>
            </a:extLst>
          </p:cNvPr>
          <p:cNvSpPr txBox="1"/>
          <p:nvPr/>
        </p:nvSpPr>
        <p:spPr>
          <a:xfrm>
            <a:off x="371094" y="393700"/>
            <a:ext cx="4683506" cy="62357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latin typeface="+mj-lt"/>
                <a:ea typeface="+mj-ea"/>
                <a:cs typeface="+mj-cs"/>
              </a:rPr>
              <a:t>Все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известные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нам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страны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города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леса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океаны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расположены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одной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планете</a:t>
            </a:r>
            <a:r>
              <a:rPr lang="en-US" dirty="0">
                <a:latin typeface="+mj-lt"/>
                <a:ea typeface="+mj-ea"/>
                <a:cs typeface="+mj-cs"/>
              </a:rPr>
              <a:t>-</a:t>
            </a:r>
            <a:r>
              <a:rPr lang="en-US" b="1" u="sng" dirty="0">
                <a:latin typeface="+mj-lt"/>
                <a:ea typeface="+mj-ea"/>
                <a:cs typeface="+mj-cs"/>
              </a:rPr>
              <a:t>ЗЕМЛЯ.</a:t>
            </a:r>
            <a:endParaRPr lang="en-US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dirty="0">
                <a:latin typeface="+mj-lt"/>
                <a:ea typeface="+mj-ea"/>
                <a:cs typeface="+mj-cs"/>
              </a:rPr>
              <a:t>МЫ-ЗЕМЛЯНЕ!</a:t>
            </a:r>
            <a:endParaRPr lang="ru-RU" b="1" u="sng" dirty="0">
              <a:latin typeface="+mj-lt"/>
            </a:endParaRP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 err="1">
                <a:latin typeface="+mj-lt"/>
              </a:rPr>
              <a:t>Земля</a:t>
            </a:r>
            <a:r>
              <a:rPr lang="en-US" dirty="0" err="1">
                <a:latin typeface="+mj-lt"/>
              </a:rPr>
              <a:t>-третья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планета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в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солнечной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системе</a:t>
            </a:r>
            <a:r>
              <a:rPr lang="en-US" dirty="0">
                <a:latin typeface="+mj-lt"/>
              </a:rPr>
              <a:t>.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 err="1">
                <a:latin typeface="+mj-lt"/>
              </a:rPr>
              <a:t>Земля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находится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расстоянии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от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Солнца</a:t>
            </a:r>
            <a:r>
              <a:rPr lang="en-US" dirty="0">
                <a:latin typeface="+mj-lt"/>
              </a:rPr>
              <a:t> 150 </a:t>
            </a:r>
            <a:r>
              <a:rPr lang="en-US" dirty="0" err="1">
                <a:latin typeface="+mj-lt"/>
              </a:rPr>
              <a:t>млн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км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и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движется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вокруг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него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скоростью</a:t>
            </a:r>
            <a:r>
              <a:rPr lang="en-US" dirty="0">
                <a:latin typeface="+mj-lt"/>
              </a:rPr>
              <a:t> 30 </a:t>
            </a:r>
            <a:r>
              <a:rPr lang="en-US" dirty="0" err="1">
                <a:latin typeface="+mj-lt"/>
              </a:rPr>
              <a:t>км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в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сек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совершая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полный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оборот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за</a:t>
            </a:r>
            <a:r>
              <a:rPr lang="en-US" dirty="0">
                <a:latin typeface="+mj-lt"/>
              </a:rPr>
              <a:t> 365 </a:t>
            </a:r>
            <a:r>
              <a:rPr lang="en-US" dirty="0" err="1">
                <a:latin typeface="+mj-lt"/>
              </a:rPr>
              <a:t>дней</a:t>
            </a:r>
            <a:r>
              <a:rPr lang="en-US" dirty="0">
                <a:latin typeface="+mj-lt"/>
              </a:rPr>
              <a:t> ( 1 </a:t>
            </a:r>
            <a:r>
              <a:rPr lang="en-US" dirty="0" err="1">
                <a:latin typeface="+mj-lt"/>
              </a:rPr>
              <a:t>год</a:t>
            </a:r>
            <a:r>
              <a:rPr lang="en-US" dirty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latin typeface="+mj-lt"/>
              </a:rPr>
              <a:t>Земля</a:t>
            </a:r>
            <a:r>
              <a:rPr lang="ru-RU" dirty="0">
                <a:latin typeface="+mj-lt"/>
              </a:rPr>
              <a:t> вращается вокруг своей оси, совершая полный оборот за 24ч (сутки). Такое вращение разделяет земные сутки на день и ночь.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latin typeface="+mj-lt"/>
              </a:rPr>
              <a:t>Земля</a:t>
            </a:r>
            <a:r>
              <a:rPr lang="ru-RU" dirty="0">
                <a:latin typeface="+mj-lt"/>
              </a:rPr>
              <a:t> одна из самых маленьких планет в солнечной системе ( меньше только Меркурий и Венера)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latin typeface="+mj-lt"/>
              </a:rPr>
              <a:t>Земля</a:t>
            </a:r>
            <a:r>
              <a:rPr lang="ru-RU" dirty="0">
                <a:latin typeface="+mj-lt"/>
              </a:rPr>
              <a:t>- единственная планета на которой есть </a:t>
            </a:r>
            <a:r>
              <a:rPr lang="ru-RU" b="1" dirty="0">
                <a:latin typeface="+mj-lt"/>
              </a:rPr>
              <a:t>ЖИЗНЬ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35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90C485A-C34E-8C7A-D9C3-43556199A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2" t="6406" r="11082" b="-3017"/>
          <a:stretch/>
        </p:blipFill>
        <p:spPr>
          <a:xfrm>
            <a:off x="7123696" y="2997200"/>
            <a:ext cx="5003801" cy="4003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FF047F-1B60-A6A9-D693-2621EBAD8C86}"/>
              </a:ext>
            </a:extLst>
          </p:cNvPr>
          <p:cNvSpPr txBox="1"/>
          <p:nvPr/>
        </p:nvSpPr>
        <p:spPr>
          <a:xfrm>
            <a:off x="208883" y="212843"/>
            <a:ext cx="1007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Наша планета состоит из объектов </a:t>
            </a:r>
            <a:r>
              <a:rPr lang="ru-RU" u="sng" dirty="0"/>
              <a:t>живой и неживой природы</a:t>
            </a:r>
            <a:r>
              <a:rPr lang="ru-RU" dirty="0"/>
              <a:t>. Их взаимодействие, контакт </a:t>
            </a:r>
          </a:p>
          <a:p>
            <a:r>
              <a:rPr lang="ru-RU" dirty="0"/>
              <a:t>И связь-основа </a:t>
            </a:r>
            <a:r>
              <a:rPr lang="ru-RU" u="sng" dirty="0"/>
              <a:t>окружающего мира, окружающей среды.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40AB752D-B996-1BE4-F3F6-D3347C7FC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56057"/>
              </p:ext>
            </p:extLst>
          </p:nvPr>
        </p:nvGraphicFramePr>
        <p:xfrm>
          <a:off x="1124600" y="1378462"/>
          <a:ext cx="431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xmlns="" val="3094930563"/>
                    </a:ext>
                  </a:extLst>
                </a:gridCol>
              </a:tblGrid>
              <a:tr h="22367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НЕЖИВАЯ ПРИРОДА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973688"/>
                  </a:ext>
                </a:extLst>
              </a:tr>
            </a:tbl>
          </a:graphicData>
        </a:graphic>
      </p:graphicFrame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xmlns="" id="{18A3A842-3F3D-6DE8-E30F-5485602FD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25498"/>
              </p:ext>
            </p:extLst>
          </p:nvPr>
        </p:nvGraphicFramePr>
        <p:xfrm>
          <a:off x="1124600" y="3771821"/>
          <a:ext cx="431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xmlns="" val="3094930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ЖИВАЯ ПРИРОДА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973688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95A12295-86BE-A30E-FA17-E98728A58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47219"/>
              </p:ext>
            </p:extLst>
          </p:nvPr>
        </p:nvGraphicFramePr>
        <p:xfrm>
          <a:off x="1045519" y="5440838"/>
          <a:ext cx="2156121" cy="640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56121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j-lt"/>
                        </a:rPr>
                        <a:t>Грибы</a:t>
                      </a:r>
                      <a:r>
                        <a:rPr lang="en-US" b="0" dirty="0">
                          <a:latin typeface="+mj-lt"/>
                        </a:rPr>
                        <a:t>,</a:t>
                      </a:r>
                      <a:endParaRPr lang="ru-RU" b="0" dirty="0">
                        <a:latin typeface="+mj-lt"/>
                      </a:endParaRPr>
                    </a:p>
                    <a:p>
                      <a:pPr algn="ctr"/>
                      <a:r>
                        <a:rPr lang="ru-RU" b="0" dirty="0">
                          <a:latin typeface="+mj-lt"/>
                        </a:rPr>
                        <a:t>микроорганизмы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14" name="Таблица 12">
            <a:extLst>
              <a:ext uri="{FF2B5EF4-FFF2-40B4-BE49-F238E27FC236}">
                <a16:creationId xmlns:a16="http://schemas.microsoft.com/office/drawing/2014/main" xmlns="" id="{352C59D9-9DD8-D8F6-0CDD-A87B1516D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5610"/>
              </p:ext>
            </p:extLst>
          </p:nvPr>
        </p:nvGraphicFramePr>
        <p:xfrm>
          <a:off x="528202" y="4805379"/>
          <a:ext cx="927100" cy="365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Люди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15" name="Таблица 12">
            <a:extLst>
              <a:ext uri="{FF2B5EF4-FFF2-40B4-BE49-F238E27FC236}">
                <a16:creationId xmlns:a16="http://schemas.microsoft.com/office/drawing/2014/main" xmlns="" id="{8F51781A-2073-1584-8A90-C5E5F1729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09063"/>
              </p:ext>
            </p:extLst>
          </p:nvPr>
        </p:nvGraphicFramePr>
        <p:xfrm>
          <a:off x="3207400" y="4729108"/>
          <a:ext cx="1422400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j-lt"/>
                        </a:rPr>
                        <a:t>Животные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17" name="Таблица 12">
            <a:extLst>
              <a:ext uri="{FF2B5EF4-FFF2-40B4-BE49-F238E27FC236}">
                <a16:creationId xmlns:a16="http://schemas.microsoft.com/office/drawing/2014/main" xmlns="" id="{66A80BE8-D1BF-5ED9-C29B-8E889F31B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04543"/>
              </p:ext>
            </p:extLst>
          </p:nvPr>
        </p:nvGraphicFramePr>
        <p:xfrm>
          <a:off x="4591700" y="5440838"/>
          <a:ext cx="1313859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13859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j-lt"/>
                        </a:rPr>
                        <a:t>Растения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19" name="Таблица 12">
            <a:extLst>
              <a:ext uri="{FF2B5EF4-FFF2-40B4-BE49-F238E27FC236}">
                <a16:creationId xmlns:a16="http://schemas.microsoft.com/office/drawing/2014/main" xmlns="" id="{90CEC843-526B-6E1B-5392-A2F07077F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54120"/>
              </p:ext>
            </p:extLst>
          </p:nvPr>
        </p:nvGraphicFramePr>
        <p:xfrm>
          <a:off x="110755" y="2359280"/>
          <a:ext cx="1270000" cy="640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Солнце (звезды)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xmlns="" id="{B63A32C4-5BBB-F316-5591-1AFFBD28D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44981"/>
              </p:ext>
            </p:extLst>
          </p:nvPr>
        </p:nvGraphicFramePr>
        <p:xfrm>
          <a:off x="5008422" y="2456133"/>
          <a:ext cx="1117600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j-lt"/>
                        </a:rPr>
                        <a:t>Земля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21" name="Таблица 12">
            <a:extLst>
              <a:ext uri="{FF2B5EF4-FFF2-40B4-BE49-F238E27FC236}">
                <a16:creationId xmlns:a16="http://schemas.microsoft.com/office/drawing/2014/main" xmlns="" id="{BE4548E3-9541-7475-1539-9C384F69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79914"/>
              </p:ext>
            </p:extLst>
          </p:nvPr>
        </p:nvGraphicFramePr>
        <p:xfrm>
          <a:off x="3283600" y="2493932"/>
          <a:ext cx="1270000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+mj-lt"/>
                        </a:rPr>
                        <a:t>Воздух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graphicFrame>
        <p:nvGraphicFramePr>
          <p:cNvPr id="22" name="Таблица 12">
            <a:extLst>
              <a:ext uri="{FF2B5EF4-FFF2-40B4-BE49-F238E27FC236}">
                <a16:creationId xmlns:a16="http://schemas.microsoft.com/office/drawing/2014/main" xmlns="" id="{171AF258-08E1-3569-DB83-69A001229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66038"/>
              </p:ext>
            </p:extLst>
          </p:nvPr>
        </p:nvGraphicFramePr>
        <p:xfrm>
          <a:off x="2019012" y="2493932"/>
          <a:ext cx="812800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786878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+mj-lt"/>
                        </a:rPr>
                        <a:t>Вода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077910"/>
                  </a:ext>
                </a:extLst>
              </a:tr>
            </a:tbl>
          </a:graphicData>
        </a:graphic>
      </p:graphicFrame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E787A64A-2390-0041-B960-022CD799A83E}"/>
              </a:ext>
            </a:extLst>
          </p:cNvPr>
          <p:cNvCxnSpPr>
            <a:cxnSpLocks/>
          </p:cNvCxnSpPr>
          <p:nvPr/>
        </p:nvCxnSpPr>
        <p:spPr>
          <a:xfrm flipH="1">
            <a:off x="1117510" y="1795694"/>
            <a:ext cx="640700" cy="503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01BEF071-DFC0-9409-1037-C47EBED7B1C4}"/>
              </a:ext>
            </a:extLst>
          </p:cNvPr>
          <p:cNvCxnSpPr>
            <a:cxnSpLocks/>
          </p:cNvCxnSpPr>
          <p:nvPr/>
        </p:nvCxnSpPr>
        <p:spPr>
          <a:xfrm>
            <a:off x="5008422" y="1738938"/>
            <a:ext cx="486182" cy="65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C676F5EA-16FD-0EA9-994A-02246158DAFB}"/>
              </a:ext>
            </a:extLst>
          </p:cNvPr>
          <p:cNvCxnSpPr>
            <a:cxnSpLocks/>
          </p:cNvCxnSpPr>
          <p:nvPr/>
        </p:nvCxnSpPr>
        <p:spPr>
          <a:xfrm>
            <a:off x="2493704" y="1738938"/>
            <a:ext cx="0" cy="754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521F922B-BB98-614C-ADDD-EB2654D76711}"/>
              </a:ext>
            </a:extLst>
          </p:cNvPr>
          <p:cNvCxnSpPr>
            <a:cxnSpLocks/>
          </p:cNvCxnSpPr>
          <p:nvPr/>
        </p:nvCxnSpPr>
        <p:spPr>
          <a:xfrm>
            <a:off x="3827882" y="1823698"/>
            <a:ext cx="0" cy="632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C403D946-AF89-B295-B8B0-05CC8C08D87E}"/>
              </a:ext>
            </a:extLst>
          </p:cNvPr>
          <p:cNvCxnSpPr>
            <a:cxnSpLocks/>
          </p:cNvCxnSpPr>
          <p:nvPr/>
        </p:nvCxnSpPr>
        <p:spPr>
          <a:xfrm flipH="1">
            <a:off x="3822818" y="2880662"/>
            <a:ext cx="34350" cy="817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401F358B-EE6F-5BE8-1CA5-49825584227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747762" y="4178396"/>
            <a:ext cx="500867" cy="1262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21EF97CD-37D3-7D88-2E9F-8F7C5B43F442}"/>
              </a:ext>
            </a:extLst>
          </p:cNvPr>
          <p:cNvCxnSpPr>
            <a:cxnSpLocks/>
          </p:cNvCxnSpPr>
          <p:nvPr/>
        </p:nvCxnSpPr>
        <p:spPr>
          <a:xfrm flipH="1">
            <a:off x="2221315" y="4210911"/>
            <a:ext cx="337358" cy="1229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7A6E83F5-A0AE-F241-2FE1-30F1EC0E0BE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873411" y="4153471"/>
            <a:ext cx="45189" cy="575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1AA5E81B-2FCF-6172-0E62-4F7E57828205}"/>
              </a:ext>
            </a:extLst>
          </p:cNvPr>
          <p:cNvCxnSpPr>
            <a:cxnSpLocks/>
          </p:cNvCxnSpPr>
          <p:nvPr/>
        </p:nvCxnSpPr>
        <p:spPr>
          <a:xfrm flipH="1">
            <a:off x="983371" y="4142830"/>
            <a:ext cx="739568" cy="630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5C49FBF6-3F15-0BB5-761C-42161B527BEA}"/>
              </a:ext>
            </a:extLst>
          </p:cNvPr>
          <p:cNvCxnSpPr>
            <a:cxnSpLocks/>
          </p:cNvCxnSpPr>
          <p:nvPr/>
        </p:nvCxnSpPr>
        <p:spPr>
          <a:xfrm>
            <a:off x="582434" y="3047479"/>
            <a:ext cx="1175776" cy="708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615E2BB9-9E56-9A3A-C2CB-391E6239447C}"/>
              </a:ext>
            </a:extLst>
          </p:cNvPr>
          <p:cNvCxnSpPr>
            <a:cxnSpLocks/>
          </p:cNvCxnSpPr>
          <p:nvPr/>
        </p:nvCxnSpPr>
        <p:spPr>
          <a:xfrm flipH="1">
            <a:off x="4830171" y="2864772"/>
            <a:ext cx="842424" cy="891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5E4D20B7-F7AB-3544-396D-C7CD9D7C48E1}"/>
              </a:ext>
            </a:extLst>
          </p:cNvPr>
          <p:cNvCxnSpPr>
            <a:cxnSpLocks/>
          </p:cNvCxnSpPr>
          <p:nvPr/>
        </p:nvCxnSpPr>
        <p:spPr>
          <a:xfrm>
            <a:off x="2468256" y="2916060"/>
            <a:ext cx="41668" cy="814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Овальная выноска 71">
            <a:extLst>
              <a:ext uri="{FF2B5EF4-FFF2-40B4-BE49-F238E27FC236}">
                <a16:creationId xmlns:a16="http://schemas.microsoft.com/office/drawing/2014/main" xmlns="" id="{4EDD1745-01A6-9396-393E-814A53C10EDC}"/>
              </a:ext>
            </a:extLst>
          </p:cNvPr>
          <p:cNvSpPr/>
          <p:nvPr/>
        </p:nvSpPr>
        <p:spPr>
          <a:xfrm>
            <a:off x="6833100" y="604955"/>
            <a:ext cx="3141755" cy="2244498"/>
          </a:xfrm>
          <a:prstGeom prst="wedgeEllipseCallout">
            <a:avLst>
              <a:gd name="adj1" fmla="val -77672"/>
              <a:gd name="adj2" fmla="val 7171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Мы видим ,что все элементы природы полно­стью взаимосвязаны между собой, как единый организм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77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7EB8F0-E952-B4BF-B242-78EC88772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1" t="3732" r="50000" b="3732"/>
          <a:stretch/>
        </p:blipFill>
        <p:spPr>
          <a:xfrm>
            <a:off x="1677219" y="1022350"/>
            <a:ext cx="3250791" cy="3359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9A8EA9-99BE-1A78-19CD-EB7C1F29C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7"/>
          <a:stretch/>
        </p:blipFill>
        <p:spPr>
          <a:xfrm>
            <a:off x="9055100" y="2701925"/>
            <a:ext cx="3848100" cy="3754735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extLst>
              <a:ext uri="{FF2B5EF4-FFF2-40B4-BE49-F238E27FC236}">
                <a16:creationId xmlns:a16="http://schemas.microsoft.com/office/drawing/2014/main" xmlns="" id="{3C9CD79F-9AF2-F445-D5BB-9951BE8AC9B9}"/>
              </a:ext>
            </a:extLst>
          </p:cNvPr>
          <p:cNvSpPr/>
          <p:nvPr/>
        </p:nvSpPr>
        <p:spPr>
          <a:xfrm>
            <a:off x="4050892" y="215900"/>
            <a:ext cx="3213100" cy="1168400"/>
          </a:xfrm>
          <a:prstGeom prst="wedgeRoundRectCallout">
            <a:avLst>
              <a:gd name="adj1" fmla="val -50477"/>
              <a:gd name="adj2" fmla="val 6947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Хм...как единый организм?</a:t>
            </a:r>
          </a:p>
          <a:p>
            <a:pPr algn="ctr"/>
            <a:endParaRPr lang="ru-RU" dirty="0"/>
          </a:p>
        </p:txBody>
      </p:sp>
      <p:sp>
        <p:nvSpPr>
          <p:cNvPr id="13" name="Скругленная прямоугольная выноска 12">
            <a:extLst>
              <a:ext uri="{FF2B5EF4-FFF2-40B4-BE49-F238E27FC236}">
                <a16:creationId xmlns:a16="http://schemas.microsoft.com/office/drawing/2014/main" xmlns="" id="{CCEE0FF3-F52C-65C2-6E5D-18587110125D}"/>
              </a:ext>
            </a:extLst>
          </p:cNvPr>
          <p:cNvSpPr/>
          <p:nvPr/>
        </p:nvSpPr>
        <p:spPr>
          <a:xfrm>
            <a:off x="5555843" y="2701925"/>
            <a:ext cx="3213100" cy="914400"/>
          </a:xfrm>
          <a:prstGeom prst="wedgeRoundRectCallout">
            <a:avLst>
              <a:gd name="adj1" fmla="val 69286"/>
              <a:gd name="adj2" fmla="val 9230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А давайте представим </a:t>
            </a:r>
          </a:p>
          <a:p>
            <a:pPr algn="ctr"/>
            <a:r>
              <a:rPr lang="ru-RU" dirty="0"/>
              <a:t>нашу Землю организмом </a:t>
            </a:r>
          </a:p>
          <a:p>
            <a:pPr algn="ctr"/>
            <a:r>
              <a:rPr lang="ru-RU" dirty="0"/>
              <a:t>человека?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0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02640E-E455-7A98-E1CD-7C92920F972E}"/>
              </a:ext>
            </a:extLst>
          </p:cNvPr>
          <p:cNvSpPr txBox="1"/>
          <p:nvPr/>
        </p:nvSpPr>
        <p:spPr>
          <a:xfrm>
            <a:off x="4003520" y="198907"/>
            <a:ext cx="2882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+mj-lt"/>
              </a:rPr>
              <a:t>Сердце. Ядро</a:t>
            </a:r>
          </a:p>
          <a:p>
            <a:r>
              <a:rPr lang="ru-RU" sz="3600" dirty="0">
                <a:latin typeface="+mj-lt"/>
              </a:rPr>
              <a:t> Кости. Земля</a:t>
            </a:r>
          </a:p>
        </p:txBody>
      </p:sp>
      <p:pic>
        <p:nvPicPr>
          <p:cNvPr id="6" name="Рисунок 5" descr="Изображение выглядит как беспозвоночное, членистоногое, жаброногое ракообразное, с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DF3105E-32E5-4120-4BDC-81E8C1466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7" r="20098"/>
          <a:stretch/>
        </p:blipFill>
        <p:spPr>
          <a:xfrm>
            <a:off x="88900" y="1243012"/>
            <a:ext cx="4724400" cy="4371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92797B-58FE-0FC3-7482-D0B30DE34F7A}"/>
              </a:ext>
            </a:extLst>
          </p:cNvPr>
          <p:cNvSpPr txBox="1"/>
          <p:nvPr/>
        </p:nvSpPr>
        <p:spPr>
          <a:xfrm>
            <a:off x="4647289" y="1521275"/>
            <a:ext cx="7352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	Сердцем нашей планеты является Ядро, </a:t>
            </a:r>
          </a:p>
          <a:p>
            <a:r>
              <a:rPr lang="ru-RU" sz="2000" dirty="0">
                <a:latin typeface="+mj-lt"/>
              </a:rPr>
              <a:t>которое скрыто под толстым слоем мантии и земной коры.</a:t>
            </a:r>
          </a:p>
          <a:p>
            <a:r>
              <a:rPr lang="ru-RU" sz="2000" dirty="0">
                <a:latin typeface="+mj-lt"/>
              </a:rPr>
              <a:t>	Земная кора (земля)- очень крепкий каркас нашей планеты, как своеобразный скелет, </a:t>
            </a:r>
          </a:p>
          <a:p>
            <a:r>
              <a:rPr lang="ru-RU" sz="2000" dirty="0">
                <a:latin typeface="+mj-lt"/>
              </a:rPr>
              <a:t>который защищает ядро Земли.</a:t>
            </a:r>
          </a:p>
          <a:p>
            <a:r>
              <a:rPr lang="ru-RU" sz="2000" dirty="0">
                <a:latin typeface="+mj-lt"/>
              </a:rPr>
              <a:t>	Чрезмерная добыча ископаемых (бурение </a:t>
            </a:r>
            <a:r>
              <a:rPr lang="ru-RU" sz="2000" dirty="0" err="1">
                <a:latin typeface="+mj-lt"/>
              </a:rPr>
              <a:t>скважен</a:t>
            </a:r>
            <a:r>
              <a:rPr lang="ru-RU" sz="2000" dirty="0">
                <a:latin typeface="+mj-lt"/>
              </a:rPr>
              <a:t>, </a:t>
            </a:r>
          </a:p>
          <a:p>
            <a:r>
              <a:rPr lang="ru-RU" sz="2000" dirty="0">
                <a:latin typeface="+mj-lt"/>
              </a:rPr>
              <a:t>строительство шахт) нарушает </a:t>
            </a:r>
            <a:r>
              <a:rPr lang="ru-RU" sz="2000" dirty="0">
                <a:solidFill>
                  <a:srgbClr val="202124"/>
                </a:solidFill>
                <a:latin typeface="+mj-lt"/>
              </a:rPr>
              <a:t>рельеф Земли</a:t>
            </a:r>
            <a:r>
              <a:rPr lang="ru-RU" sz="2000" b="0" i="0" u="none" strike="noStrike" dirty="0">
                <a:solidFill>
                  <a:srgbClr val="202124"/>
                </a:solidFill>
                <a:effectLst/>
                <a:latin typeface="+mj-lt"/>
              </a:rPr>
              <a:t>, </a:t>
            </a:r>
          </a:p>
          <a:p>
            <a:r>
              <a:rPr lang="ru-RU" sz="2000" b="0" i="0" u="none" strike="noStrike" dirty="0">
                <a:solidFill>
                  <a:srgbClr val="202124"/>
                </a:solidFill>
                <a:effectLst/>
                <a:latin typeface="+mj-lt"/>
              </a:rPr>
              <a:t>приводит к оползням, обвалам, </a:t>
            </a:r>
          </a:p>
          <a:p>
            <a:r>
              <a:rPr lang="ru-RU" sz="2000" b="0" i="0" u="none" strike="noStrike" dirty="0">
                <a:solidFill>
                  <a:srgbClr val="202124"/>
                </a:solidFill>
                <a:effectLst/>
                <a:latin typeface="+mj-lt"/>
              </a:rPr>
              <a:t>к разрушению гор и равнин.</a:t>
            </a:r>
          </a:p>
          <a:p>
            <a:r>
              <a:rPr lang="ru-RU" sz="2000" dirty="0">
                <a:solidFill>
                  <a:srgbClr val="202124"/>
                </a:solidFill>
                <a:latin typeface="+mj-lt"/>
              </a:rPr>
              <a:t>	Загрязнение почвы приводит к нарушению</a:t>
            </a:r>
          </a:p>
          <a:p>
            <a:r>
              <a:rPr lang="ru-RU" sz="2000" dirty="0">
                <a:solidFill>
                  <a:srgbClr val="202124"/>
                </a:solidFill>
                <a:latin typeface="+mj-lt"/>
              </a:rPr>
              <a:t> плодородности земли, истреблению многих</a:t>
            </a:r>
          </a:p>
          <a:p>
            <a:r>
              <a:rPr lang="ru-RU" sz="2000" dirty="0">
                <a:solidFill>
                  <a:srgbClr val="202124"/>
                </a:solidFill>
                <a:latin typeface="+mj-lt"/>
              </a:rPr>
              <a:t>растений и животных 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3429AF-8C74-ACCA-0745-604CB41CB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7" b="6054"/>
          <a:stretch/>
        </p:blipFill>
        <p:spPr>
          <a:xfrm>
            <a:off x="9619339" y="3298693"/>
            <a:ext cx="1640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29F043-FD26-AF5B-1F86-712B8A657C86}"/>
              </a:ext>
            </a:extLst>
          </p:cNvPr>
          <p:cNvSpPr txBox="1"/>
          <p:nvPr/>
        </p:nvSpPr>
        <p:spPr>
          <a:xfrm>
            <a:off x="4509215" y="347881"/>
            <a:ext cx="252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Легкие. Лес</a:t>
            </a:r>
          </a:p>
        </p:txBody>
      </p:sp>
      <p:pic>
        <p:nvPicPr>
          <p:cNvPr id="4" name="Рисунок 3" descr="Изображение выглядит как внешний, трава, вода, вол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A57CA0D-FE87-E4CA-59CA-B3D16286B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6" b="15749"/>
          <a:stretch/>
        </p:blipFill>
        <p:spPr>
          <a:xfrm>
            <a:off x="6006819" y="994213"/>
            <a:ext cx="6172481" cy="5724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6DD7B1-C4A8-F07B-DE94-A0EADB207364}"/>
              </a:ext>
            </a:extLst>
          </p:cNvPr>
          <p:cNvSpPr txBox="1"/>
          <p:nvPr/>
        </p:nvSpPr>
        <p:spPr>
          <a:xfrm>
            <a:off x="537245" y="1029275"/>
            <a:ext cx="54695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Лесной массив (лес) по праву считается легкими</a:t>
            </a:r>
          </a:p>
          <a:p>
            <a:r>
              <a:rPr lang="ru-RU" sz="2000" dirty="0">
                <a:latin typeface="+mj-lt"/>
              </a:rPr>
              <a:t> планеты! </a:t>
            </a:r>
          </a:p>
          <a:p>
            <a:r>
              <a:rPr lang="ru-RU" sz="2000" dirty="0">
                <a:latin typeface="+mj-lt"/>
              </a:rPr>
              <a:t>Он </a:t>
            </a:r>
            <a:r>
              <a:rPr lang="ru-RU" sz="2000" b="1" i="0" dirty="0">
                <a:solidFill>
                  <a:srgbClr val="2C2C2C"/>
                </a:solidFill>
                <a:effectLst/>
                <a:latin typeface="+mj-lt"/>
              </a:rPr>
              <a:t>обеспечивает кислородом</a:t>
            </a:r>
            <a:r>
              <a:rPr lang="ru-RU" sz="2000" b="0" i="0" dirty="0">
                <a:solidFill>
                  <a:srgbClr val="2C2C2C"/>
                </a:solidFill>
                <a:effectLst/>
                <a:latin typeface="+mj-lt"/>
              </a:rPr>
              <a:t> всё живое! </a:t>
            </a:r>
          </a:p>
          <a:p>
            <a:r>
              <a:rPr lang="ru-RU" sz="2000" dirty="0">
                <a:solidFill>
                  <a:srgbClr val="2C2C2C"/>
                </a:solidFill>
                <a:latin typeface="+mj-lt"/>
              </a:rPr>
              <a:t>Вырубка лесов, лесные пожары, </a:t>
            </a:r>
          </a:p>
          <a:p>
            <a:r>
              <a:rPr lang="ru-RU" sz="2000" dirty="0">
                <a:solidFill>
                  <a:srgbClr val="2C2C2C"/>
                </a:solidFill>
                <a:latin typeface="+mj-lt"/>
              </a:rPr>
              <a:t>загрязнение (мусор) - вредит «дыханию» </a:t>
            </a:r>
          </a:p>
          <a:p>
            <a:r>
              <a:rPr lang="ru-RU" sz="2000" dirty="0">
                <a:solidFill>
                  <a:srgbClr val="2C2C2C"/>
                </a:solidFill>
                <a:latin typeface="+mj-lt"/>
              </a:rPr>
              <a:t>нашей планеты.</a:t>
            </a:r>
            <a:endParaRPr lang="ru-RU" sz="2000" b="0" i="0" dirty="0">
              <a:solidFill>
                <a:srgbClr val="2C2C2C"/>
              </a:solidFill>
              <a:effectLst/>
              <a:latin typeface="+mj-lt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6DEEF8-F503-B0E3-93DD-B439AC600DC8}"/>
              </a:ext>
            </a:extLst>
          </p:cNvPr>
          <p:cNvSpPr txBox="1"/>
          <p:nvPr/>
        </p:nvSpPr>
        <p:spPr>
          <a:xfrm>
            <a:off x="626426" y="4983574"/>
            <a:ext cx="546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 Марта 2023 г.-Всемирный день защиты лесов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67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AD3B8A-032B-5A95-D016-889365AA2173}"/>
              </a:ext>
            </a:extLst>
          </p:cNvPr>
          <p:cNvSpPr txBox="1"/>
          <p:nvPr/>
        </p:nvSpPr>
        <p:spPr>
          <a:xfrm>
            <a:off x="5245100" y="240268"/>
            <a:ext cx="445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+mj-lt"/>
              </a:rPr>
              <a:t>Почки. Вода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C29283-82DB-457F-AC42-46E4CF3A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3" t="25038" r="15311" b="28518"/>
          <a:stretch/>
        </p:blipFill>
        <p:spPr>
          <a:xfrm>
            <a:off x="2274909" y="2565977"/>
            <a:ext cx="8247130" cy="42920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A6A783-7E1B-A9BE-6036-4C1C2126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-4810" r="9521" b="9470"/>
          <a:stretch/>
        </p:blipFill>
        <p:spPr>
          <a:xfrm rot="4926264">
            <a:off x="4206690" y="4116294"/>
            <a:ext cx="2284682" cy="1191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90F7CC-1A75-E22A-0929-E74D92284C88}"/>
              </a:ext>
            </a:extLst>
          </p:cNvPr>
          <p:cNvSpPr txBox="1"/>
          <p:nvPr/>
        </p:nvSpPr>
        <p:spPr>
          <a:xfrm>
            <a:off x="360279" y="693624"/>
            <a:ext cx="114714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Людям и всему живому на Земле нужна вода, но не загрязненная, а чистая. 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Главная </a:t>
            </a:r>
            <a:r>
              <a:rPr lang="ru-RU" sz="2000" b="0" i="0" u="sng" dirty="0">
                <a:solidFill>
                  <a:srgbClr val="000000"/>
                </a:solidFill>
                <a:effectLst/>
                <a:latin typeface="+mj-lt"/>
              </a:rPr>
              <a:t>функция почек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в организме- это </a:t>
            </a:r>
            <a:r>
              <a:rPr lang="ru-RU" sz="2000" b="0" i="0" u="sng" dirty="0">
                <a:solidFill>
                  <a:srgbClr val="000000"/>
                </a:solidFill>
                <a:effectLst/>
                <a:latin typeface="+mj-lt"/>
              </a:rPr>
              <a:t>фильтрация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. Благодаря </a:t>
            </a:r>
            <a:r>
              <a:rPr lang="ru-RU" sz="2000" b="1" i="0" u="sng" dirty="0">
                <a:solidFill>
                  <a:srgbClr val="000000"/>
                </a:solidFill>
                <a:effectLst/>
                <a:latin typeface="+mj-lt"/>
              </a:rPr>
              <a:t>круговороту воды</a:t>
            </a:r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i="0" u="none" strike="noStrike" dirty="0">
                <a:solidFill>
                  <a:srgbClr val="202124"/>
                </a:solidFill>
                <a:effectLst/>
                <a:latin typeface="+mj-lt"/>
              </a:rPr>
              <a:t>переносится много веществ необходимых для поддержания жизни на Земле. Круговорот вод в природе очищает воды Мирового океана. Он влияет и регулирует </a:t>
            </a:r>
            <a:r>
              <a:rPr lang="ru-RU" sz="2000" i="0" u="sng" strike="noStrike" dirty="0">
                <a:solidFill>
                  <a:srgbClr val="202124"/>
                </a:solidFill>
                <a:effectLst/>
                <a:latin typeface="+mj-lt"/>
              </a:rPr>
              <a:t>климат планеты</a:t>
            </a:r>
            <a:r>
              <a:rPr lang="ru-RU" sz="2000" i="0" u="none" strike="noStrike" dirty="0">
                <a:solidFill>
                  <a:srgbClr val="202124"/>
                </a:solidFill>
                <a:effectLst/>
                <a:latin typeface="+mj-lt"/>
              </a:rPr>
              <a:t>. </a:t>
            </a:r>
          </a:p>
          <a:p>
            <a:pPr algn="l"/>
            <a:r>
              <a:rPr lang="ru-RU" sz="2000" i="0" u="none" strike="noStrike" dirty="0">
                <a:solidFill>
                  <a:srgbClr val="202124"/>
                </a:solidFill>
                <a:effectLst/>
                <a:latin typeface="+mj-lt"/>
              </a:rPr>
              <a:t>Благодаря круговороту воды в природе вода попадает практически во все уголки земного шара.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Однако с каждым годом запасы воды становятся меньше.</a:t>
            </a:r>
          </a:p>
          <a:p>
            <a:pPr algn="l"/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Сточные воды , мусор, ядовитые вещества-отравляют воду.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7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674C51-D742-1348-5228-514ADA1A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1346200"/>
            <a:ext cx="9227161" cy="551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F4DF7-F3B2-DBF5-8353-EDBDDAE49ABF}"/>
              </a:ext>
            </a:extLst>
          </p:cNvPr>
          <p:cNvSpPr txBox="1"/>
          <p:nvPr/>
        </p:nvSpPr>
        <p:spPr>
          <a:xfrm>
            <a:off x="2772285" y="372830"/>
            <a:ext cx="762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КРУГОВОРОТ ВОДЫ В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976451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{5EA3F94E-CD96-C947-9EB1-D99E4E55C213}tf10001122</Template>
  <TotalTime>5798</TotalTime>
  <Words>371</Words>
  <Application>Microsoft Office PowerPoint</Application>
  <PresentationFormat>Произвольный</PresentationFormat>
  <Paragraphs>123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Наша планета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окружающей среды</dc:title>
  <dc:creator>71</dc:creator>
  <cp:lastModifiedBy>Симкина Наталья Викторовна </cp:lastModifiedBy>
  <cp:revision>11</cp:revision>
  <dcterms:created xsi:type="dcterms:W3CDTF">2022-10-25T16:52:38Z</dcterms:created>
  <dcterms:modified xsi:type="dcterms:W3CDTF">2023-12-08T10:43:14Z</dcterms:modified>
</cp:coreProperties>
</file>