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256" r:id="rId2"/>
    <p:sldId id="315" r:id="rId3"/>
    <p:sldId id="260" r:id="rId4"/>
    <p:sldId id="261" r:id="rId5"/>
    <p:sldId id="300" r:id="rId6"/>
    <p:sldId id="262" r:id="rId7"/>
    <p:sldId id="270" r:id="rId8"/>
    <p:sldId id="271" r:id="rId9"/>
    <p:sldId id="299" r:id="rId10"/>
    <p:sldId id="317" r:id="rId11"/>
    <p:sldId id="273" r:id="rId12"/>
    <p:sldId id="274" r:id="rId13"/>
    <p:sldId id="269" r:id="rId14"/>
    <p:sldId id="264" r:id="rId15"/>
    <p:sldId id="301" r:id="rId16"/>
    <p:sldId id="302" r:id="rId17"/>
    <p:sldId id="303" r:id="rId18"/>
    <p:sldId id="304" r:id="rId19"/>
    <p:sldId id="305" r:id="rId20"/>
    <p:sldId id="265" r:id="rId21"/>
    <p:sldId id="307" r:id="rId22"/>
    <p:sldId id="309" r:id="rId23"/>
    <p:sldId id="308" r:id="rId24"/>
    <p:sldId id="310" r:id="rId25"/>
    <p:sldId id="297" r:id="rId26"/>
    <p:sldId id="311" r:id="rId27"/>
    <p:sldId id="306" r:id="rId28"/>
    <p:sldId id="312" r:id="rId29"/>
    <p:sldId id="313" r:id="rId3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14235"/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83707" autoAdjust="0"/>
  </p:normalViewPr>
  <p:slideViewPr>
    <p:cSldViewPr snapToGrid="0">
      <p:cViewPr varScale="1">
        <p:scale>
          <a:sx n="89" d="100"/>
          <a:sy n="89" d="100"/>
        </p:scale>
        <p:origin x="2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12"/>
    </p:cViewPr>
  </p:sorterViewPr>
  <p:notesViewPr>
    <p:cSldViewPr snapToGrid="0">
      <p:cViewPr varScale="1">
        <p:scale>
          <a:sx n="77" d="100"/>
          <a:sy n="77" d="100"/>
        </p:scale>
        <p:origin x="36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D16947-ECFC-420A-926F-174223016572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4B79F2-7C6A-497B-9A4A-8ACE18746C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342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54858-8AC1-4038-B6BD-519804A0AA60}" type="datetime1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62A795-6F94-4A96-B820-B9038480D04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6649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Цвета вашего класса отличаются от цветов этого шаблона? Не проблема! На вкладке "Дизайн" нажмите "Варианты" (стрелка вниз) и выберите подходящую вам цветовую схему.</a:t>
            </a:r>
          </a:p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менять любые пункты в списках обязанностей в соответствии с правилами вашего класса!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46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31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2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22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7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6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18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74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10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B262A795-6F94-4A96-B820-B9038480D048}" type="slidenum">
              <a:rPr lang="ru-RU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9</a:t>
            </a:fld>
            <a:endParaRPr lang="ru-RU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3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6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237FE10E-7688-4AAF-A536-CFA480B79A70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>
            <a:off x="1731519" y="3733800"/>
            <a:ext cx="8748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78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62BD50-8A1F-4CA2-B30E-81FABBC9C978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724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18929F-6FE6-41F1-B055-03150648DDBF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221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41B39D-2E41-46D3-8A6B-C11F4FFB853B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528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27A68C-9EA6-43C7-A486-2FF969F5CF0B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7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8E31FF-6F7A-41B1-8150-330EFD452CD8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452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6512C5-AF41-4407-9A8D-FDA3CFFC0857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6800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E0AC5F-13FB-4523-BF00-501B04C3BB6D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527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37AEC7-9978-4A4E-9DC4-1AF2565A2397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702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854DC3-8A14-43B0-9E50-152D156F7AFE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5524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C322A6-A07A-4901-8F30-4396EF66C96C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507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05E6433C-341A-4F8B-9476-F9C3E096DC01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76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1F489-B701-4C74-9747-27C8656A8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627" y="2637303"/>
            <a:ext cx="9966960" cy="1128318"/>
          </a:xfrm>
        </p:spPr>
        <p:txBody>
          <a:bodyPr rtlCol="0">
            <a:normAutofit/>
          </a:bodyPr>
          <a:lstStyle/>
          <a:p>
            <a:pPr rtl="0"/>
            <a:r>
              <a:rPr lang="en-US" sz="3600" dirty="0" smtClean="0">
                <a:latin typeface="Rockwell" panose="02060603020205020403" pitchFamily="18" charset="0"/>
              </a:rPr>
              <a:t>Where</a:t>
            </a:r>
            <a:r>
              <a:rPr lang="ru-RU" sz="3600" dirty="0" smtClean="0">
                <a:latin typeface="Rockwell" panose="02060603020205020403" pitchFamily="18" charset="0"/>
              </a:rPr>
              <a:t> </a:t>
            </a:r>
            <a:r>
              <a:rPr lang="en-US" sz="3600" dirty="0" smtClean="0">
                <a:latin typeface="Rockwell" panose="02060603020205020403" pitchFamily="18" charset="0"/>
              </a:rPr>
              <a:t>do people live</a:t>
            </a:r>
            <a:r>
              <a:rPr lang="ru-RU" sz="3600" dirty="0" smtClean="0">
                <a:latin typeface="Rockwell" panose="02060603020205020403" pitchFamily="18" charset="0"/>
              </a:rPr>
              <a:t>?</a:t>
            </a:r>
            <a:endParaRPr lang="ru-RU" sz="3600" dirty="0">
              <a:latin typeface="Rockwell" panose="02060603020205020403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D699F35-1401-4ECD-9F96-7017DB9FA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267120"/>
            <a:ext cx="8767860" cy="1388165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Филиал государственного образовательного учреждения высшего образования Московской области «Государственный социально-гуманитарный университет» в городе Зарайске – 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Зарайский педагогический колледж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6D699F35-1401-4ECD-9F96-7017DB9FA104}"/>
              </a:ext>
            </a:extLst>
          </p:cNvPr>
          <p:cNvSpPr txBox="1">
            <a:spLocks/>
          </p:cNvSpPr>
          <p:nvPr/>
        </p:nvSpPr>
        <p:spPr>
          <a:xfrm>
            <a:off x="7362497" y="5306832"/>
            <a:ext cx="4565320" cy="41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Minaeva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Rimma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Vladimirovna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6D699F35-1401-4ECD-9F96-7017DB9FA104}"/>
              </a:ext>
            </a:extLst>
          </p:cNvPr>
          <p:cNvSpPr txBox="1">
            <a:spLocks/>
          </p:cNvSpPr>
          <p:nvPr/>
        </p:nvSpPr>
        <p:spPr>
          <a:xfrm>
            <a:off x="3810800" y="6231742"/>
            <a:ext cx="4565320" cy="41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70" y="1875563"/>
            <a:ext cx="3538306" cy="45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796" y="331450"/>
            <a:ext cx="9963510" cy="625898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087" y="785005"/>
            <a:ext cx="2859989" cy="1356360"/>
          </a:xfrm>
        </p:spPr>
        <p:txBody>
          <a:bodyPr rtlCol="0"/>
          <a:lstStyle/>
          <a:p>
            <a:pPr algn="ctr" rtl="0"/>
            <a:r>
              <a:rPr lang="en-US" dirty="0">
                <a:solidFill>
                  <a:srgbClr val="00B0F0"/>
                </a:solidFill>
                <a:latin typeface="Rockwell" panose="02060603020205020403" pitchFamily="18" charset="0"/>
              </a:rPr>
              <a:t>Speaking</a:t>
            </a:r>
            <a:endParaRPr lang="ru-RU" dirty="0">
              <a:solidFill>
                <a:srgbClr val="00B0F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9875520" cy="1356360"/>
          </a:xfrm>
        </p:spPr>
        <p:txBody>
          <a:bodyPr/>
          <a:lstStyle/>
          <a:p>
            <a:pPr algn="ctr"/>
            <a:r>
              <a:rPr lang="en-US" dirty="0">
                <a:latin typeface="Rockwell" panose="02060603020205020403" pitchFamily="18" charset="0"/>
              </a:rPr>
              <a:t>Flags and Countries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383" y="3241321"/>
            <a:ext cx="2225615" cy="1172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312" y="1166086"/>
            <a:ext cx="2472722" cy="1236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975" y="4914176"/>
            <a:ext cx="2434992" cy="1217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084" y="3105510"/>
            <a:ext cx="2283758" cy="1141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471" y="1356360"/>
            <a:ext cx="2185815" cy="1208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084" y="4914176"/>
            <a:ext cx="2422046" cy="1211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576" y="1004190"/>
            <a:ext cx="2159390" cy="156015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303722" y="2677504"/>
            <a:ext cx="4368142" cy="345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0000FF"/>
                </a:solidFill>
              </a:rPr>
              <a:t>English is the official language of the seven countries listed below. Match the countries (1-7) to the flags (A-G).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1. The United States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2. Australia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3. Canada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4. Ireland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5. The United Kingdom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6. New Zealand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7. South Africa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948590" y="2244076"/>
            <a:ext cx="743081" cy="54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</a:t>
            </a:r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0275439" y="2322860"/>
            <a:ext cx="743081" cy="54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55249" y="2010508"/>
            <a:ext cx="743081" cy="54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196873" y="4309980"/>
            <a:ext cx="743081" cy="54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</a:t>
            </a:r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45677" y="3976587"/>
            <a:ext cx="743081" cy="54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E</a:t>
            </a:r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55249" y="5773616"/>
            <a:ext cx="743081" cy="54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</a:t>
            </a:r>
            <a:endParaRPr lang="ru-RU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300323" y="5973301"/>
            <a:ext cx="743081" cy="54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1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159" y="1781501"/>
            <a:ext cx="1206062" cy="439857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1 – </a:t>
            </a:r>
            <a:r>
              <a:rPr lang="en-US" sz="3200" dirty="0">
                <a:solidFill>
                  <a:schemeClr val="tx1"/>
                </a:solidFill>
              </a:rPr>
              <a:t>E</a:t>
            </a:r>
          </a:p>
          <a:p>
            <a:pPr marL="4572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2 –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A </a:t>
            </a:r>
          </a:p>
          <a:p>
            <a:pPr marL="4572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3 –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C</a:t>
            </a:r>
          </a:p>
          <a:p>
            <a:pPr marL="4572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4 –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F</a:t>
            </a:r>
          </a:p>
          <a:p>
            <a:pPr marL="4572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5 –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G</a:t>
            </a:r>
          </a:p>
          <a:p>
            <a:pPr marL="4572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6 – D</a:t>
            </a:r>
          </a:p>
          <a:p>
            <a:pPr marL="4572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7 – B</a:t>
            </a:r>
          </a:p>
          <a:p>
            <a:pPr marL="45720" indent="0">
              <a:buNone/>
            </a:pPr>
            <a:endParaRPr lang="en-US" sz="32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6993"/>
            <a:ext cx="9875520" cy="1356360"/>
          </a:xfrm>
        </p:spPr>
        <p:txBody>
          <a:bodyPr rtlCol="0">
            <a:normAutofit/>
          </a:bodyPr>
          <a:lstStyle/>
          <a:p>
            <a:pPr rtl="0"/>
            <a:r>
              <a:rPr lang="en-US" sz="5400" dirty="0">
                <a:solidFill>
                  <a:srgbClr val="C14235"/>
                </a:solidFill>
                <a:latin typeface="Rockwell" panose="02060603020205020403" pitchFamily="18" charset="0"/>
              </a:rPr>
              <a:t>Key</a:t>
            </a:r>
            <a:endParaRPr lang="ru-RU" sz="54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04009" y="2033125"/>
            <a:ext cx="5804287" cy="27639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4316"/>
          <a:stretch/>
        </p:blipFill>
        <p:spPr>
          <a:xfrm>
            <a:off x="3140659" y="925173"/>
            <a:ext cx="5962650" cy="51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8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518" y="-120769"/>
            <a:ext cx="12192000" cy="812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262" r="19862"/>
          <a:stretch/>
        </p:blipFill>
        <p:spPr>
          <a:xfrm>
            <a:off x="7276429" y="569343"/>
            <a:ext cx="5044967" cy="5105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88" y="327010"/>
            <a:ext cx="9875520" cy="135636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East or West – home is best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8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270" y="1834232"/>
            <a:ext cx="5552417" cy="37016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3" y="308958"/>
            <a:ext cx="11645660" cy="1356360"/>
          </a:xfrm>
        </p:spPr>
        <p:txBody>
          <a:bodyPr rtlCol="0"/>
          <a:lstStyle/>
          <a:p>
            <a:pPr algn="ctr" rtl="0"/>
            <a:r>
              <a:rPr lang="en-US" dirty="0" smtClean="0">
                <a:latin typeface="Rockwell" panose="02060603020205020403" pitchFamily="18" charset="0"/>
              </a:rPr>
              <a:t>City and village</a:t>
            </a:r>
            <a:endParaRPr lang="ru-RU" dirty="0">
              <a:latin typeface="Rockwell" panose="020606030202050204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8905" y="1834511"/>
            <a:ext cx="5551577" cy="3701051"/>
          </a:xfrm>
          <a:prstGeom prst="rect">
            <a:avLst/>
          </a:prstGeo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5440166" y="1496683"/>
            <a:ext cx="43434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07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960" y="231228"/>
            <a:ext cx="2858081" cy="698938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28"/>
          <a:stretch/>
        </p:blipFill>
        <p:spPr>
          <a:xfrm>
            <a:off x="2301767" y="1039524"/>
            <a:ext cx="8134412" cy="547163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090041" y="1770992"/>
            <a:ext cx="3108670" cy="3400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i="1" dirty="0" smtClean="0"/>
              <a:t>facility</a:t>
            </a:r>
            <a:r>
              <a:rPr lang="en-US" sz="1600" dirty="0" smtClean="0"/>
              <a:t>-</a:t>
            </a:r>
            <a:r>
              <a:rPr lang="ru-RU" sz="1600" dirty="0" smtClean="0"/>
              <a:t>приспособление, средство</a:t>
            </a:r>
          </a:p>
          <a:p>
            <a:pPr>
              <a:lnSpc>
                <a:spcPct val="100000"/>
              </a:lnSpc>
            </a:pPr>
            <a:endParaRPr lang="ru-RU" sz="1600" b="1" i="1" dirty="0" smtClean="0"/>
          </a:p>
          <a:p>
            <a:pPr>
              <a:lnSpc>
                <a:spcPct val="100000"/>
              </a:lnSpc>
            </a:pPr>
            <a:r>
              <a:rPr lang="en-US" sz="1600" b="1" i="1" dirty="0" smtClean="0"/>
              <a:t>plumbing facilities</a:t>
            </a:r>
            <a:r>
              <a:rPr lang="en-US" sz="1600" dirty="0" smtClean="0"/>
              <a:t>-</a:t>
            </a:r>
            <a:r>
              <a:rPr lang="ru-RU" sz="1600" dirty="0" smtClean="0"/>
              <a:t>водопровод и канализация</a:t>
            </a:r>
          </a:p>
          <a:p>
            <a:pPr>
              <a:lnSpc>
                <a:spcPct val="170000"/>
              </a:lnSpc>
            </a:pPr>
            <a:r>
              <a:rPr lang="en-US" sz="1600" b="1" i="1" dirty="0" smtClean="0"/>
              <a:t>environment</a:t>
            </a:r>
            <a:r>
              <a:rPr lang="en-US" sz="1600" dirty="0" smtClean="0"/>
              <a:t>-</a:t>
            </a:r>
            <a:r>
              <a:rPr lang="ru-RU" sz="1600" dirty="0" smtClean="0"/>
              <a:t>окружающая среда</a:t>
            </a:r>
          </a:p>
          <a:p>
            <a:pPr>
              <a:lnSpc>
                <a:spcPct val="170000"/>
              </a:lnSpc>
            </a:pPr>
            <a:r>
              <a:rPr lang="en-US" sz="1600" b="1" i="1" dirty="0" smtClean="0"/>
              <a:t>to pollute</a:t>
            </a:r>
            <a:r>
              <a:rPr lang="ru-RU" sz="1600" dirty="0" smtClean="0"/>
              <a:t>-загрязнять</a:t>
            </a:r>
          </a:p>
          <a:p>
            <a:pPr>
              <a:lnSpc>
                <a:spcPct val="100000"/>
              </a:lnSpc>
            </a:pPr>
            <a:endParaRPr lang="ru-RU" sz="1600" b="1" i="1" dirty="0" smtClean="0"/>
          </a:p>
          <a:p>
            <a:pPr>
              <a:lnSpc>
                <a:spcPct val="100000"/>
              </a:lnSpc>
            </a:pPr>
            <a:r>
              <a:rPr lang="en-US" sz="1600" b="1" i="1" dirty="0" smtClean="0"/>
              <a:t>criminal activities</a:t>
            </a:r>
            <a:r>
              <a:rPr lang="en-US" sz="1600" dirty="0" smtClean="0"/>
              <a:t>-</a:t>
            </a:r>
            <a:r>
              <a:rPr lang="ru-RU" sz="1600" dirty="0" smtClean="0"/>
              <a:t>уголовные преступления</a:t>
            </a:r>
          </a:p>
          <a:p>
            <a:pPr>
              <a:lnSpc>
                <a:spcPct val="100000"/>
              </a:lnSpc>
            </a:pPr>
            <a:endParaRPr lang="ru-RU" sz="1600" b="1" i="1" dirty="0" smtClean="0"/>
          </a:p>
          <a:p>
            <a:pPr>
              <a:lnSpc>
                <a:spcPct val="100000"/>
              </a:lnSpc>
            </a:pPr>
            <a:r>
              <a:rPr lang="en-US" sz="1600" b="1" i="1" dirty="0" smtClean="0"/>
              <a:t>noise-</a:t>
            </a:r>
            <a:r>
              <a:rPr lang="ru-RU" sz="1600" dirty="0"/>
              <a:t>шум</a:t>
            </a: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7961" y="1939157"/>
            <a:ext cx="3108670" cy="2459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b="1" i="1" dirty="0" smtClean="0"/>
              <a:t>vehicle</a:t>
            </a:r>
            <a:r>
              <a:rPr lang="en-US" sz="1600" dirty="0" smtClean="0"/>
              <a:t>-</a:t>
            </a:r>
            <a:r>
              <a:rPr lang="ru-RU" sz="1600" dirty="0" smtClean="0"/>
              <a:t>транспортное средство</a:t>
            </a:r>
            <a:endParaRPr lang="ru-RU" sz="1600" b="1" i="1" dirty="0" smtClean="0"/>
          </a:p>
          <a:p>
            <a:pPr>
              <a:lnSpc>
                <a:spcPct val="100000"/>
              </a:lnSpc>
            </a:pPr>
            <a:endParaRPr lang="ru-RU" sz="1600" b="1" i="1" dirty="0" smtClean="0"/>
          </a:p>
          <a:p>
            <a:pPr>
              <a:lnSpc>
                <a:spcPct val="100000"/>
              </a:lnSpc>
            </a:pPr>
            <a:r>
              <a:rPr lang="en-US" sz="1600" b="1" i="1" dirty="0" smtClean="0"/>
              <a:t>to live in harmony and peace-</a:t>
            </a:r>
            <a:r>
              <a:rPr lang="ru-RU" sz="1600" dirty="0" smtClean="0"/>
              <a:t>жить в гармонии и мире</a:t>
            </a:r>
          </a:p>
          <a:p>
            <a:pPr>
              <a:lnSpc>
                <a:spcPct val="170000"/>
              </a:lnSpc>
            </a:pPr>
            <a:r>
              <a:rPr lang="en-US" sz="1600" b="1" i="1" dirty="0" smtClean="0"/>
              <a:t>community</a:t>
            </a:r>
            <a:r>
              <a:rPr lang="en-US" sz="1600" dirty="0" smtClean="0"/>
              <a:t>-</a:t>
            </a:r>
            <a:r>
              <a:rPr lang="ru-RU" sz="1600" dirty="0" smtClean="0"/>
              <a:t>населенный пункт</a:t>
            </a:r>
          </a:p>
          <a:p>
            <a:pPr>
              <a:lnSpc>
                <a:spcPct val="170000"/>
              </a:lnSpc>
            </a:pPr>
            <a:r>
              <a:rPr lang="en-US" sz="1600" b="1" i="1" dirty="0" smtClean="0"/>
              <a:t>rush</a:t>
            </a:r>
            <a:r>
              <a:rPr lang="en-US" sz="1600" dirty="0" smtClean="0"/>
              <a:t>-</a:t>
            </a:r>
            <a:r>
              <a:rPr lang="ru-RU" sz="1600" dirty="0" smtClean="0"/>
              <a:t>суета, спешка</a:t>
            </a:r>
          </a:p>
          <a:p>
            <a:pPr>
              <a:lnSpc>
                <a:spcPct val="170000"/>
              </a:lnSpc>
            </a:pPr>
            <a:r>
              <a:rPr lang="en-US" sz="1600" b="1" i="1" dirty="0" smtClean="0"/>
              <a:t>to keep up with</a:t>
            </a:r>
            <a:r>
              <a:rPr lang="en-US" sz="1600" dirty="0" smtClean="0"/>
              <a:t>-</a:t>
            </a:r>
            <a:r>
              <a:rPr lang="ru-RU" sz="1600" dirty="0" smtClean="0"/>
              <a:t>идти в ногу с</a:t>
            </a:r>
          </a:p>
          <a:p>
            <a:pPr>
              <a:lnSpc>
                <a:spcPct val="100000"/>
              </a:lnSpc>
            </a:pPr>
            <a:endParaRPr lang="ru-RU" sz="1600" b="1" i="1" dirty="0" smtClean="0"/>
          </a:p>
          <a:p>
            <a:pPr>
              <a:lnSpc>
                <a:spcPct val="100000"/>
              </a:lnSpc>
            </a:pPr>
            <a:r>
              <a:rPr lang="en-US" sz="1600" b="1" i="1" dirty="0" smtClean="0"/>
              <a:t>to face</a:t>
            </a:r>
            <a:r>
              <a:rPr lang="en-US" sz="1600" dirty="0" smtClean="0"/>
              <a:t>-</a:t>
            </a:r>
            <a:r>
              <a:rPr lang="ru-RU" sz="1600" dirty="0" smtClean="0"/>
              <a:t>встречаться, сталкиваться</a:t>
            </a:r>
          </a:p>
          <a:p>
            <a:pPr>
              <a:lnSpc>
                <a:spcPct val="100000"/>
              </a:lnSpc>
            </a:pPr>
            <a:endParaRPr lang="ru-RU" sz="1600" b="1" i="1" dirty="0" smtClean="0"/>
          </a:p>
          <a:p>
            <a:pPr>
              <a:lnSpc>
                <a:spcPct val="100000"/>
              </a:lnSpc>
            </a:pPr>
            <a:r>
              <a:rPr lang="en-US" sz="1600" b="1" i="1" dirty="0" smtClean="0"/>
              <a:t>to supply</a:t>
            </a:r>
            <a:r>
              <a:rPr lang="en-US" sz="1600" dirty="0" smtClean="0"/>
              <a:t>-</a:t>
            </a:r>
            <a:r>
              <a:rPr lang="ru-RU" sz="1600" dirty="0" smtClean="0"/>
              <a:t>удовлетворять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665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52" y="238665"/>
            <a:ext cx="4461016" cy="135636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Rockwell" panose="02060603020205020403" pitchFamily="18" charset="0"/>
              </a:rPr>
              <a:t>Reading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27289">
            <a:off x="3975408" y="1032187"/>
            <a:ext cx="6882764" cy="475251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0882515">
            <a:off x="3480436" y="2557828"/>
            <a:ext cx="4461016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Rockwell" panose="02060603020205020403" pitchFamily="18" charset="0"/>
              </a:rPr>
              <a:t>p. 176 ex. 8,9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256" t="4091" r="29934" b="6941"/>
          <a:stretch/>
        </p:blipFill>
        <p:spPr>
          <a:xfrm>
            <a:off x="1050829" y="1863916"/>
            <a:ext cx="2164966" cy="3866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4582">
            <a:off x="7358773" y="1207730"/>
            <a:ext cx="2941924" cy="274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18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135117"/>
            <a:ext cx="9872871" cy="551793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dirty="0" smtClean="0"/>
              <a:t>1 –</a:t>
            </a:r>
            <a:r>
              <a:rPr lang="en-US" sz="2800" dirty="0" smtClean="0"/>
              <a:t> T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2 –</a:t>
            </a:r>
            <a:r>
              <a:rPr lang="en-US" sz="2800" dirty="0" smtClean="0"/>
              <a:t> T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3 –</a:t>
            </a:r>
            <a:r>
              <a:rPr lang="en-US" sz="2800" dirty="0" smtClean="0"/>
              <a:t> F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4 –</a:t>
            </a:r>
            <a:r>
              <a:rPr lang="en-US" sz="2800" dirty="0" smtClean="0"/>
              <a:t> F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5 –</a:t>
            </a:r>
            <a:r>
              <a:rPr lang="en-US" sz="2800" dirty="0" smtClean="0"/>
              <a:t> T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6 –</a:t>
            </a:r>
            <a:r>
              <a:rPr lang="en-US" sz="2800" dirty="0" smtClean="0"/>
              <a:t> F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7 –</a:t>
            </a:r>
            <a:r>
              <a:rPr lang="en-US" sz="2800" dirty="0" smtClean="0"/>
              <a:t> T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8 –</a:t>
            </a:r>
            <a:r>
              <a:rPr lang="en-US" sz="2800" dirty="0" smtClean="0"/>
              <a:t> T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9 –</a:t>
            </a:r>
            <a:r>
              <a:rPr lang="en-US" sz="2800" dirty="0" smtClean="0"/>
              <a:t> F</a:t>
            </a: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10 – </a:t>
            </a:r>
            <a:r>
              <a:rPr lang="en-US" sz="2800" dirty="0" smtClean="0"/>
              <a:t>T</a:t>
            </a:r>
            <a:endParaRPr lang="ru-RU" sz="2800" dirty="0" smtClean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7" y="0"/>
            <a:ext cx="9875520" cy="1356360"/>
          </a:xfrm>
        </p:spPr>
        <p:txBody>
          <a:bodyPr rtlCol="0">
            <a:normAutofit/>
          </a:bodyPr>
          <a:lstStyle/>
          <a:p>
            <a:pPr rtl="0"/>
            <a:r>
              <a:rPr lang="en-US" sz="5400" dirty="0">
                <a:solidFill>
                  <a:srgbClr val="C14235"/>
                </a:solidFill>
                <a:latin typeface="Rockwell" panose="02060603020205020403" pitchFamily="18" charset="0"/>
              </a:rPr>
              <a:t>Key</a:t>
            </a:r>
            <a:endParaRPr lang="ru-RU" sz="54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483" t="8687" r="5814" b="4117"/>
          <a:stretch/>
        </p:blipFill>
        <p:spPr>
          <a:xfrm>
            <a:off x="5544656" y="812187"/>
            <a:ext cx="3957145" cy="53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Match the words to make word combinations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399"/>
            <a:ext cx="2229928" cy="386894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>
              <a:buNone/>
            </a:pPr>
            <a:r>
              <a:rPr lang="en-US" sz="2800" dirty="0" smtClean="0"/>
              <a:t>1. </a:t>
            </a:r>
            <a:r>
              <a:rPr lang="en-US" sz="2800" dirty="0"/>
              <a:t>t</a:t>
            </a:r>
            <a:r>
              <a:rPr lang="en-US" sz="2800" dirty="0" smtClean="0"/>
              <a:t>raffic</a:t>
            </a:r>
            <a:br>
              <a:rPr lang="en-US" sz="2800" dirty="0" smtClean="0"/>
            </a:br>
            <a:r>
              <a:rPr lang="en-US" sz="2800" dirty="0" smtClean="0"/>
              <a:t>2. rush</a:t>
            </a:r>
            <a:br>
              <a:rPr lang="en-US" sz="2800" dirty="0" smtClean="0"/>
            </a:br>
            <a:r>
              <a:rPr lang="en-US" sz="2800" dirty="0" smtClean="0"/>
              <a:t>3. latest</a:t>
            </a:r>
            <a:br>
              <a:rPr lang="en-US" sz="2800" dirty="0" smtClean="0"/>
            </a:br>
            <a:r>
              <a:rPr lang="en-US" sz="2800" dirty="0" smtClean="0"/>
              <a:t>4. poor</a:t>
            </a:r>
            <a:br>
              <a:rPr lang="en-US" sz="2800" dirty="0" smtClean="0"/>
            </a:br>
            <a:r>
              <a:rPr lang="en-US" sz="2800" dirty="0" smtClean="0"/>
              <a:t>5. fast</a:t>
            </a:r>
            <a:br>
              <a:rPr lang="en-US" sz="2800" dirty="0" smtClean="0"/>
            </a:br>
            <a:r>
              <a:rPr lang="en-US" sz="2800" dirty="0" smtClean="0"/>
              <a:t>6. large</a:t>
            </a:r>
            <a:br>
              <a:rPr lang="en-US" sz="2800" dirty="0" smtClean="0"/>
            </a:br>
            <a:r>
              <a:rPr lang="en-US" sz="2800" dirty="0" smtClean="0"/>
              <a:t>7. hard</a:t>
            </a:r>
            <a:br>
              <a:rPr lang="en-US" sz="2800" dirty="0" smtClean="0"/>
            </a:br>
            <a:r>
              <a:rPr lang="en-US" sz="2800" dirty="0" smtClean="0"/>
              <a:t>8. transport</a:t>
            </a:r>
            <a:br>
              <a:rPr lang="en-US" sz="2800" dirty="0" smtClean="0"/>
            </a:br>
            <a:r>
              <a:rPr lang="en-US" sz="2800" dirty="0" smtClean="0"/>
              <a:t>9. fresh</a:t>
            </a:r>
            <a:br>
              <a:rPr lang="en-US" sz="2800" dirty="0" smtClean="0"/>
            </a:br>
            <a:r>
              <a:rPr lang="en-US" sz="2800" dirty="0" smtClean="0"/>
              <a:t>10. modern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73173" y="2057400"/>
            <a:ext cx="3328359" cy="38689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/>
              <a:t>a</a:t>
            </a:r>
            <a:r>
              <a:rPr lang="en-US" sz="2800" dirty="0" smtClean="0"/>
              <a:t>. hour</a:t>
            </a:r>
            <a:br>
              <a:rPr lang="en-US" sz="2800" dirty="0" smtClean="0"/>
            </a:br>
            <a:r>
              <a:rPr lang="en-US" sz="2800" dirty="0" smtClean="0"/>
              <a:t>b. </a:t>
            </a:r>
            <a:r>
              <a:rPr lang="en-US" sz="2800" dirty="0">
                <a:solidFill>
                  <a:prstClr val="black"/>
                </a:solidFill>
              </a:rPr>
              <a:t>transport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c. facilities</a:t>
            </a:r>
            <a:br>
              <a:rPr lang="en-US" sz="2800" dirty="0" smtClean="0"/>
            </a:br>
            <a:r>
              <a:rPr lang="en-US" sz="2800" dirty="0" smtClean="0"/>
              <a:t>d. accident</a:t>
            </a:r>
            <a:br>
              <a:rPr lang="en-US" sz="2800" dirty="0" smtClean="0"/>
            </a:br>
            <a:r>
              <a:rPr lang="en-US" sz="2800" dirty="0" smtClean="0"/>
              <a:t>e. conveniences</a:t>
            </a:r>
            <a:br>
              <a:rPr lang="en-US" sz="2800" dirty="0" smtClean="0"/>
            </a:br>
            <a:r>
              <a:rPr lang="en-US" sz="2800" dirty="0" smtClean="0"/>
              <a:t>f. living conditions</a:t>
            </a:r>
            <a:br>
              <a:rPr lang="en-US" sz="2800" dirty="0" smtClean="0"/>
            </a:br>
            <a:r>
              <a:rPr lang="en-US" sz="2800" dirty="0" smtClean="0"/>
              <a:t>g. air</a:t>
            </a:r>
            <a:br>
              <a:rPr lang="en-US" sz="2800" dirty="0" smtClean="0"/>
            </a:br>
            <a:r>
              <a:rPr lang="en-US" sz="2800" dirty="0" smtClean="0"/>
              <a:t>h. worker</a:t>
            </a:r>
            <a:br>
              <a:rPr lang="en-US" sz="2800" dirty="0" smtClean="0"/>
            </a:br>
            <a:r>
              <a:rPr lang="en-US" sz="2800" dirty="0" err="1" smtClean="0"/>
              <a:t>i</a:t>
            </a:r>
            <a:r>
              <a:rPr lang="en-US" sz="2800" dirty="0" smtClean="0"/>
              <a:t>. technology</a:t>
            </a:r>
            <a:br>
              <a:rPr lang="en-US" sz="2800" dirty="0" smtClean="0"/>
            </a:br>
            <a:r>
              <a:rPr lang="en-US" sz="2800" dirty="0" smtClean="0"/>
              <a:t>j. population</a:t>
            </a:r>
          </a:p>
        </p:txBody>
      </p:sp>
    </p:spTree>
    <p:extLst>
      <p:ext uri="{BB962C8B-B14F-4D97-AF65-F5344CB8AC3E}">
        <p14:creationId xmlns:p14="http://schemas.microsoft.com/office/powerpoint/2010/main" val="22260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7" y="0"/>
            <a:ext cx="9875520" cy="1356360"/>
          </a:xfrm>
        </p:spPr>
        <p:txBody>
          <a:bodyPr rtlCol="0">
            <a:normAutofit/>
          </a:bodyPr>
          <a:lstStyle/>
          <a:p>
            <a:pPr rtl="0"/>
            <a:r>
              <a:rPr lang="en-US" sz="5400" dirty="0">
                <a:solidFill>
                  <a:srgbClr val="C14235"/>
                </a:solidFill>
                <a:latin typeface="Rockwell" panose="02060603020205020403" pitchFamily="18" charset="0"/>
              </a:rPr>
              <a:t>Key</a:t>
            </a:r>
            <a:endParaRPr lang="ru-RU" sz="54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899746" y="2057400"/>
            <a:ext cx="2136228" cy="4038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>
              <a:buNone/>
            </a:pPr>
            <a:r>
              <a:rPr lang="en-US" sz="2800" dirty="0" smtClean="0"/>
              <a:t>1. </a:t>
            </a:r>
            <a:r>
              <a:rPr lang="en-US" sz="2800" dirty="0"/>
              <a:t>t</a:t>
            </a:r>
            <a:r>
              <a:rPr lang="en-US" sz="2800" dirty="0" smtClean="0"/>
              <a:t>raffic</a:t>
            </a:r>
            <a:br>
              <a:rPr lang="en-US" sz="2800" dirty="0" smtClean="0"/>
            </a:br>
            <a:r>
              <a:rPr lang="en-US" sz="2800" dirty="0" smtClean="0"/>
              <a:t>2. rush</a:t>
            </a:r>
            <a:br>
              <a:rPr lang="en-US" sz="2800" dirty="0" smtClean="0"/>
            </a:br>
            <a:r>
              <a:rPr lang="en-US" sz="2800" dirty="0" smtClean="0"/>
              <a:t>3. latest</a:t>
            </a:r>
            <a:br>
              <a:rPr lang="en-US" sz="2800" dirty="0" smtClean="0"/>
            </a:br>
            <a:r>
              <a:rPr lang="en-US" sz="2800" dirty="0" smtClean="0"/>
              <a:t>4. poor</a:t>
            </a:r>
            <a:br>
              <a:rPr lang="en-US" sz="2800" dirty="0" smtClean="0"/>
            </a:br>
            <a:r>
              <a:rPr lang="en-US" sz="2800" dirty="0" smtClean="0"/>
              <a:t>5. fast</a:t>
            </a:r>
            <a:br>
              <a:rPr lang="en-US" sz="2800" dirty="0" smtClean="0"/>
            </a:br>
            <a:r>
              <a:rPr lang="en-US" sz="2800" dirty="0" smtClean="0"/>
              <a:t>6. large</a:t>
            </a:r>
            <a:br>
              <a:rPr lang="en-US" sz="2800" dirty="0" smtClean="0"/>
            </a:br>
            <a:r>
              <a:rPr lang="en-US" sz="2800" dirty="0" smtClean="0"/>
              <a:t>7. hard</a:t>
            </a:r>
            <a:br>
              <a:rPr lang="en-US" sz="2800" dirty="0" smtClean="0"/>
            </a:br>
            <a:r>
              <a:rPr lang="en-US" sz="2800" dirty="0" smtClean="0"/>
              <a:t>8. transport</a:t>
            </a:r>
            <a:br>
              <a:rPr lang="en-US" sz="2800" dirty="0" smtClean="0"/>
            </a:br>
            <a:r>
              <a:rPr lang="en-US" sz="2800" dirty="0" smtClean="0"/>
              <a:t>9. fresh</a:t>
            </a:r>
            <a:br>
              <a:rPr lang="en-US" sz="2800" dirty="0" smtClean="0"/>
            </a:br>
            <a:r>
              <a:rPr lang="en-US" sz="2800" dirty="0" smtClean="0"/>
              <a:t>10. modern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072717" y="2057400"/>
            <a:ext cx="3328359" cy="38689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/>
              <a:t>a</a:t>
            </a:r>
            <a:r>
              <a:rPr lang="en-US" sz="2800" dirty="0" smtClean="0"/>
              <a:t>. hour</a:t>
            </a:r>
            <a:br>
              <a:rPr lang="en-US" sz="2800" dirty="0" smtClean="0"/>
            </a:br>
            <a:r>
              <a:rPr lang="en-US" sz="2800" dirty="0" smtClean="0"/>
              <a:t>b. </a:t>
            </a:r>
            <a:r>
              <a:rPr lang="en-US" sz="2800" dirty="0">
                <a:solidFill>
                  <a:prstClr val="black"/>
                </a:solidFill>
              </a:rPr>
              <a:t>transport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c. facilities</a:t>
            </a:r>
            <a:br>
              <a:rPr lang="en-US" sz="2800" dirty="0" smtClean="0"/>
            </a:br>
            <a:r>
              <a:rPr lang="en-US" sz="2800" dirty="0" smtClean="0"/>
              <a:t>d. accident</a:t>
            </a:r>
            <a:br>
              <a:rPr lang="en-US" sz="2800" dirty="0" smtClean="0"/>
            </a:br>
            <a:r>
              <a:rPr lang="en-US" sz="2800" dirty="0" smtClean="0"/>
              <a:t>e. conveniences</a:t>
            </a:r>
            <a:br>
              <a:rPr lang="en-US" sz="2800" dirty="0" smtClean="0"/>
            </a:br>
            <a:r>
              <a:rPr lang="en-US" sz="2800" dirty="0" smtClean="0"/>
              <a:t>f. living conditions</a:t>
            </a:r>
            <a:br>
              <a:rPr lang="en-US" sz="2800" dirty="0" smtClean="0"/>
            </a:br>
            <a:r>
              <a:rPr lang="en-US" sz="2800" dirty="0" smtClean="0"/>
              <a:t>g. air</a:t>
            </a:r>
            <a:br>
              <a:rPr lang="en-US" sz="2800" dirty="0" smtClean="0"/>
            </a:br>
            <a:r>
              <a:rPr lang="en-US" sz="2800" dirty="0" smtClean="0"/>
              <a:t>h. worker</a:t>
            </a:r>
            <a:br>
              <a:rPr lang="en-US" sz="2800" dirty="0" smtClean="0"/>
            </a:br>
            <a:r>
              <a:rPr lang="en-US" sz="2800" dirty="0" err="1" smtClean="0"/>
              <a:t>i</a:t>
            </a:r>
            <a:r>
              <a:rPr lang="en-US" sz="2800" dirty="0" smtClean="0"/>
              <a:t>. technology</a:t>
            </a:r>
            <a:br>
              <a:rPr lang="en-US" sz="2800" dirty="0" smtClean="0"/>
            </a:br>
            <a:r>
              <a:rPr lang="en-US" sz="2800" dirty="0" smtClean="0"/>
              <a:t>j. population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3279228" y="2270234"/>
            <a:ext cx="3925613" cy="1135118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3032780" y="2270234"/>
            <a:ext cx="4172061" cy="3888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279228" y="3047999"/>
            <a:ext cx="3925613" cy="232804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132353" y="3452648"/>
            <a:ext cx="4072488" cy="759372"/>
          </a:xfrm>
          <a:prstGeom prst="straightConnector1">
            <a:avLst/>
          </a:prstGeom>
          <a:ln w="38100">
            <a:solidFill>
              <a:srgbClr val="C1423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032780" y="2659117"/>
            <a:ext cx="4172061" cy="1150882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176145" y="4212020"/>
            <a:ext cx="4028696" cy="155290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02707" y="4587764"/>
            <a:ext cx="4102134" cy="41515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815254" y="3076904"/>
            <a:ext cx="3389587" cy="189186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189212" y="4621923"/>
            <a:ext cx="4015629" cy="73572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744309" y="3848099"/>
            <a:ext cx="3460532" cy="1906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8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518" y="-120769"/>
            <a:ext cx="12192000" cy="812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262" r="19862"/>
          <a:stretch/>
        </p:blipFill>
        <p:spPr>
          <a:xfrm>
            <a:off x="7276429" y="569343"/>
            <a:ext cx="5044967" cy="5105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88" y="327010"/>
            <a:ext cx="9875520" cy="135636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East or West – home is best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796" y="331450"/>
            <a:ext cx="9963510" cy="625898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087" y="785005"/>
            <a:ext cx="2859989" cy="1356360"/>
          </a:xfrm>
        </p:spPr>
        <p:txBody>
          <a:bodyPr rtlCol="0"/>
          <a:lstStyle/>
          <a:p>
            <a:pPr algn="ctr" rtl="0"/>
            <a:r>
              <a:rPr lang="en-US" dirty="0">
                <a:solidFill>
                  <a:srgbClr val="00B0F0"/>
                </a:solidFill>
                <a:latin typeface="Rockwell" panose="02060603020205020403" pitchFamily="18" charset="0"/>
              </a:rPr>
              <a:t>Speaking</a:t>
            </a:r>
            <a:endParaRPr lang="ru-RU" dirty="0">
              <a:solidFill>
                <a:srgbClr val="00B0F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671"/>
            <a:ext cx="12192000" cy="89548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 fairy tale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875" b="1480"/>
          <a:stretch/>
        </p:blipFill>
        <p:spPr>
          <a:xfrm>
            <a:off x="1128970" y="725215"/>
            <a:ext cx="9934060" cy="58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4" t="1670" r="1020" b="2840"/>
          <a:stretch/>
        </p:blipFill>
        <p:spPr>
          <a:xfrm>
            <a:off x="1871932" y="664233"/>
            <a:ext cx="9040484" cy="570206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7" y="0"/>
            <a:ext cx="9875520" cy="1356360"/>
          </a:xfrm>
        </p:spPr>
        <p:txBody>
          <a:bodyPr rtlCol="0">
            <a:normAutofit/>
          </a:bodyPr>
          <a:lstStyle/>
          <a:p>
            <a:pPr rtl="0"/>
            <a:r>
              <a:rPr lang="en-US" sz="5400" dirty="0">
                <a:solidFill>
                  <a:srgbClr val="C14235"/>
                </a:solidFill>
                <a:latin typeface="Rockwell" panose="02060603020205020403" pitchFamily="18" charset="0"/>
              </a:rPr>
              <a:t>Key</a:t>
            </a:r>
            <a:endParaRPr lang="ru-RU" sz="54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171" y="204158"/>
            <a:ext cx="2628173" cy="94803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Compare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0425" y="429820"/>
            <a:ext cx="7468367" cy="5916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5" y="1673525"/>
            <a:ext cx="3511850" cy="35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909" y="1712343"/>
            <a:ext cx="9872871" cy="4038600"/>
          </a:xfrm>
        </p:spPr>
        <p:txBody>
          <a:bodyPr>
            <a:normAutofit/>
          </a:bodyPr>
          <a:lstStyle/>
          <a:p>
            <a:pPr marL="502920" indent="-457200">
              <a:buAutoNum type="arabicPeriod"/>
            </a:pPr>
            <a:r>
              <a:rPr lang="en-US" sz="4400" dirty="0"/>
              <a:t>s</a:t>
            </a:r>
            <a:r>
              <a:rPr lang="en-US" sz="4400" dirty="0" smtClean="0"/>
              <a:t>hops</a:t>
            </a:r>
          </a:p>
          <a:p>
            <a:pPr marL="502920" indent="-457200">
              <a:buAutoNum type="arabicPeriod"/>
            </a:pPr>
            <a:r>
              <a:rPr lang="en-US" sz="4400" dirty="0"/>
              <a:t>s</a:t>
            </a:r>
            <a:r>
              <a:rPr lang="en-US" sz="4400" dirty="0" smtClean="0"/>
              <a:t>upermarket</a:t>
            </a:r>
          </a:p>
          <a:p>
            <a:pPr marL="502920" indent="-457200">
              <a:buAutoNum type="arabicPeriod"/>
            </a:pPr>
            <a:r>
              <a:rPr lang="en-US" sz="4400" dirty="0"/>
              <a:t>c</a:t>
            </a:r>
            <a:r>
              <a:rPr lang="en-US" sz="4400" dirty="0" smtClean="0"/>
              <a:t>inemas</a:t>
            </a:r>
          </a:p>
          <a:p>
            <a:pPr marL="502920" indent="-457200">
              <a:buAutoNum type="arabicPeriod"/>
            </a:pPr>
            <a:r>
              <a:rPr lang="en-US" sz="4400" dirty="0"/>
              <a:t>s</a:t>
            </a:r>
            <a:r>
              <a:rPr lang="en-US" sz="4400" dirty="0" smtClean="0"/>
              <a:t>chool</a:t>
            </a:r>
          </a:p>
          <a:p>
            <a:pPr marL="502920" indent="-457200">
              <a:buAutoNum type="arabicPeriod"/>
            </a:pPr>
            <a:r>
              <a:rPr lang="en-US" sz="4400" dirty="0" smtClean="0"/>
              <a:t>roundabout</a:t>
            </a:r>
            <a:endParaRPr lang="ru-RU" sz="4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 txBox="1">
            <a:spLocks/>
          </p:cNvSpPr>
          <p:nvPr/>
        </p:nvSpPr>
        <p:spPr>
          <a:xfrm>
            <a:off x="211347" y="0"/>
            <a:ext cx="1513936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solidFill>
                  <a:srgbClr val="C14235"/>
                </a:solidFill>
                <a:latin typeface="Rockwell" panose="02060603020205020403" pitchFamily="18" charset="0"/>
              </a:rPr>
              <a:t>Key</a:t>
            </a:r>
            <a:endParaRPr lang="ru-RU" sz="54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099" y="292399"/>
            <a:ext cx="42291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9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234" y="487152"/>
            <a:ext cx="9875520" cy="13563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Little Mouse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1052" y="2563738"/>
            <a:ext cx="4038600" cy="40386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4062" y="1492994"/>
            <a:ext cx="9875520" cy="4781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Little Mouse, Little Mouse,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Will you come out of your house?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Thank you, Pussy! says the mouse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 won’t leave my little house.</a:t>
            </a:r>
            <a:endParaRPr lang="ru-RU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Little Mouse, Little Mouse, where is your house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50" y="0"/>
            <a:ext cx="12239650" cy="6884295"/>
          </a:xfrm>
        </p:spPr>
      </p:pic>
    </p:spTree>
    <p:extLst>
      <p:ext uri="{BB962C8B-B14F-4D97-AF65-F5344CB8AC3E}">
        <p14:creationId xmlns:p14="http://schemas.microsoft.com/office/powerpoint/2010/main" val="18148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16301"/>
            <a:ext cx="9871207" cy="50350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Advantages and disadvantages of living in a city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69" y="862565"/>
            <a:ext cx="6903824" cy="57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706" y="252084"/>
            <a:ext cx="9875520" cy="1356360"/>
          </a:xfrm>
        </p:spPr>
        <p:txBody>
          <a:bodyPr/>
          <a:lstStyle/>
          <a:p>
            <a:pPr algn="ctr"/>
            <a:r>
              <a:rPr lang="en-US" dirty="0" smtClean="0"/>
              <a:t>Homework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Work in groups (Project)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3014932"/>
            <a:ext cx="4144992" cy="81519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5400" dirty="0" smtClean="0"/>
              <a:t>p. 181 ex.16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06" y="1733909"/>
            <a:ext cx="5400188" cy="44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Thanks for your work!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862" y="1965960"/>
            <a:ext cx="5269796" cy="44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93" y="247513"/>
            <a:ext cx="9875520" cy="1356360"/>
          </a:xfrm>
        </p:spPr>
        <p:txBody>
          <a:bodyPr rtlCol="0"/>
          <a:lstStyle/>
          <a:p>
            <a:pPr algn="ctr"/>
            <a:endParaRPr lang="ru-RU" dirty="0">
              <a:latin typeface="Rockwell" panose="020606030202050204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793" y="669530"/>
            <a:ext cx="9862078" cy="5585941"/>
          </a:xfrm>
          <a:prstGeom prst="rect">
            <a:avLst/>
          </a:prstGeom>
        </p:spPr>
      </p:pic>
      <p:pic>
        <p:nvPicPr>
          <p:cNvPr id="4" name="House_Jack_buil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38" y="576810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94801"/>
            <a:ext cx="9875520" cy="1001348"/>
          </a:xfrm>
        </p:spPr>
        <p:txBody>
          <a:bodyPr rtlCol="0"/>
          <a:lstStyle/>
          <a:p>
            <a:pPr algn="ctr" rtl="0"/>
            <a:r>
              <a:rPr lang="en-US" sz="3200" dirty="0" smtClean="0">
                <a:latin typeface="Rockwell" panose="02060603020205020403" pitchFamily="18" charset="0"/>
              </a:rPr>
              <a:t>Regular </a:t>
            </a:r>
            <a:r>
              <a:rPr lang="en-US" sz="3200" dirty="0">
                <a:latin typeface="Rockwell" panose="02060603020205020403" pitchFamily="18" charset="0"/>
              </a:rPr>
              <a:t>and Irregular verbs</a:t>
            </a:r>
            <a:endParaRPr lang="ru-RU" sz="3600" dirty="0">
              <a:latin typeface="Rockwell" panose="02060603020205020403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620561"/>
              </p:ext>
            </p:extLst>
          </p:nvPr>
        </p:nvGraphicFramePr>
        <p:xfrm>
          <a:off x="3285337" y="2260445"/>
          <a:ext cx="3886378" cy="2680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839">
                  <a:extLst>
                    <a:ext uri="{9D8B030D-6E8A-4147-A177-3AD203B41FA5}">
                      <a16:colId xmlns="" xmlns:a16="http://schemas.microsoft.com/office/drawing/2014/main" val="1172730814"/>
                    </a:ext>
                  </a:extLst>
                </a:gridCol>
                <a:gridCol w="1668629">
                  <a:extLst>
                    <a:ext uri="{9D8B030D-6E8A-4147-A177-3AD203B41FA5}">
                      <a16:colId xmlns="" xmlns:a16="http://schemas.microsoft.com/office/drawing/2014/main" val="463673062"/>
                    </a:ext>
                  </a:extLst>
                </a:gridCol>
                <a:gridCol w="1733910">
                  <a:extLst>
                    <a:ext uri="{9D8B030D-6E8A-4147-A177-3AD203B41FA5}">
                      <a16:colId xmlns="" xmlns:a16="http://schemas.microsoft.com/office/drawing/2014/main" val="2209504668"/>
                    </a:ext>
                  </a:extLst>
                </a:gridCol>
              </a:tblGrid>
              <a:tr h="4449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Regular verbs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Irregular verbs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5798325"/>
                  </a:ext>
                </a:extLst>
              </a:tr>
              <a:tr h="5588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3402541"/>
                  </a:ext>
                </a:extLst>
              </a:tr>
              <a:tr h="5588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2032424"/>
                  </a:ext>
                </a:extLst>
              </a:tr>
              <a:tr h="5588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9844943"/>
                  </a:ext>
                </a:extLst>
              </a:tr>
              <a:tr h="5588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709575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20" y="385896"/>
            <a:ext cx="2330530" cy="23305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9044" y="1551161"/>
            <a:ext cx="1346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>
                <a:solidFill>
                  <a:srgbClr val="FF0000"/>
                </a:solidFill>
              </a:rPr>
              <a:t>watch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388" y="3277368"/>
            <a:ext cx="844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>
                <a:solidFill>
                  <a:srgbClr val="00B050"/>
                </a:solidFill>
              </a:rPr>
              <a:t>like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0788" y="4456670"/>
            <a:ext cx="113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>
                <a:solidFill>
                  <a:srgbClr val="00B0F0"/>
                </a:solidFill>
              </a:rPr>
              <a:t>build</a:t>
            </a:r>
            <a:endParaRPr lang="ru-RU" sz="3600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093" y="5664774"/>
            <a:ext cx="958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>
                <a:solidFill>
                  <a:srgbClr val="7030A0"/>
                </a:solidFill>
              </a:rPr>
              <a:t>visit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73011" y="3216880"/>
            <a:ext cx="1023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>
                <a:solidFill>
                  <a:srgbClr val="FFC000"/>
                </a:solidFill>
              </a:rPr>
              <a:t>stop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75210" y="5359662"/>
            <a:ext cx="800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rgbClr val="FF3399"/>
                </a:solidFill>
              </a:rPr>
              <a:t>eat</a:t>
            </a:r>
            <a:endParaRPr lang="ru-RU" sz="3600" dirty="0">
              <a:solidFill>
                <a:srgbClr val="FF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34595" y="2044932"/>
            <a:ext cx="1238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make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34224" y="4040499"/>
            <a:ext cx="1098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have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94801"/>
            <a:ext cx="9875520" cy="1001348"/>
          </a:xfrm>
        </p:spPr>
        <p:txBody>
          <a:bodyPr rtlCol="0"/>
          <a:lstStyle/>
          <a:p>
            <a:pPr algn="ctr" rtl="0"/>
            <a:r>
              <a:rPr lang="en-US" sz="3200" dirty="0" smtClean="0">
                <a:latin typeface="Rockwell" panose="02060603020205020403" pitchFamily="18" charset="0"/>
              </a:rPr>
              <a:t>Regular </a:t>
            </a:r>
            <a:r>
              <a:rPr lang="en-US" sz="3200" dirty="0">
                <a:latin typeface="Rockwell" panose="02060603020205020403" pitchFamily="18" charset="0"/>
              </a:rPr>
              <a:t>and Irregular verbs</a:t>
            </a:r>
            <a:endParaRPr lang="ru-RU" sz="3600" dirty="0">
              <a:latin typeface="Rockwell" panose="02060603020205020403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490683"/>
              </p:ext>
            </p:extLst>
          </p:nvPr>
        </p:nvGraphicFramePr>
        <p:xfrm>
          <a:off x="2801545" y="1551161"/>
          <a:ext cx="5859376" cy="4136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470">
                  <a:extLst>
                    <a:ext uri="{9D8B030D-6E8A-4147-A177-3AD203B41FA5}">
                      <a16:colId xmlns="" xmlns:a16="http://schemas.microsoft.com/office/drawing/2014/main" val="1172730814"/>
                    </a:ext>
                  </a:extLst>
                </a:gridCol>
                <a:gridCol w="2515742">
                  <a:extLst>
                    <a:ext uri="{9D8B030D-6E8A-4147-A177-3AD203B41FA5}">
                      <a16:colId xmlns="" xmlns:a16="http://schemas.microsoft.com/office/drawing/2014/main" val="463673062"/>
                    </a:ext>
                  </a:extLst>
                </a:gridCol>
                <a:gridCol w="2614164">
                  <a:extLst>
                    <a:ext uri="{9D8B030D-6E8A-4147-A177-3AD203B41FA5}">
                      <a16:colId xmlns="" xmlns:a16="http://schemas.microsoft.com/office/drawing/2014/main" val="2209504668"/>
                    </a:ext>
                  </a:extLst>
                </a:gridCol>
              </a:tblGrid>
              <a:tr h="6866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Regular verbs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Irregular verbs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5798325"/>
                  </a:ext>
                </a:extLst>
              </a:tr>
              <a:tr h="8624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3402541"/>
                  </a:ext>
                </a:extLst>
              </a:tr>
              <a:tr h="8624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2032424"/>
                  </a:ext>
                </a:extLst>
              </a:tr>
              <a:tr h="8624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9844943"/>
                  </a:ext>
                </a:extLst>
              </a:tr>
              <a:tr h="8624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709575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957" y="2084339"/>
            <a:ext cx="2985439" cy="29854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0558" y="2339272"/>
            <a:ext cx="1822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rgbClr val="FF0000"/>
                </a:solidFill>
              </a:rPr>
              <a:t>watched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58958" y="3253894"/>
            <a:ext cx="1090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rgbClr val="00B050"/>
                </a:solidFill>
              </a:rPr>
              <a:t>liked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6632" y="2401955"/>
            <a:ext cx="1045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rgbClr val="00B0F0"/>
                </a:solidFill>
              </a:rPr>
              <a:t>built</a:t>
            </a:r>
            <a:endParaRPr lang="ru-RU" sz="3600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86926" y="4080517"/>
            <a:ext cx="1435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rgbClr val="7030A0"/>
                </a:solidFill>
              </a:rPr>
              <a:t>visited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89730" y="4958749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rgbClr val="FFC000"/>
                </a:solidFill>
              </a:rPr>
              <a:t>stopped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74640" y="4958749"/>
            <a:ext cx="800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rgbClr val="FF3399"/>
                </a:solidFill>
              </a:rPr>
              <a:t>ate</a:t>
            </a:r>
            <a:endParaRPr lang="ru-RU" sz="3600" dirty="0">
              <a:solidFill>
                <a:srgbClr val="FF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4496" y="3230461"/>
            <a:ext cx="126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made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68040" y="4080517"/>
            <a:ext cx="902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had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 txBox="1">
            <a:spLocks/>
          </p:cNvSpPr>
          <p:nvPr/>
        </p:nvSpPr>
        <p:spPr>
          <a:xfrm>
            <a:off x="260131" y="194801"/>
            <a:ext cx="1413879" cy="72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14235"/>
                </a:solidFill>
                <a:latin typeface="Rockwell" panose="02060603020205020403" pitchFamily="18" charset="0"/>
              </a:rPr>
              <a:t>Key</a:t>
            </a:r>
            <a:endParaRPr lang="ru-RU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7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766" y="244867"/>
            <a:ext cx="9875520" cy="1356360"/>
          </a:xfrm>
        </p:spPr>
        <p:txBody>
          <a:bodyPr rtlCol="0"/>
          <a:lstStyle/>
          <a:p>
            <a:pPr algn="ctr" rtl="0"/>
            <a:r>
              <a:rPr lang="en-US" dirty="0">
                <a:latin typeface="Rockwell" panose="02060603020205020403" pitchFamily="18" charset="0"/>
              </a:rPr>
              <a:t>Speaking</a:t>
            </a:r>
            <a:endParaRPr lang="ru-RU" dirty="0">
              <a:latin typeface="Rockwell" panose="020606030202050204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4797" y="1601227"/>
            <a:ext cx="5356279" cy="447358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 txBox="1">
            <a:spLocks/>
          </p:cNvSpPr>
          <p:nvPr/>
        </p:nvSpPr>
        <p:spPr>
          <a:xfrm>
            <a:off x="592087" y="2336485"/>
            <a:ext cx="6144862" cy="2468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Use three of the verbs above to write </a:t>
            </a:r>
            <a:r>
              <a:rPr lang="en-US" sz="3200" dirty="0" smtClean="0">
                <a:latin typeface="+mn-lt"/>
              </a:rPr>
              <a:t>sentences.</a:t>
            </a:r>
          </a:p>
          <a:p>
            <a:endParaRPr lang="en-US" sz="3200" dirty="0" smtClean="0">
              <a:latin typeface="+mn-lt"/>
            </a:endParaRPr>
          </a:p>
          <a:p>
            <a:r>
              <a:rPr lang="en-US" sz="3200" i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E.g. Yesterday I </a:t>
            </a:r>
            <a:r>
              <a:rPr lang="en-US" sz="3200" i="1" u="sng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ate</a:t>
            </a:r>
            <a:r>
              <a:rPr lang="en-US" sz="3200" i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ice-cream.</a:t>
            </a:r>
            <a:endParaRPr lang="ru-RU" sz="3200" i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55" y="0"/>
            <a:ext cx="5855828" cy="1103586"/>
          </a:xfrm>
        </p:spPr>
        <p:txBody>
          <a:bodyPr rtlCol="0">
            <a:normAutofit/>
          </a:bodyPr>
          <a:lstStyle/>
          <a:p>
            <a:pPr rtl="0"/>
            <a:r>
              <a:rPr lang="en-US" sz="3600" dirty="0">
                <a:solidFill>
                  <a:srgbClr val="C14235"/>
                </a:solidFill>
                <a:latin typeface="Rockwell" panose="02060603020205020403" pitchFamily="18" charset="0"/>
              </a:rPr>
              <a:t>Countries and nationalities</a:t>
            </a:r>
            <a:endParaRPr lang="ru-RU" sz="36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629" r="16322"/>
          <a:stretch/>
        </p:blipFill>
        <p:spPr>
          <a:xfrm>
            <a:off x="9423121" y="2393101"/>
            <a:ext cx="2458906" cy="256052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20029"/>
              </p:ext>
            </p:extLst>
          </p:nvPr>
        </p:nvGraphicFramePr>
        <p:xfrm>
          <a:off x="324255" y="851338"/>
          <a:ext cx="4862598" cy="5644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7964">
                  <a:extLst>
                    <a:ext uri="{9D8B030D-6E8A-4147-A177-3AD203B41FA5}">
                      <a16:colId xmlns="" xmlns:a16="http://schemas.microsoft.com/office/drawing/2014/main" val="2305278358"/>
                    </a:ext>
                  </a:extLst>
                </a:gridCol>
                <a:gridCol w="930165">
                  <a:extLst>
                    <a:ext uri="{9D8B030D-6E8A-4147-A177-3AD203B41FA5}">
                      <a16:colId xmlns="" xmlns:a16="http://schemas.microsoft.com/office/drawing/2014/main" val="3799913953"/>
                    </a:ext>
                  </a:extLst>
                </a:gridCol>
                <a:gridCol w="2254469">
                  <a:extLst>
                    <a:ext uri="{9D8B030D-6E8A-4147-A177-3AD203B41FA5}">
                      <a16:colId xmlns="" xmlns:a16="http://schemas.microsoft.com/office/drawing/2014/main" val="763659040"/>
                    </a:ext>
                  </a:extLst>
                </a:gridCol>
              </a:tblGrid>
              <a:tr h="31531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878913084"/>
                  </a:ext>
                </a:extLst>
              </a:tr>
              <a:tr h="5171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Great Britain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Великобритания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175996588"/>
                  </a:ext>
                </a:extLst>
              </a:tr>
              <a:tr h="536028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 Republic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Чешская Республика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563321914"/>
                  </a:ext>
                </a:extLst>
              </a:tr>
              <a:tr h="520262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Spain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519750886"/>
                  </a:ext>
                </a:extLst>
              </a:tr>
              <a:tr h="520262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Италия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006658943"/>
                  </a:ext>
                </a:extLst>
              </a:tr>
              <a:tr h="52026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Japan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Япония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610163922"/>
                  </a:ext>
                </a:extLst>
              </a:tr>
              <a:tr h="5044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69093118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Hungary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Венгрия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685660071"/>
                  </a:ext>
                </a:extLst>
              </a:tr>
              <a:tr h="5044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395622424"/>
                  </a:ext>
                </a:extLst>
              </a:tr>
              <a:tr h="536025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Portugal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Португалия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588559224"/>
                  </a:ext>
                </a:extLst>
              </a:tr>
              <a:tr h="5517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909247249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2051314" y="1266952"/>
            <a:ext cx="703796" cy="5130546"/>
            <a:chOff x="2051314" y="1266952"/>
            <a:chExt cx="703796" cy="513054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2443" y="1266952"/>
              <a:ext cx="596242" cy="44712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2443" y="1758539"/>
              <a:ext cx="596242" cy="39749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9549" y="2295172"/>
              <a:ext cx="616777" cy="41118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8087" y="2805922"/>
              <a:ext cx="600598" cy="41242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1314" y="3317916"/>
              <a:ext cx="667906" cy="44540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3059" y="3888982"/>
              <a:ext cx="642051" cy="41826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9651" y="4432906"/>
              <a:ext cx="675459" cy="42216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83870" y="4976801"/>
              <a:ext cx="644690" cy="3818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83870" y="5479796"/>
              <a:ext cx="644691" cy="42979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3"/>
            <a:srcRect l="3816" t="5810" r="8036" b="11928"/>
            <a:stretch/>
          </p:blipFill>
          <p:spPr>
            <a:xfrm>
              <a:off x="2098087" y="6007485"/>
              <a:ext cx="600598" cy="39001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75761"/>
              </p:ext>
            </p:extLst>
          </p:nvPr>
        </p:nvGraphicFramePr>
        <p:xfrm>
          <a:off x="5585284" y="706299"/>
          <a:ext cx="4862598" cy="5910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7964">
                  <a:extLst>
                    <a:ext uri="{9D8B030D-6E8A-4147-A177-3AD203B41FA5}">
                      <a16:colId xmlns="" xmlns:a16="http://schemas.microsoft.com/office/drawing/2014/main" val="2305278358"/>
                    </a:ext>
                  </a:extLst>
                </a:gridCol>
                <a:gridCol w="930165">
                  <a:extLst>
                    <a:ext uri="{9D8B030D-6E8A-4147-A177-3AD203B41FA5}">
                      <a16:colId xmlns="" xmlns:a16="http://schemas.microsoft.com/office/drawing/2014/main" val="3799913953"/>
                    </a:ext>
                  </a:extLst>
                </a:gridCol>
                <a:gridCol w="2254469">
                  <a:extLst>
                    <a:ext uri="{9D8B030D-6E8A-4147-A177-3AD203B41FA5}">
                      <a16:colId xmlns="" xmlns:a16="http://schemas.microsoft.com/office/drawing/2014/main" val="763659040"/>
                    </a:ext>
                  </a:extLst>
                </a:gridCol>
              </a:tblGrid>
              <a:tr h="36744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Nationality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878913084"/>
                  </a:ext>
                </a:extLst>
              </a:tr>
              <a:tr h="582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великобританец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175996588"/>
                  </a:ext>
                </a:extLst>
              </a:tr>
              <a:tr h="57017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563321914"/>
                  </a:ext>
                </a:extLst>
              </a:tr>
              <a:tr h="586008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Spanish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испанец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519750886"/>
                  </a:ext>
                </a:extLst>
              </a:tr>
              <a:tr h="586008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итальянец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006658943"/>
                  </a:ext>
                </a:extLst>
              </a:tr>
              <a:tr h="63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Japanese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японец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610163922"/>
                  </a:ext>
                </a:extLst>
              </a:tr>
              <a:tr h="5384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69093118"/>
                  </a:ext>
                </a:extLst>
              </a:tr>
              <a:tr h="60184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Hungarian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венгр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685660071"/>
                  </a:ext>
                </a:extLst>
              </a:tr>
              <a:tr h="5384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395622424"/>
                  </a:ext>
                </a:extLst>
              </a:tr>
              <a:tr h="538491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Portuguese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португалец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588559224"/>
                  </a:ext>
                </a:extLst>
              </a:tr>
              <a:tr h="36744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French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француз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909247249"/>
                  </a:ext>
                </a:extLst>
              </a:tr>
            </a:tbl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7330" y="700954"/>
            <a:ext cx="638150" cy="7054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/>
          <a:srcRect t="1018" r="50858" b="6600"/>
          <a:stretch/>
        </p:blipFill>
        <p:spPr>
          <a:xfrm>
            <a:off x="7556509" y="1406380"/>
            <a:ext cx="340141" cy="6110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6"/>
          <a:srcRect l="24866" t="2225" r="17939" b="2978"/>
          <a:stretch/>
        </p:blipFill>
        <p:spPr>
          <a:xfrm>
            <a:off x="7570637" y="2048256"/>
            <a:ext cx="414414" cy="46719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7"/>
          <a:srcRect l="22019" t="5168" r="24731" b="7520"/>
          <a:stretch/>
        </p:blipFill>
        <p:spPr>
          <a:xfrm>
            <a:off x="7484772" y="2532161"/>
            <a:ext cx="474942" cy="53178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8"/>
          <a:srcRect l="6656" t="3310" r="7682"/>
          <a:stretch/>
        </p:blipFill>
        <p:spPr>
          <a:xfrm>
            <a:off x="7450457" y="3206785"/>
            <a:ext cx="534594" cy="4494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9"/>
          <a:srcRect l="54659" t="6409" b="8330"/>
          <a:stretch/>
        </p:blipFill>
        <p:spPr>
          <a:xfrm>
            <a:off x="7499340" y="4430975"/>
            <a:ext cx="397310" cy="52797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0"/>
          <a:srcRect l="71721" t="20738" r="4835"/>
          <a:stretch/>
        </p:blipFill>
        <p:spPr>
          <a:xfrm>
            <a:off x="7556509" y="3757472"/>
            <a:ext cx="327173" cy="55838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1"/>
          <a:srcRect l="27520" t="6260" r="27402"/>
          <a:stretch/>
        </p:blipFill>
        <p:spPr>
          <a:xfrm>
            <a:off x="7499340" y="4992886"/>
            <a:ext cx="450264" cy="55833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2"/>
          <a:srcRect l="23912" r="20298"/>
          <a:stretch/>
        </p:blipFill>
        <p:spPr>
          <a:xfrm>
            <a:off x="7472557" y="5465530"/>
            <a:ext cx="457069" cy="7120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18699" y="6175913"/>
            <a:ext cx="327060" cy="4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55" y="0"/>
            <a:ext cx="5855828" cy="1103586"/>
          </a:xfrm>
        </p:spPr>
        <p:txBody>
          <a:bodyPr rtlCol="0">
            <a:normAutofit/>
          </a:bodyPr>
          <a:lstStyle/>
          <a:p>
            <a:pPr rtl="0"/>
            <a:r>
              <a:rPr lang="en-US" sz="3600" dirty="0">
                <a:solidFill>
                  <a:srgbClr val="C14235"/>
                </a:solidFill>
                <a:latin typeface="Rockwell" panose="02060603020205020403" pitchFamily="18" charset="0"/>
              </a:rPr>
              <a:t>Countries and nationalities</a:t>
            </a:r>
            <a:endParaRPr lang="ru-RU" sz="36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629" r="16322"/>
          <a:stretch/>
        </p:blipFill>
        <p:spPr>
          <a:xfrm>
            <a:off x="7914289" y="1497724"/>
            <a:ext cx="3530705" cy="367662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033397" y="1103586"/>
            <a:ext cx="703796" cy="5130546"/>
            <a:chOff x="2051314" y="1266952"/>
            <a:chExt cx="703796" cy="513054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2443" y="1266952"/>
              <a:ext cx="596242" cy="44712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2443" y="1758539"/>
              <a:ext cx="596242" cy="39749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9549" y="2295172"/>
              <a:ext cx="616777" cy="41118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8087" y="2805922"/>
              <a:ext cx="600598" cy="41242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1314" y="3317916"/>
              <a:ext cx="667906" cy="44540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3059" y="3888982"/>
              <a:ext cx="642051" cy="41826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9651" y="4432906"/>
              <a:ext cx="675459" cy="42216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83870" y="4976801"/>
              <a:ext cx="644690" cy="3818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83870" y="5479796"/>
              <a:ext cx="644691" cy="42979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3"/>
            <a:srcRect l="3816" t="5810" r="8036" b="11928"/>
            <a:stretch/>
          </p:blipFill>
          <p:spPr>
            <a:xfrm>
              <a:off x="2098087" y="6007485"/>
              <a:ext cx="600598" cy="39001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788343"/>
              </p:ext>
            </p:extLst>
          </p:nvPr>
        </p:nvGraphicFramePr>
        <p:xfrm>
          <a:off x="4231257" y="953958"/>
          <a:ext cx="1677964" cy="5543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7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82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Hungarian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17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600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6008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52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84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Spanish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1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French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8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Portuguese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849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Japanese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744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7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55" y="0"/>
            <a:ext cx="5855828" cy="1103586"/>
          </a:xfrm>
        </p:spPr>
        <p:txBody>
          <a:bodyPr rtlCol="0">
            <a:normAutofit/>
          </a:bodyPr>
          <a:lstStyle/>
          <a:p>
            <a:pPr rtl="0"/>
            <a:r>
              <a:rPr lang="en-US" sz="3600" dirty="0" smtClean="0">
                <a:solidFill>
                  <a:srgbClr val="C14235"/>
                </a:solidFill>
                <a:latin typeface="Rockwell" panose="02060603020205020403" pitchFamily="18" charset="0"/>
              </a:rPr>
              <a:t>Key</a:t>
            </a:r>
            <a:endParaRPr lang="ru-RU" sz="3600" dirty="0">
              <a:solidFill>
                <a:srgbClr val="C14235"/>
              </a:solidFill>
              <a:latin typeface="Rockwell" panose="02060603020205020403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629" r="16322"/>
          <a:stretch/>
        </p:blipFill>
        <p:spPr>
          <a:xfrm>
            <a:off x="7914289" y="1497724"/>
            <a:ext cx="3530705" cy="3676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20" y="4797924"/>
            <a:ext cx="596242" cy="4471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778" y="1018455"/>
            <a:ext cx="596242" cy="3974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422" y="2097656"/>
            <a:ext cx="616777" cy="4111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786" y="5348413"/>
            <a:ext cx="600598" cy="4124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20" y="4202958"/>
            <a:ext cx="667906" cy="4454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695" y="2606958"/>
            <a:ext cx="642051" cy="4182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820" y="1520246"/>
            <a:ext cx="675459" cy="422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230" y="3687569"/>
            <a:ext cx="644690" cy="381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374" y="3121138"/>
            <a:ext cx="644691" cy="4297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/>
          <a:srcRect l="3816" t="5810" r="8036" b="11928"/>
          <a:stretch/>
        </p:blipFill>
        <p:spPr>
          <a:xfrm>
            <a:off x="1063464" y="5864204"/>
            <a:ext cx="600598" cy="3900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518170"/>
              </p:ext>
            </p:extLst>
          </p:nvPr>
        </p:nvGraphicFramePr>
        <p:xfrm>
          <a:off x="4334774" y="779274"/>
          <a:ext cx="1677964" cy="5543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7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82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Hungarian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17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600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6008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52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84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Spanish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1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French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8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Portuguese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849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Japanese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744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7" name="Прямая со стрелкой 16"/>
          <p:cNvCxnSpPr/>
          <p:nvPr/>
        </p:nvCxnSpPr>
        <p:spPr>
          <a:xfrm>
            <a:off x="1678384" y="1217202"/>
            <a:ext cx="2656390" cy="880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1762057" y="1018455"/>
            <a:ext cx="2637612" cy="6975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762057" y="2238309"/>
            <a:ext cx="2622854" cy="1712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718746" y="2776092"/>
            <a:ext cx="2636754" cy="3367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735726" y="3275162"/>
            <a:ext cx="2660136" cy="17463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1696292" y="3288114"/>
            <a:ext cx="2674869" cy="5256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1776088" y="4364596"/>
            <a:ext cx="2623581" cy="1190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1667157" y="1523803"/>
            <a:ext cx="2704004" cy="34335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1710453" y="2686277"/>
            <a:ext cx="2624321" cy="2834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1707055" y="4465799"/>
            <a:ext cx="2648445" cy="15443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81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снова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50641_TF55885775" id="{C33D0CBF-F9CA-4A34-9E2D-8151EEE2EF8B}" vid="{3CA81E6F-428E-4031-9363-DE23986DC26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Обязанности учащегося и преподавателя</Template>
  <TotalTime>0</TotalTime>
  <Words>453</Words>
  <Application>Microsoft Office PowerPoint</Application>
  <PresentationFormat>Широкоэкранный</PresentationFormat>
  <Paragraphs>198</Paragraphs>
  <Slides>29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Algerian</vt:lpstr>
      <vt:lpstr>Calibri</vt:lpstr>
      <vt:lpstr>Corbel</vt:lpstr>
      <vt:lpstr>Rockwell</vt:lpstr>
      <vt:lpstr>Tahoma</vt:lpstr>
      <vt:lpstr>Times New Roman</vt:lpstr>
      <vt:lpstr>Основа</vt:lpstr>
      <vt:lpstr>Where do people live?</vt:lpstr>
      <vt:lpstr>East or West – home is best</vt:lpstr>
      <vt:lpstr>Презентация PowerPoint</vt:lpstr>
      <vt:lpstr>Regular and Irregular verbs</vt:lpstr>
      <vt:lpstr>Regular and Irregular verbs</vt:lpstr>
      <vt:lpstr>Speaking</vt:lpstr>
      <vt:lpstr>Countries and nationalities</vt:lpstr>
      <vt:lpstr>Countries and nationalities</vt:lpstr>
      <vt:lpstr>Key</vt:lpstr>
      <vt:lpstr>Speaking</vt:lpstr>
      <vt:lpstr>Flags and Countries</vt:lpstr>
      <vt:lpstr>Key</vt:lpstr>
      <vt:lpstr>East or West – home is best</vt:lpstr>
      <vt:lpstr>City and village</vt:lpstr>
      <vt:lpstr>Vocabulary</vt:lpstr>
      <vt:lpstr>Reading</vt:lpstr>
      <vt:lpstr>Key</vt:lpstr>
      <vt:lpstr>Match the words to make word combinations</vt:lpstr>
      <vt:lpstr>Key</vt:lpstr>
      <vt:lpstr>Speaking</vt:lpstr>
      <vt:lpstr>A fairy tale</vt:lpstr>
      <vt:lpstr>Key</vt:lpstr>
      <vt:lpstr>Compare</vt:lpstr>
      <vt:lpstr>Презентация PowerPoint</vt:lpstr>
      <vt:lpstr>Little Mouse</vt:lpstr>
      <vt:lpstr>Презентация PowerPoint</vt:lpstr>
      <vt:lpstr>Advantages and disadvantages of living in a city</vt:lpstr>
      <vt:lpstr>Homework Work in groups (Project)</vt:lpstr>
      <vt:lpstr>Thanks for your work!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/>
  <cp:lastModifiedBy/>
  <cp:revision>2</cp:revision>
  <dcterms:created xsi:type="dcterms:W3CDTF">2024-01-28T15:14:04Z</dcterms:created>
  <dcterms:modified xsi:type="dcterms:W3CDTF">2024-02-27T19:01:26Z</dcterms:modified>
</cp:coreProperties>
</file>