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4" r:id="rId9"/>
    <p:sldId id="270" r:id="rId10"/>
    <p:sldId id="271" r:id="rId11"/>
    <p:sldId id="266" r:id="rId12"/>
    <p:sldId id="272" r:id="rId13"/>
    <p:sldId id="267" r:id="rId14"/>
    <p:sldId id="268" r:id="rId15"/>
    <p:sldId id="27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2AE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C6051-FF24-C514-1FA3-E5993FDF1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6B30E0-3215-9C01-A8C4-94960C201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40B90-386E-36A0-65AE-3EE02DA3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4383E5-FBC3-3ECD-674B-F1006CF0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BA110-4728-E71F-2C6A-54F57AE7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3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51FD3-225B-D56B-647D-2FF6ABE5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04E66-89B6-5524-D5B2-5B00E60C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A5BF9-A93A-446F-425B-9A15AFDB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78A43-5469-0033-ACD1-3A21D6CC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DCE06-4E31-CCC5-2FA2-BA8C82C0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3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8E7537-0ED1-5D5E-1A4B-0A84A53C0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10D3C6-D6A1-2686-3FE8-1994FBD14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8C178-4C51-B7CF-C097-F8684C28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380CF-CC35-4A21-4778-B616B029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F289C-DCB5-7F8A-ACFD-19997CDD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9A935-81EB-C49A-9247-961F4945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EC378-A594-DE6C-E3DD-3EAA12D42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58431E-6DFA-51F2-404C-43EBE4C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563AD-3EDD-B212-3C2E-1B98FD2D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CF8B-FDD8-40CB-79CB-21DD277B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9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FDB75-0392-B730-848B-ABE3A1D8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1EBA9-DCAA-4691-99C8-F542D3BA7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EEB5D-6C3A-9A6B-17FB-8518D473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F98DB-DF3A-E640-923B-60DAD57E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9F602C-5624-8620-28CD-2124612E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0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C39A6-EA98-F5A9-11E9-AA660CD8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5AF4B-AF3A-EFB2-ADE9-B3B0E2D36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31D6BB-E3AD-13CC-86FD-98FBE7993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A0BB9-B1F8-0F86-B321-9AE27649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D8C07-36EA-567D-28E4-F549291F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DD596-5F20-2C28-2BE3-332C757A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59D65-5964-E18E-4B20-5F12F607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FF272-D841-E96F-78D9-E4F4C180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6117A2-54E4-5264-A874-89EE51E38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81C42-5911-DC2B-6F3C-4E0F5840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9F5C1F-D295-6745-8511-2DB722E24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B0B1D5-1436-E833-B7DD-31B8C069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422079-E177-D4A4-ECDE-99B61359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41F2C2-0D60-CD2F-EA8F-17EBA9ED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2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1745E-9E0F-F38D-BAC6-B6F14D8C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62028B-62C0-EEFA-6FF6-59F72D33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19DB58-F022-8868-AB4A-489C1CA2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B95C4-74A7-C1AF-DD05-94A2CA39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1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96C792-EF01-E7AB-ABAA-78B3C231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DF141D-37F1-541D-614F-E6CAA4D5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456F75-8B80-46BB-0AB6-52FFAD87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15D3-BCEA-1433-AC57-433B79AB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3CA75-C0CD-B671-31A1-6A8762CF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D6223F-2DD5-8A26-205A-EC289DC6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3B3DB-1A55-5697-A6B5-0CDDB2CA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EA4A8-07DB-0D65-BC85-CD4D1BCA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38E8FE-F85D-8416-FD63-37DE9C68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9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6735D-9442-3C56-00CE-0E1EEDA3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90EB78-FD90-5457-FBCA-9C50690B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1D66D6-5473-C84C-B64A-3A168AFD1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1A0C2D-777B-2B21-3B3F-FF8D6539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1F606E-D26D-2C5E-14B9-0D202FC7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56D985-E225-BFD5-29E9-F1D94020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805C3-CF66-EC22-DB60-8D557310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1E7D0-1675-23BF-0B00-25F28A58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3A71F-A278-9607-DF40-AD3195FE5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4B1E-9F23-4A59-90B7-74118FEDC51A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3AA29-F779-9490-3A5F-D93ECE6C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D214-BB16-7BB6-3B91-1F91D6628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C50C-358C-4908-939C-E1D93389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6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D5D0D-7BEC-6C81-159F-034C17983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12700"/>
            <a:ext cx="10901680" cy="2636837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rgbClr val="2C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Спряжение глагола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77CFCD-ADAE-7917-C6F0-18A6B793F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23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языка. 3 класс.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ACFA54-D58C-D158-ADA4-F48D24E842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198" y="2790025"/>
            <a:ext cx="3513124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129E23-4BC0-1D61-D3E3-F1A1C78E4DEB}"/>
              </a:ext>
            </a:extLst>
          </p:cNvPr>
          <p:cNvSpPr txBox="1"/>
          <p:nvPr/>
        </p:nvSpPr>
        <p:spPr>
          <a:xfrm>
            <a:off x="1062990" y="153662"/>
            <a:ext cx="8273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C12A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изменяются глаголы?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2C12A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A0538-6E31-3D83-5DD1-F7086BD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083" y="0"/>
            <a:ext cx="1455341" cy="2784934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E579FC8-DB7F-B74A-3828-DE9EDD53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336" y="2313009"/>
            <a:ext cx="4145280" cy="67243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 времени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FE7300-99E9-1886-BD27-9E8972F81DFA}"/>
              </a:ext>
            </a:extLst>
          </p:cNvPr>
          <p:cNvSpPr txBox="1">
            <a:spLocks/>
          </p:cNvSpPr>
          <p:nvPr/>
        </p:nvSpPr>
        <p:spPr>
          <a:xfrm>
            <a:off x="5882640" y="2237873"/>
            <a:ext cx="4248912" cy="822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и будущего времени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2CA6831-4BBB-2174-65EA-7C96429955AC}"/>
              </a:ext>
            </a:extLst>
          </p:cNvPr>
          <p:cNvSpPr txBox="1">
            <a:spLocks/>
          </p:cNvSpPr>
          <p:nvPr/>
        </p:nvSpPr>
        <p:spPr>
          <a:xfrm>
            <a:off x="736322" y="3407664"/>
            <a:ext cx="3587496" cy="672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числам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B88E252-156D-B3BB-207A-C00B57D2B88D}"/>
              </a:ext>
            </a:extLst>
          </p:cNvPr>
          <p:cNvSpPr txBox="1">
            <a:spLocks/>
          </p:cNvSpPr>
          <p:nvPr/>
        </p:nvSpPr>
        <p:spPr>
          <a:xfrm>
            <a:off x="6124234" y="3313176"/>
            <a:ext cx="3587496" cy="672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числам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14BAE98-B17C-C3D1-8CDE-05E9C3541D5B}"/>
              </a:ext>
            </a:extLst>
          </p:cNvPr>
          <p:cNvSpPr txBox="1">
            <a:spLocks/>
          </p:cNvSpPr>
          <p:nvPr/>
        </p:nvSpPr>
        <p:spPr>
          <a:xfrm>
            <a:off x="783336" y="4251704"/>
            <a:ext cx="4248912" cy="98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 родам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24D23105-2C46-45BD-47D7-7C9495253692}"/>
              </a:ext>
            </a:extLst>
          </p:cNvPr>
          <p:cNvSpPr txBox="1">
            <a:spLocks/>
          </p:cNvSpPr>
          <p:nvPr/>
        </p:nvSpPr>
        <p:spPr>
          <a:xfrm>
            <a:off x="6124234" y="4330527"/>
            <a:ext cx="3587496" cy="672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лицам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1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39EBCA-0156-C37A-D8EE-B39510FBB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81288"/>
              </p:ext>
            </p:extLst>
          </p:nvPr>
        </p:nvGraphicFramePr>
        <p:xfrm>
          <a:off x="929640" y="443262"/>
          <a:ext cx="10515600" cy="701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7582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Упражнение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174360"/>
                  </a:ext>
                </a:extLst>
              </a:tr>
            </a:tbl>
          </a:graphicData>
        </a:graphic>
      </p:graphicFrame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4A8DF8E-42D0-C355-4646-EEBA09FE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" y="1339246"/>
            <a:ext cx="10619232" cy="169656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/>
              <a:t>измените по числам и по лицам глаголы настоящего времени: </a:t>
            </a:r>
            <a:r>
              <a:rPr lang="ru-RU" sz="2800" b="1" dirty="0"/>
              <a:t>иду, говорю. </a:t>
            </a:r>
            <a:r>
              <a:rPr lang="ru-RU" sz="2800" dirty="0"/>
              <a:t>Выделите окончание глаголов.</a:t>
            </a:r>
            <a:endParaRPr lang="ru-RU" sz="2800" b="1" dirty="0"/>
          </a:p>
          <a:p>
            <a:pPr algn="l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5D73E1B-F15B-EA09-C883-B2A51C4E2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5195"/>
              </p:ext>
            </p:extLst>
          </p:nvPr>
        </p:nvGraphicFramePr>
        <p:xfrm>
          <a:off x="4230624" y="2609087"/>
          <a:ext cx="10515600" cy="5791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13074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настоящее время</a:t>
                      </a:r>
                      <a:endParaRPr lang="ru-RU" sz="2800" i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69556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D1426F2-C2E5-D2D6-5F45-7F0810271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80046"/>
              </p:ext>
            </p:extLst>
          </p:nvPr>
        </p:nvGraphicFramePr>
        <p:xfrm>
          <a:off x="2450592" y="3211071"/>
          <a:ext cx="8339328" cy="917446"/>
        </p:xfrm>
        <a:graphic>
          <a:graphicData uri="http://schemas.openxmlformats.org/drawingml/2006/table">
            <a:tbl>
              <a:tblPr/>
              <a:tblGrid>
                <a:gridCol w="8339328">
                  <a:extLst>
                    <a:ext uri="{9D8B030D-6E8A-4147-A177-3AD203B41FA5}">
                      <a16:colId xmlns:a16="http://schemas.microsoft.com/office/drawing/2014/main" val="2186808779"/>
                    </a:ext>
                  </a:extLst>
                </a:gridCol>
              </a:tblGrid>
              <a:tr h="917446">
                <a:tc>
                  <a:txBody>
                    <a:bodyPr/>
                    <a:lstStyle/>
                    <a:p>
                      <a:r>
                        <a:rPr lang="ru-RU" sz="4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ч.                                мн. ч.</a:t>
                      </a:r>
                      <a:endParaRPr lang="ru-RU" sz="3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3490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1A0665E-6284-4AAC-94DF-F6DC3B036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318"/>
              </p:ext>
            </p:extLst>
          </p:nvPr>
        </p:nvGraphicFramePr>
        <p:xfrm>
          <a:off x="284988" y="3963491"/>
          <a:ext cx="2234184" cy="2207832"/>
        </p:xfrm>
        <a:graphic>
          <a:graphicData uri="http://schemas.openxmlformats.org/drawingml/2006/table">
            <a:tbl>
              <a:tblPr/>
              <a:tblGrid>
                <a:gridCol w="2234184">
                  <a:extLst>
                    <a:ext uri="{9D8B030D-6E8A-4147-A177-3AD203B41FA5}">
                      <a16:colId xmlns:a16="http://schemas.microsoft.com/office/drawing/2014/main" val="271747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лицо</a:t>
                      </a:r>
                      <a:endParaRPr lang="ru-RU" sz="2800" i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лицо</a:t>
                      </a:r>
                      <a:endParaRPr lang="ru-RU" sz="2800" i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лицо</a:t>
                      </a:r>
                      <a:endParaRPr lang="ru-RU" sz="2800" i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22270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0017BD2-AB9B-13C4-7D32-B58F17132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44400"/>
              </p:ext>
            </p:extLst>
          </p:nvPr>
        </p:nvGraphicFramePr>
        <p:xfrm>
          <a:off x="2118360" y="4128517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иду, говорю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A7A8AD8-8BD6-A203-39F4-C892C3DBA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79948"/>
              </p:ext>
            </p:extLst>
          </p:nvPr>
        </p:nvGraphicFramePr>
        <p:xfrm>
          <a:off x="2045208" y="4871463"/>
          <a:ext cx="4011168" cy="640080"/>
        </p:xfrm>
        <a:graphic>
          <a:graphicData uri="http://schemas.openxmlformats.org/drawingml/2006/table">
            <a:tbl>
              <a:tblPr/>
              <a:tblGrid>
                <a:gridCol w="4011168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идёшь, говоришь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94DB50E-1FDC-1081-21A2-CC1665975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48251"/>
              </p:ext>
            </p:extLst>
          </p:nvPr>
        </p:nvGraphicFramePr>
        <p:xfrm>
          <a:off x="2084832" y="5541093"/>
          <a:ext cx="4011168" cy="640080"/>
        </p:xfrm>
        <a:graphic>
          <a:graphicData uri="http://schemas.openxmlformats.org/drawingml/2006/table">
            <a:tbl>
              <a:tblPr/>
              <a:tblGrid>
                <a:gridCol w="4011168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идёт, говорит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3F001A0-8D1E-E4DF-43BB-D7AE41B9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19184"/>
              </p:ext>
            </p:extLst>
          </p:nvPr>
        </p:nvGraphicFramePr>
        <p:xfrm>
          <a:off x="7110984" y="4012912"/>
          <a:ext cx="4011168" cy="640080"/>
        </p:xfrm>
        <a:graphic>
          <a:graphicData uri="http://schemas.openxmlformats.org/drawingml/2006/table">
            <a:tbl>
              <a:tblPr/>
              <a:tblGrid>
                <a:gridCol w="4011168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идём, говорим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6BE17EC-ED93-3294-3528-8C39F9F98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617180"/>
              </p:ext>
            </p:extLst>
          </p:nvPr>
        </p:nvGraphicFramePr>
        <p:xfrm>
          <a:off x="7110984" y="4837617"/>
          <a:ext cx="4011168" cy="640080"/>
        </p:xfrm>
        <a:graphic>
          <a:graphicData uri="http://schemas.openxmlformats.org/drawingml/2006/table">
            <a:tbl>
              <a:tblPr/>
              <a:tblGrid>
                <a:gridCol w="4011168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идёте, говорите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686C938-14DF-66CD-9D7B-DED429BB2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150066"/>
              </p:ext>
            </p:extLst>
          </p:nvPr>
        </p:nvGraphicFramePr>
        <p:xfrm>
          <a:off x="7110984" y="5575019"/>
          <a:ext cx="4011168" cy="640080"/>
        </p:xfrm>
        <a:graphic>
          <a:graphicData uri="http://schemas.openxmlformats.org/drawingml/2006/table">
            <a:tbl>
              <a:tblPr/>
              <a:tblGrid>
                <a:gridCol w="4011168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идут, говорят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3EB20A9-473C-3736-F69C-8022F5B6099F}"/>
              </a:ext>
            </a:extLst>
          </p:cNvPr>
          <p:cNvSpPr/>
          <p:nvPr/>
        </p:nvSpPr>
        <p:spPr>
          <a:xfrm>
            <a:off x="2688336" y="4323528"/>
            <a:ext cx="192024" cy="329464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D1F550-AB59-B8C2-D30E-B3800593CF89}"/>
              </a:ext>
            </a:extLst>
          </p:cNvPr>
          <p:cNvSpPr/>
          <p:nvPr/>
        </p:nvSpPr>
        <p:spPr>
          <a:xfrm>
            <a:off x="4160520" y="4330499"/>
            <a:ext cx="411480" cy="329464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B54101-DE71-0BFE-215E-29DDE215DA45}"/>
              </a:ext>
            </a:extLst>
          </p:cNvPr>
          <p:cNvSpPr/>
          <p:nvPr/>
        </p:nvSpPr>
        <p:spPr>
          <a:xfrm>
            <a:off x="2634996" y="5032122"/>
            <a:ext cx="784860" cy="393366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037DD5-9D38-523C-EF41-10BD486B813D}"/>
              </a:ext>
            </a:extLst>
          </p:cNvPr>
          <p:cNvSpPr/>
          <p:nvPr/>
        </p:nvSpPr>
        <p:spPr>
          <a:xfrm>
            <a:off x="4643628" y="5032122"/>
            <a:ext cx="906780" cy="418269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E93E22-DEA8-5953-AAA3-27867C5D40B9}"/>
              </a:ext>
            </a:extLst>
          </p:cNvPr>
          <p:cNvSpPr/>
          <p:nvPr/>
        </p:nvSpPr>
        <p:spPr>
          <a:xfrm>
            <a:off x="9741408" y="4984676"/>
            <a:ext cx="819912" cy="418269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0DEFF8-0CCE-812C-13D8-7E57482C12DD}"/>
              </a:ext>
            </a:extLst>
          </p:cNvPr>
          <p:cNvSpPr/>
          <p:nvPr/>
        </p:nvSpPr>
        <p:spPr>
          <a:xfrm>
            <a:off x="7674864" y="4953222"/>
            <a:ext cx="755904" cy="449723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B95108-1F3D-DC59-BFC7-CC9671AE0805}"/>
              </a:ext>
            </a:extLst>
          </p:cNvPr>
          <p:cNvSpPr/>
          <p:nvPr/>
        </p:nvSpPr>
        <p:spPr>
          <a:xfrm>
            <a:off x="2667000" y="5708906"/>
            <a:ext cx="569976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33B53E1-EDDC-8CCF-D19B-8B5BF3A39792}"/>
              </a:ext>
            </a:extLst>
          </p:cNvPr>
          <p:cNvSpPr/>
          <p:nvPr/>
        </p:nvSpPr>
        <p:spPr>
          <a:xfrm>
            <a:off x="4527042" y="5722848"/>
            <a:ext cx="569976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4568ED4-C7AB-454E-2E64-6C796D97B1FE}"/>
              </a:ext>
            </a:extLst>
          </p:cNvPr>
          <p:cNvSpPr/>
          <p:nvPr/>
        </p:nvSpPr>
        <p:spPr>
          <a:xfrm>
            <a:off x="7674864" y="4161556"/>
            <a:ext cx="569976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EA0B7DF-7718-BAB8-3CD2-DFD16F506C20}"/>
              </a:ext>
            </a:extLst>
          </p:cNvPr>
          <p:cNvSpPr/>
          <p:nvPr/>
        </p:nvSpPr>
        <p:spPr>
          <a:xfrm>
            <a:off x="9488424" y="4185022"/>
            <a:ext cx="569976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633738-4E0F-1E34-D6D7-428F1845231E}"/>
              </a:ext>
            </a:extLst>
          </p:cNvPr>
          <p:cNvSpPr/>
          <p:nvPr/>
        </p:nvSpPr>
        <p:spPr>
          <a:xfrm>
            <a:off x="7678674" y="5731821"/>
            <a:ext cx="569976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46A0690-D238-7BB7-71AD-F64D500F1350}"/>
              </a:ext>
            </a:extLst>
          </p:cNvPr>
          <p:cNvSpPr/>
          <p:nvPr/>
        </p:nvSpPr>
        <p:spPr>
          <a:xfrm>
            <a:off x="9525000" y="5733345"/>
            <a:ext cx="602742" cy="437978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39EBCA-0156-C37A-D8EE-B39510FBB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45844"/>
              </p:ext>
            </p:extLst>
          </p:nvPr>
        </p:nvGraphicFramePr>
        <p:xfrm>
          <a:off x="929640" y="443262"/>
          <a:ext cx="10515600" cy="701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7582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Упражнение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174360"/>
                  </a:ext>
                </a:extLst>
              </a:tr>
            </a:tbl>
          </a:graphicData>
        </a:graphic>
      </p:graphicFrame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4A8DF8E-42D0-C355-4646-EEBA09FE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" y="1339246"/>
            <a:ext cx="10619232" cy="169656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/>
              <a:t>измените по числам и по лицам глаголы будущего времени: </a:t>
            </a:r>
            <a:r>
              <a:rPr lang="ru-RU" sz="2800" b="1" dirty="0"/>
              <a:t>принесу, решу. </a:t>
            </a:r>
            <a:r>
              <a:rPr lang="ru-RU" sz="2800" dirty="0"/>
              <a:t>Выделите окончание глаголов.</a:t>
            </a:r>
            <a:endParaRPr lang="ru-RU" sz="2800" b="1" dirty="0"/>
          </a:p>
          <a:p>
            <a:pPr algn="l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5D73E1B-F15B-EA09-C883-B2A51C4E2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30485"/>
              </p:ext>
            </p:extLst>
          </p:nvPr>
        </p:nvGraphicFramePr>
        <p:xfrm>
          <a:off x="4230624" y="2609087"/>
          <a:ext cx="10515600" cy="5791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13074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будущее время</a:t>
                      </a:r>
                      <a:endParaRPr lang="ru-RU" sz="2800" i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69556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D1426F2-C2E5-D2D6-5F45-7F0810271D26}"/>
              </a:ext>
            </a:extLst>
          </p:cNvPr>
          <p:cNvGraphicFramePr>
            <a:graphicFrameLocks noGrp="1"/>
          </p:cNvGraphicFramePr>
          <p:nvPr/>
        </p:nvGraphicFramePr>
        <p:xfrm>
          <a:off x="2450592" y="3211071"/>
          <a:ext cx="8339328" cy="917446"/>
        </p:xfrm>
        <a:graphic>
          <a:graphicData uri="http://schemas.openxmlformats.org/drawingml/2006/table">
            <a:tbl>
              <a:tblPr/>
              <a:tblGrid>
                <a:gridCol w="8339328">
                  <a:extLst>
                    <a:ext uri="{9D8B030D-6E8A-4147-A177-3AD203B41FA5}">
                      <a16:colId xmlns:a16="http://schemas.microsoft.com/office/drawing/2014/main" val="2186808779"/>
                    </a:ext>
                  </a:extLst>
                </a:gridCol>
              </a:tblGrid>
              <a:tr h="917446">
                <a:tc>
                  <a:txBody>
                    <a:bodyPr/>
                    <a:lstStyle/>
                    <a:p>
                      <a:r>
                        <a:rPr lang="ru-RU" sz="4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ч.                                мн. ч.</a:t>
                      </a:r>
                      <a:endParaRPr lang="ru-RU" sz="3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3490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1A0665E-6284-4AAC-94DF-F6DC3B036535}"/>
              </a:ext>
            </a:extLst>
          </p:cNvPr>
          <p:cNvGraphicFramePr>
            <a:graphicFrameLocks noGrp="1"/>
          </p:cNvGraphicFramePr>
          <p:nvPr/>
        </p:nvGraphicFramePr>
        <p:xfrm>
          <a:off x="284988" y="3963491"/>
          <a:ext cx="2234184" cy="2207832"/>
        </p:xfrm>
        <a:graphic>
          <a:graphicData uri="http://schemas.openxmlformats.org/drawingml/2006/table">
            <a:tbl>
              <a:tblPr/>
              <a:tblGrid>
                <a:gridCol w="2234184">
                  <a:extLst>
                    <a:ext uri="{9D8B030D-6E8A-4147-A177-3AD203B41FA5}">
                      <a16:colId xmlns:a16="http://schemas.microsoft.com/office/drawing/2014/main" val="271747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лицо</a:t>
                      </a:r>
                      <a:endParaRPr lang="ru-RU" sz="2800" i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лицо</a:t>
                      </a:r>
                      <a:endParaRPr lang="ru-RU" sz="2800" i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лицо</a:t>
                      </a:r>
                      <a:endParaRPr lang="ru-RU" sz="2800" i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22270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0017BD2-AB9B-13C4-7D32-B58F17132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62595"/>
              </p:ext>
            </p:extLst>
          </p:nvPr>
        </p:nvGraphicFramePr>
        <p:xfrm>
          <a:off x="2118360" y="4128517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принесу, решу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A7A8AD8-8BD6-A203-39F4-C892C3DBA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29980"/>
              </p:ext>
            </p:extLst>
          </p:nvPr>
        </p:nvGraphicFramePr>
        <p:xfrm>
          <a:off x="1997202" y="4873770"/>
          <a:ext cx="6199632" cy="640080"/>
        </p:xfrm>
        <a:graphic>
          <a:graphicData uri="http://schemas.openxmlformats.org/drawingml/2006/table">
            <a:tbl>
              <a:tblPr/>
              <a:tblGrid>
                <a:gridCol w="6199632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принесёшь, решишь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94DB50E-1FDC-1081-21A2-CC1665975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92175"/>
              </p:ext>
            </p:extLst>
          </p:nvPr>
        </p:nvGraphicFramePr>
        <p:xfrm>
          <a:off x="2045208" y="5541093"/>
          <a:ext cx="4011168" cy="640080"/>
        </p:xfrm>
        <a:graphic>
          <a:graphicData uri="http://schemas.openxmlformats.org/drawingml/2006/table">
            <a:tbl>
              <a:tblPr/>
              <a:tblGrid>
                <a:gridCol w="4011168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принесёт, решит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3F001A0-8D1E-E4DF-43BB-D7AE41B9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08176"/>
              </p:ext>
            </p:extLst>
          </p:nvPr>
        </p:nvGraphicFramePr>
        <p:xfrm>
          <a:off x="7110984" y="4012912"/>
          <a:ext cx="4011168" cy="640080"/>
        </p:xfrm>
        <a:graphic>
          <a:graphicData uri="http://schemas.openxmlformats.org/drawingml/2006/table">
            <a:tbl>
              <a:tblPr/>
              <a:tblGrid>
                <a:gridCol w="4011168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принесём, решим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6BE17EC-ED93-3294-3528-8C39F9F98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47317"/>
              </p:ext>
            </p:extLst>
          </p:nvPr>
        </p:nvGraphicFramePr>
        <p:xfrm>
          <a:off x="7110984" y="4837617"/>
          <a:ext cx="5370576" cy="640080"/>
        </p:xfrm>
        <a:graphic>
          <a:graphicData uri="http://schemas.openxmlformats.org/drawingml/2006/table">
            <a:tbl>
              <a:tblPr/>
              <a:tblGrid>
                <a:gridCol w="5370576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принесёте, решите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686C938-14DF-66CD-9D7B-DED429BB2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17494"/>
              </p:ext>
            </p:extLst>
          </p:nvPr>
        </p:nvGraphicFramePr>
        <p:xfrm>
          <a:off x="7110984" y="5575019"/>
          <a:ext cx="4011168" cy="640080"/>
        </p:xfrm>
        <a:graphic>
          <a:graphicData uri="http://schemas.openxmlformats.org/drawingml/2006/table">
            <a:tbl>
              <a:tblPr/>
              <a:tblGrid>
                <a:gridCol w="4011168">
                  <a:extLst>
                    <a:ext uri="{9D8B030D-6E8A-4147-A177-3AD203B41FA5}">
                      <a16:colId xmlns:a16="http://schemas.microsoft.com/office/drawing/2014/main" val="3246229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принесут, решат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5249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3EB20A9-473C-3736-F69C-8022F5B6099F}"/>
              </a:ext>
            </a:extLst>
          </p:cNvPr>
          <p:cNvSpPr/>
          <p:nvPr/>
        </p:nvSpPr>
        <p:spPr>
          <a:xfrm>
            <a:off x="3607308" y="4330499"/>
            <a:ext cx="192024" cy="329464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D1F550-AB59-B8C2-D30E-B3800593CF89}"/>
              </a:ext>
            </a:extLst>
          </p:cNvPr>
          <p:cNvSpPr/>
          <p:nvPr/>
        </p:nvSpPr>
        <p:spPr>
          <a:xfrm>
            <a:off x="4812030" y="4366996"/>
            <a:ext cx="230886" cy="285996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B54101-DE71-0BFE-215E-29DDE215DA45}"/>
              </a:ext>
            </a:extLst>
          </p:cNvPr>
          <p:cNvSpPr/>
          <p:nvPr/>
        </p:nvSpPr>
        <p:spPr>
          <a:xfrm>
            <a:off x="3503676" y="5036489"/>
            <a:ext cx="784860" cy="393366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037DD5-9D38-523C-EF41-10BD486B813D}"/>
              </a:ext>
            </a:extLst>
          </p:cNvPr>
          <p:cNvSpPr/>
          <p:nvPr/>
        </p:nvSpPr>
        <p:spPr>
          <a:xfrm>
            <a:off x="5333619" y="5036489"/>
            <a:ext cx="784860" cy="393366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E93E22-DEA8-5953-AAA3-27867C5D40B9}"/>
              </a:ext>
            </a:extLst>
          </p:cNvPr>
          <p:cNvSpPr/>
          <p:nvPr/>
        </p:nvSpPr>
        <p:spPr>
          <a:xfrm>
            <a:off x="10412730" y="4993586"/>
            <a:ext cx="819912" cy="422813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0DEFF8-0CCE-812C-13D8-7E57482C12DD}"/>
              </a:ext>
            </a:extLst>
          </p:cNvPr>
          <p:cNvSpPr/>
          <p:nvPr/>
        </p:nvSpPr>
        <p:spPr>
          <a:xfrm>
            <a:off x="8615934" y="4966676"/>
            <a:ext cx="755904" cy="449723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B95108-1F3D-DC59-BFC7-CC9671AE0805}"/>
              </a:ext>
            </a:extLst>
          </p:cNvPr>
          <p:cNvSpPr/>
          <p:nvPr/>
        </p:nvSpPr>
        <p:spPr>
          <a:xfrm>
            <a:off x="3552634" y="5702814"/>
            <a:ext cx="569976" cy="34747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33B53E1-EDDC-8CCF-D19B-8B5BF3A39792}"/>
              </a:ext>
            </a:extLst>
          </p:cNvPr>
          <p:cNvSpPr/>
          <p:nvPr/>
        </p:nvSpPr>
        <p:spPr>
          <a:xfrm>
            <a:off x="5156073" y="5731821"/>
            <a:ext cx="569976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4568ED4-C7AB-454E-2E64-6C796D97B1FE}"/>
              </a:ext>
            </a:extLst>
          </p:cNvPr>
          <p:cNvSpPr/>
          <p:nvPr/>
        </p:nvSpPr>
        <p:spPr>
          <a:xfrm>
            <a:off x="8615934" y="4185021"/>
            <a:ext cx="500634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EA0B7DF-7718-BAB8-3CD2-DFD16F506C20}"/>
              </a:ext>
            </a:extLst>
          </p:cNvPr>
          <p:cNvSpPr/>
          <p:nvPr/>
        </p:nvSpPr>
        <p:spPr>
          <a:xfrm>
            <a:off x="10127742" y="4185021"/>
            <a:ext cx="569976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633738-4E0F-1E34-D6D7-428F1845231E}"/>
              </a:ext>
            </a:extLst>
          </p:cNvPr>
          <p:cNvSpPr/>
          <p:nvPr/>
        </p:nvSpPr>
        <p:spPr>
          <a:xfrm>
            <a:off x="8581263" y="5777132"/>
            <a:ext cx="569976" cy="344421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46A0690-D238-7BB7-71AD-F64D500F1350}"/>
              </a:ext>
            </a:extLst>
          </p:cNvPr>
          <p:cNvSpPr/>
          <p:nvPr/>
        </p:nvSpPr>
        <p:spPr>
          <a:xfrm>
            <a:off x="10219944" y="5730354"/>
            <a:ext cx="602742" cy="437978"/>
          </a:xfrm>
          <a:prstGeom prst="rect">
            <a:avLst/>
          </a:prstGeom>
          <a:noFill/>
          <a:ln w="19050">
            <a:solidFill>
              <a:srgbClr val="46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39EBCA-0156-C37A-D8EE-B39510FBB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19200"/>
              </p:ext>
            </p:extLst>
          </p:nvPr>
        </p:nvGraphicFramePr>
        <p:xfrm>
          <a:off x="627888" y="795528"/>
          <a:ext cx="10515600" cy="17068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7582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0" dirty="0">
                          <a:solidFill>
                            <a:srgbClr val="2C12A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ПРАВИЛО:</a:t>
                      </a:r>
                      <a:endParaRPr lang="ru-RU" sz="3600" b="1" i="0" dirty="0">
                        <a:solidFill>
                          <a:srgbClr val="2C12A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br>
                        <a:rPr lang="ru-RU" sz="29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2900" b="1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174360"/>
                  </a:ext>
                </a:extLst>
              </a:tr>
            </a:tbl>
          </a:graphicData>
        </a:graphic>
      </p:graphicFrame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4A8DF8E-42D0-C355-4646-EEBA09FE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2162207"/>
            <a:ext cx="8638032" cy="346135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Изменение глаголов по лицам и числам в настоящем и будущем времени называется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спряжением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3DD88-BA55-CF52-5F3E-A10C823E27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704088"/>
            <a:ext cx="6131979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9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B510D0-2CA1-2881-E82B-D9A662CBF948}"/>
              </a:ext>
            </a:extLst>
          </p:cNvPr>
          <p:cNvSpPr txBox="1"/>
          <p:nvPr/>
        </p:nvSpPr>
        <p:spPr>
          <a:xfrm>
            <a:off x="901972" y="318585"/>
            <a:ext cx="12435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90170"/>
            <a:r>
              <a:rPr lang="ru-RU" sz="4000" b="1" i="1" dirty="0">
                <a:solidFill>
                  <a:srgbClr val="2C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определения спряжения глагола:</a:t>
            </a:r>
            <a:endParaRPr lang="ru-RU" sz="2800" dirty="0">
              <a:solidFill>
                <a:srgbClr val="2C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7E2D1-5274-409F-38E1-98A70AFB06A1}"/>
              </a:ext>
            </a:extLst>
          </p:cNvPr>
          <p:cNvSpPr txBox="1"/>
          <p:nvPr/>
        </p:nvSpPr>
        <p:spPr>
          <a:xfrm>
            <a:off x="41148" y="1433581"/>
            <a:ext cx="11836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90170"/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на окончание глагола падает ударение, определить спряжение очень легко: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23FAB-2105-C4BE-B1FE-CD2849DC9435}"/>
              </a:ext>
            </a:extLst>
          </p:cNvPr>
          <p:cNvSpPr txBox="1"/>
          <p:nvPr/>
        </p:nvSpPr>
        <p:spPr>
          <a:xfrm>
            <a:off x="473202" y="3839371"/>
            <a:ext cx="11740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окончаниях буква -е (-ё), а в 3-м л. мн.ч. –ут (-ют) –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спряжение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B3D88-A2E0-76EC-6591-E9781CE59F29}"/>
              </a:ext>
            </a:extLst>
          </p:cNvPr>
          <p:cNvSpPr txBox="1"/>
          <p:nvPr/>
        </p:nvSpPr>
        <p:spPr>
          <a:xfrm>
            <a:off x="473202" y="4901199"/>
            <a:ext cx="10728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окончаниях буква -и, а в 3-м л. мн.ч. –ат (-ят) –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спряжение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3C2BE6-1167-A46E-1006-C8BC6686C2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99" y="941832"/>
            <a:ext cx="3575988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8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98433E-C944-3120-2511-D93ECDE0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12" y="0"/>
            <a:ext cx="10104120" cy="689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DD72D4-614D-FBEA-4B2A-1834F0A9CC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880" y="-245575"/>
            <a:ext cx="4000847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39EBCA-0156-C37A-D8EE-B39510FBB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69481"/>
              </p:ext>
            </p:extLst>
          </p:nvPr>
        </p:nvGraphicFramePr>
        <p:xfrm>
          <a:off x="929640" y="443262"/>
          <a:ext cx="10515600" cy="701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7582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Упражнение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174360"/>
                  </a:ext>
                </a:extLst>
              </a:tr>
            </a:tbl>
          </a:graphicData>
        </a:graphic>
      </p:graphicFrame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4A8DF8E-42D0-C355-4646-EEBA09FE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" y="1339246"/>
            <a:ext cx="10619232" cy="238576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/>
              <a:t>запишите глаголы в нужный столбик.</a:t>
            </a:r>
          </a:p>
          <a:p>
            <a:pPr algn="l"/>
            <a:r>
              <a:rPr lang="ru-RU" sz="4800" b="1" dirty="0"/>
              <a:t>   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Идёшь, шумят, поёшь, шуршите, звенят, плывут, лежит, цветёт, растёт, говоришь, кричишь.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D1426F2-C2E5-D2D6-5F45-7F0810271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11925"/>
              </p:ext>
            </p:extLst>
          </p:nvPr>
        </p:nvGraphicFramePr>
        <p:xfrm>
          <a:off x="2450592" y="3211071"/>
          <a:ext cx="9281160" cy="917446"/>
        </p:xfrm>
        <a:graphic>
          <a:graphicData uri="http://schemas.openxmlformats.org/drawingml/2006/table">
            <a:tbl>
              <a:tblPr/>
              <a:tblGrid>
                <a:gridCol w="9281160">
                  <a:extLst>
                    <a:ext uri="{9D8B030D-6E8A-4147-A177-3AD203B41FA5}">
                      <a16:colId xmlns:a16="http://schemas.microsoft.com/office/drawing/2014/main" val="2186808779"/>
                    </a:ext>
                  </a:extLst>
                </a:gridCol>
              </a:tblGrid>
              <a:tr h="917446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спряжение                       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II </a:t>
                      </a:r>
                      <a:r>
                        <a:rPr lang="ru-RU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спряжение</a:t>
                      </a:r>
                      <a:endParaRPr lang="ru-RU" sz="2800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3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39EBCA-0156-C37A-D8EE-B39510FBBFA7}"/>
              </a:ext>
            </a:extLst>
          </p:cNvPr>
          <p:cNvGraphicFramePr>
            <a:graphicFrameLocks noGrp="1"/>
          </p:cNvGraphicFramePr>
          <p:nvPr/>
        </p:nvGraphicFramePr>
        <p:xfrm>
          <a:off x="929640" y="443262"/>
          <a:ext cx="10515600" cy="701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7582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Упражнение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174360"/>
                  </a:ext>
                </a:extLst>
              </a:tr>
            </a:tbl>
          </a:graphicData>
        </a:graphic>
      </p:graphicFrame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4A8DF8E-42D0-C355-4646-EEBA09FE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" y="1339246"/>
            <a:ext cx="11238094" cy="238576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/>
              <a:t>запишите глаголы в нужный столбик. Выделите окончание.</a:t>
            </a:r>
          </a:p>
          <a:p>
            <a:pPr algn="l"/>
            <a:r>
              <a:rPr lang="ru-RU" sz="4800" b="1" dirty="0"/>
              <a:t>   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Идёшь, шумят, поёшь, шуршите, звенят, плывут, лежит, цветёт, растёт, говоришь, кричишь.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D1426F2-C2E5-D2D6-5F45-7F0810271D26}"/>
              </a:ext>
            </a:extLst>
          </p:cNvPr>
          <p:cNvGraphicFramePr>
            <a:graphicFrameLocks noGrp="1"/>
          </p:cNvGraphicFramePr>
          <p:nvPr/>
        </p:nvGraphicFramePr>
        <p:xfrm>
          <a:off x="2450592" y="3211071"/>
          <a:ext cx="9281160" cy="917446"/>
        </p:xfrm>
        <a:graphic>
          <a:graphicData uri="http://schemas.openxmlformats.org/drawingml/2006/table">
            <a:tbl>
              <a:tblPr/>
              <a:tblGrid>
                <a:gridCol w="9281160">
                  <a:extLst>
                    <a:ext uri="{9D8B030D-6E8A-4147-A177-3AD203B41FA5}">
                      <a16:colId xmlns:a16="http://schemas.microsoft.com/office/drawing/2014/main" val="2186808779"/>
                    </a:ext>
                  </a:extLst>
                </a:gridCol>
              </a:tblGrid>
              <a:tr h="917446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спряжение                       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II </a:t>
                      </a:r>
                      <a:r>
                        <a:rPr lang="ru-RU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спряжение</a:t>
                      </a:r>
                      <a:endParaRPr lang="ru-RU" sz="2800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349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D6D9B3-ECAC-2AA1-4755-4C7E2AD1DA18}"/>
              </a:ext>
            </a:extLst>
          </p:cNvPr>
          <p:cNvSpPr txBox="1"/>
          <p:nvPr/>
        </p:nvSpPr>
        <p:spPr>
          <a:xfrm>
            <a:off x="2931850" y="3919957"/>
            <a:ext cx="7712475" cy="275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идёшь                                                   шумят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поёшь                                                   шуршите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плывут                                                 звенят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цветёт                                                   лежит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растёт                                                   говоришь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кричишь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39EBCA-0156-C37A-D8EE-B39510FBBFA7}"/>
              </a:ext>
            </a:extLst>
          </p:cNvPr>
          <p:cNvGraphicFramePr>
            <a:graphicFrameLocks noGrp="1"/>
          </p:cNvGraphicFramePr>
          <p:nvPr/>
        </p:nvGraphicFramePr>
        <p:xfrm>
          <a:off x="929640" y="443262"/>
          <a:ext cx="10515600" cy="701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7582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Упражнение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174360"/>
                  </a:ext>
                </a:extLst>
              </a:tr>
            </a:tbl>
          </a:graphicData>
        </a:graphic>
      </p:graphicFrame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4A8DF8E-42D0-C355-4646-EEBA09FE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" y="1339246"/>
            <a:ext cx="11238094" cy="238576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/>
              <a:t>запишите глаголы в нужный столбик. Выделите окончание.</a:t>
            </a:r>
          </a:p>
          <a:p>
            <a:pPr algn="l"/>
            <a:r>
              <a:rPr lang="ru-RU" sz="4800" b="1" dirty="0"/>
              <a:t>   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Идёшь, шумят, поёшь, шуршите, звенят, плывут, лежит, цветёт, растёт, говоришь, кричишь.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D1426F2-C2E5-D2D6-5F45-7F0810271D26}"/>
              </a:ext>
            </a:extLst>
          </p:cNvPr>
          <p:cNvGraphicFramePr>
            <a:graphicFrameLocks noGrp="1"/>
          </p:cNvGraphicFramePr>
          <p:nvPr/>
        </p:nvGraphicFramePr>
        <p:xfrm>
          <a:off x="2450592" y="3211071"/>
          <a:ext cx="9281160" cy="917446"/>
        </p:xfrm>
        <a:graphic>
          <a:graphicData uri="http://schemas.openxmlformats.org/drawingml/2006/table">
            <a:tbl>
              <a:tblPr/>
              <a:tblGrid>
                <a:gridCol w="9281160">
                  <a:extLst>
                    <a:ext uri="{9D8B030D-6E8A-4147-A177-3AD203B41FA5}">
                      <a16:colId xmlns:a16="http://schemas.microsoft.com/office/drawing/2014/main" val="2186808779"/>
                    </a:ext>
                  </a:extLst>
                </a:gridCol>
              </a:tblGrid>
              <a:tr h="917446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спряжение                       </a:t>
                      </a:r>
                      <a:r>
                        <a:rPr lang="en-US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II </a:t>
                      </a:r>
                      <a:r>
                        <a:rPr lang="ru-RU" sz="32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спряжение</a:t>
                      </a:r>
                      <a:endParaRPr lang="ru-RU" sz="2800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349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D6D9B3-ECAC-2AA1-4755-4C7E2AD1DA18}"/>
              </a:ext>
            </a:extLst>
          </p:cNvPr>
          <p:cNvSpPr txBox="1"/>
          <p:nvPr/>
        </p:nvSpPr>
        <p:spPr>
          <a:xfrm>
            <a:off x="2931850" y="3919957"/>
            <a:ext cx="7712475" cy="275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идёшь                                                   шумят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поёшь                                                   шуршите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плывут                                                 звенят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цветёт                                                   лежит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растёт                                                   говоришь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кричишь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C493E5-FBD1-473D-D7D5-C5D76F73681E}"/>
              </a:ext>
            </a:extLst>
          </p:cNvPr>
          <p:cNvSpPr/>
          <p:nvPr/>
        </p:nvSpPr>
        <p:spPr>
          <a:xfrm>
            <a:off x="3339114" y="4057095"/>
            <a:ext cx="532660" cy="26636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D1D5B4-5FB0-237E-3A52-993622392E02}"/>
              </a:ext>
            </a:extLst>
          </p:cNvPr>
          <p:cNvSpPr/>
          <p:nvPr/>
        </p:nvSpPr>
        <p:spPr>
          <a:xfrm>
            <a:off x="3339114" y="4502291"/>
            <a:ext cx="532660" cy="26636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B1D15B-8C1F-4C62-7C09-6A16F0A2A069}"/>
              </a:ext>
            </a:extLst>
          </p:cNvPr>
          <p:cNvSpPr/>
          <p:nvPr/>
        </p:nvSpPr>
        <p:spPr>
          <a:xfrm>
            <a:off x="8366834" y="6321090"/>
            <a:ext cx="532660" cy="26636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24452A-DCB6-0025-BF4A-266C5C384F7E}"/>
              </a:ext>
            </a:extLst>
          </p:cNvPr>
          <p:cNvSpPr/>
          <p:nvPr/>
        </p:nvSpPr>
        <p:spPr>
          <a:xfrm>
            <a:off x="8439336" y="5867158"/>
            <a:ext cx="532660" cy="26636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32AC44-4E5F-2FDD-208F-D14DFB2ECB97}"/>
              </a:ext>
            </a:extLst>
          </p:cNvPr>
          <p:cNvSpPr/>
          <p:nvPr/>
        </p:nvSpPr>
        <p:spPr>
          <a:xfrm>
            <a:off x="8516276" y="4502309"/>
            <a:ext cx="455720" cy="26634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3BA79A-A797-A285-135C-A0617466A853}"/>
              </a:ext>
            </a:extLst>
          </p:cNvPr>
          <p:cNvSpPr/>
          <p:nvPr/>
        </p:nvSpPr>
        <p:spPr>
          <a:xfrm>
            <a:off x="3686823" y="4963640"/>
            <a:ext cx="290373" cy="26636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09B3C7-5EB8-5060-435A-85A65AD30FCF}"/>
              </a:ext>
            </a:extLst>
          </p:cNvPr>
          <p:cNvSpPr/>
          <p:nvPr/>
        </p:nvSpPr>
        <p:spPr>
          <a:xfrm>
            <a:off x="3605444" y="5408836"/>
            <a:ext cx="290373" cy="26636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00060A-875A-6007-1C18-6A719EB7E779}"/>
              </a:ext>
            </a:extLst>
          </p:cNvPr>
          <p:cNvSpPr/>
          <p:nvPr/>
        </p:nvSpPr>
        <p:spPr>
          <a:xfrm>
            <a:off x="8230343" y="4987042"/>
            <a:ext cx="354180" cy="23997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16A3A8C-0066-5B76-A7A1-14D0A8AAD740}"/>
              </a:ext>
            </a:extLst>
          </p:cNvPr>
          <p:cNvSpPr/>
          <p:nvPr/>
        </p:nvSpPr>
        <p:spPr>
          <a:xfrm>
            <a:off x="8230343" y="5445402"/>
            <a:ext cx="354180" cy="23419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606050-428A-0E36-8055-5ED57AAA1475}"/>
              </a:ext>
            </a:extLst>
          </p:cNvPr>
          <p:cNvSpPr/>
          <p:nvPr/>
        </p:nvSpPr>
        <p:spPr>
          <a:xfrm>
            <a:off x="8320228" y="4049036"/>
            <a:ext cx="290373" cy="26636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CFA634-EB59-763E-84EE-0A2D6FF93739}"/>
              </a:ext>
            </a:extLst>
          </p:cNvPr>
          <p:cNvSpPr/>
          <p:nvPr/>
        </p:nvSpPr>
        <p:spPr>
          <a:xfrm>
            <a:off x="3581401" y="5867158"/>
            <a:ext cx="290373" cy="26636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D5D0D-7BEC-6C81-159F-034C17983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870" y="924560"/>
            <a:ext cx="11224260" cy="318008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>
                <a:solidFill>
                  <a:srgbClr val="2C12A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другом хорошо лежать на траве, смотреть на облака  и говорить  о пустяках.</a:t>
            </a:r>
            <a:br>
              <a:rPr lang="ru-RU" sz="3600" b="1" i="1" dirty="0">
                <a:solidFill>
                  <a:srgbClr val="2C12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2C12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77CFCD-ADAE-7917-C6F0-18A6B793F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120" y="46259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11D3B-64A4-D3A5-2186-BE8C02DB0EF3}"/>
              </a:ext>
            </a:extLst>
          </p:cNvPr>
          <p:cNvSpPr txBox="1"/>
          <p:nvPr/>
        </p:nvSpPr>
        <p:spPr>
          <a:xfrm>
            <a:off x="650288" y="3262517"/>
            <a:ext cx="10739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Выпишите словарные слова из предложения и подберите к ним однокоренные слова, графически обозначьте в них корень.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394BA-767B-EC50-6CC5-EDC3AE422BA9}"/>
              </a:ext>
            </a:extLst>
          </p:cNvPr>
          <p:cNvSpPr txBox="1"/>
          <p:nvPr/>
        </p:nvSpPr>
        <p:spPr>
          <a:xfrm>
            <a:off x="715518" y="4679942"/>
            <a:ext cx="10522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9017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хороший, хорошенький, похорошела.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B2F6C-882D-159A-0E56-C70BB0982D20}"/>
              </a:ext>
            </a:extLst>
          </p:cNvPr>
          <p:cNvSpPr txBox="1"/>
          <p:nvPr/>
        </p:nvSpPr>
        <p:spPr>
          <a:xfrm>
            <a:off x="715518" y="5666480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9017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Облака – облачный, облачко.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6D76062-3D59-0962-E276-A3B3C8343F17}"/>
              </a:ext>
            </a:extLst>
          </p:cNvPr>
          <p:cNvGrpSpPr/>
          <p:nvPr/>
        </p:nvGrpSpPr>
        <p:grpSpPr>
          <a:xfrm>
            <a:off x="612649" y="4678872"/>
            <a:ext cx="7941105" cy="1320466"/>
            <a:chOff x="612649" y="4678872"/>
            <a:chExt cx="7941105" cy="1320466"/>
          </a:xfrm>
        </p:grpSpPr>
        <p:sp>
          <p:nvSpPr>
            <p:cNvPr id="10" name="Дуга 9">
              <a:extLst>
                <a:ext uri="{FF2B5EF4-FFF2-40B4-BE49-F238E27FC236}">
                  <a16:creationId xmlns:a16="http://schemas.microsoft.com/office/drawing/2014/main" id="{20147D06-AFFA-E36A-D336-D69AE115DC3A}"/>
                </a:ext>
              </a:extLst>
            </p:cNvPr>
            <p:cNvSpPr/>
            <p:nvPr/>
          </p:nvSpPr>
          <p:spPr>
            <a:xfrm rot="19341858">
              <a:off x="612649" y="4678872"/>
              <a:ext cx="1472184" cy="1277112"/>
            </a:xfrm>
            <a:prstGeom prst="arc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>
              <a:extLst>
                <a:ext uri="{FF2B5EF4-FFF2-40B4-BE49-F238E27FC236}">
                  <a16:creationId xmlns:a16="http://schemas.microsoft.com/office/drawing/2014/main" id="{0FFFD967-389A-D054-1D51-2385AACE8720}"/>
                </a:ext>
              </a:extLst>
            </p:cNvPr>
            <p:cNvSpPr/>
            <p:nvPr/>
          </p:nvSpPr>
          <p:spPr>
            <a:xfrm rot="19341858">
              <a:off x="4145623" y="4722225"/>
              <a:ext cx="1472184" cy="1277112"/>
            </a:xfrm>
            <a:prstGeom prst="arc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уга 11">
              <a:extLst>
                <a:ext uri="{FF2B5EF4-FFF2-40B4-BE49-F238E27FC236}">
                  <a16:creationId xmlns:a16="http://schemas.microsoft.com/office/drawing/2014/main" id="{91734988-4BAE-B3B3-43E1-F80200755B54}"/>
                </a:ext>
              </a:extLst>
            </p:cNvPr>
            <p:cNvSpPr/>
            <p:nvPr/>
          </p:nvSpPr>
          <p:spPr>
            <a:xfrm rot="19341858">
              <a:off x="2289049" y="4722226"/>
              <a:ext cx="1472184" cy="1277112"/>
            </a:xfrm>
            <a:prstGeom prst="arc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уга 12">
              <a:extLst>
                <a:ext uri="{FF2B5EF4-FFF2-40B4-BE49-F238E27FC236}">
                  <a16:creationId xmlns:a16="http://schemas.microsoft.com/office/drawing/2014/main" id="{C0C13996-E9DE-BF6E-A0FD-106C0994517B}"/>
                </a:ext>
              </a:extLst>
            </p:cNvPr>
            <p:cNvSpPr/>
            <p:nvPr/>
          </p:nvSpPr>
          <p:spPr>
            <a:xfrm rot="19341858">
              <a:off x="7081570" y="4722225"/>
              <a:ext cx="1472184" cy="1277112"/>
            </a:xfrm>
            <a:prstGeom prst="arc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C9B9252-7680-5657-7457-D16C0DEBEB75}"/>
              </a:ext>
            </a:extLst>
          </p:cNvPr>
          <p:cNvGrpSpPr/>
          <p:nvPr/>
        </p:nvGrpSpPr>
        <p:grpSpPr>
          <a:xfrm>
            <a:off x="759104" y="5716199"/>
            <a:ext cx="4993629" cy="1198141"/>
            <a:chOff x="759104" y="5716199"/>
            <a:chExt cx="4993629" cy="1198141"/>
          </a:xfrm>
        </p:grpSpPr>
        <p:sp>
          <p:nvSpPr>
            <p:cNvPr id="15" name="Дуга 14">
              <a:extLst>
                <a:ext uri="{FF2B5EF4-FFF2-40B4-BE49-F238E27FC236}">
                  <a16:creationId xmlns:a16="http://schemas.microsoft.com/office/drawing/2014/main" id="{F1472810-1107-716B-39CB-584D094778C2}"/>
                </a:ext>
              </a:extLst>
            </p:cNvPr>
            <p:cNvSpPr/>
            <p:nvPr/>
          </p:nvSpPr>
          <p:spPr>
            <a:xfrm rot="18664367">
              <a:off x="885549" y="5589754"/>
              <a:ext cx="1151702" cy="1404592"/>
            </a:xfrm>
            <a:prstGeom prst="arc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>
              <a:extLst>
                <a:ext uri="{FF2B5EF4-FFF2-40B4-BE49-F238E27FC236}">
                  <a16:creationId xmlns:a16="http://schemas.microsoft.com/office/drawing/2014/main" id="{EFD15141-6777-B679-AF1F-7921C67B84BB}"/>
                </a:ext>
              </a:extLst>
            </p:cNvPr>
            <p:cNvSpPr/>
            <p:nvPr/>
          </p:nvSpPr>
          <p:spPr>
            <a:xfrm rot="18664367">
              <a:off x="4474586" y="5613989"/>
              <a:ext cx="1151702" cy="1404592"/>
            </a:xfrm>
            <a:prstGeom prst="arc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>
              <a:extLst>
                <a:ext uri="{FF2B5EF4-FFF2-40B4-BE49-F238E27FC236}">
                  <a16:creationId xmlns:a16="http://schemas.microsoft.com/office/drawing/2014/main" id="{6C57873D-5880-D369-D5B1-D8FD1A188F76}"/>
                </a:ext>
              </a:extLst>
            </p:cNvPr>
            <p:cNvSpPr/>
            <p:nvPr/>
          </p:nvSpPr>
          <p:spPr>
            <a:xfrm rot="18664367">
              <a:off x="2549170" y="5636193"/>
              <a:ext cx="1151702" cy="1404592"/>
            </a:xfrm>
            <a:prstGeom prst="arc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26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D5D0D-7BEC-6C81-159F-034C17983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870" y="301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Лежать, смотреть, говорить.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77CFCD-ADAE-7917-C6F0-18A6B793F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70" y="3474562"/>
            <a:ext cx="9144000" cy="1655762"/>
          </a:xfrm>
        </p:spPr>
        <p:txBody>
          <a:bodyPr>
            <a:normAutofit/>
          </a:bodyPr>
          <a:lstStyle/>
          <a:p>
            <a:pPr marL="90170" indent="-90170" algn="l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Выпишите из предложения только глаголы.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08C6853-DCFA-F9FA-9462-3F058B6085DA}"/>
              </a:ext>
            </a:extLst>
          </p:cNvPr>
          <p:cNvSpPr txBox="1">
            <a:spLocks/>
          </p:cNvSpPr>
          <p:nvPr/>
        </p:nvSpPr>
        <p:spPr>
          <a:xfrm>
            <a:off x="483870" y="924560"/>
            <a:ext cx="11224260" cy="318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i="1" dirty="0">
                <a:solidFill>
                  <a:srgbClr val="2C12A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другом хорошо лежать на траве, смотреть на облака  и говорить  о пустяках.</a:t>
            </a:r>
            <a:br>
              <a:rPr lang="ru-RU" sz="3600" b="1" i="1" dirty="0">
                <a:solidFill>
                  <a:srgbClr val="2C12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2C12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0775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39EBCA-0156-C37A-D8EE-B39510FBB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50639"/>
              </p:ext>
            </p:extLst>
          </p:nvPr>
        </p:nvGraphicFramePr>
        <p:xfrm>
          <a:off x="929640" y="1019334"/>
          <a:ext cx="10515600" cy="21336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7582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44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Время, лицо, число, спряжение, род, вид.</a:t>
                      </a:r>
                      <a:endParaRPr lang="ru-RU" sz="3200" dirty="0">
                        <a:effectLst/>
                      </a:endParaRPr>
                    </a:p>
                    <a:p>
                      <a:endParaRPr lang="ru-RU" sz="3200" dirty="0">
                        <a:effectLst/>
                      </a:endParaRPr>
                    </a:p>
                    <a:p>
                      <a:br>
                        <a:rPr lang="ru-RU" sz="29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2900" b="1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174360"/>
                  </a:ext>
                </a:extLst>
              </a:tr>
            </a:tbl>
          </a:graphicData>
        </a:graphic>
      </p:graphicFrame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4A8DF8E-42D0-C355-4646-EEBA09FE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640" y="260111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 понятия вам знакомы?</a:t>
            </a:r>
          </a:p>
        </p:txBody>
      </p:sp>
    </p:spTree>
    <p:extLst>
      <p:ext uri="{BB962C8B-B14F-4D97-AF65-F5344CB8AC3E}">
        <p14:creationId xmlns:p14="http://schemas.microsoft.com/office/powerpoint/2010/main" val="27377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D5D0D-7BEC-6C81-159F-034C17983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72" y="474789"/>
            <a:ext cx="9144000" cy="137941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77CFCD-ADAE-7917-C6F0-18A6B793F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9582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Спряжение глагола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ED0A26-54F3-F547-08BD-14D91AF7FF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550" y="3814153"/>
            <a:ext cx="2607304" cy="2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3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D5D0D-7BEC-6C81-159F-034C17983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72" y="474789"/>
            <a:ext cx="9144000" cy="137941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ED0A26-54F3-F547-08BD-14D91AF7FF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126" y="3877608"/>
            <a:ext cx="2607304" cy="2833535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6839D50-FE6B-22B5-3DBF-CB5C41925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52823"/>
              </p:ext>
            </p:extLst>
          </p:nvPr>
        </p:nvGraphicFramePr>
        <p:xfrm>
          <a:off x="512064" y="2151103"/>
          <a:ext cx="11679936" cy="1097280"/>
        </p:xfrm>
        <a:graphic>
          <a:graphicData uri="http://schemas.openxmlformats.org/drawingml/2006/table">
            <a:tbl>
              <a:tblPr/>
              <a:tblGrid>
                <a:gridCol w="11679936">
                  <a:extLst>
                    <a:ext uri="{9D8B030D-6E8A-4147-A177-3AD203B41FA5}">
                      <a16:colId xmlns:a16="http://schemas.microsoft.com/office/drawing/2014/main" val="2635479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44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66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44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познакомиться со спряжением глагола;</a:t>
                      </a:r>
                      <a:endParaRPr lang="ru-RU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55574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D88E5B5-B01D-777C-2DC7-69247C143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29754"/>
              </p:ext>
            </p:extLst>
          </p:nvPr>
        </p:nvGraphicFramePr>
        <p:xfrm>
          <a:off x="512064" y="3429000"/>
          <a:ext cx="10515600" cy="14325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10732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44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 научиться определять спряжение </a:t>
                      </a:r>
                      <a:endParaRPr lang="ru-RU" sz="4400" dirty="0">
                        <a:effectLst/>
                      </a:endParaRPr>
                    </a:p>
                    <a:p>
                      <a:r>
                        <a:rPr lang="ru-RU" sz="44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глагола. </a:t>
                      </a:r>
                      <a:endParaRPr lang="ru-RU" sz="4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5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6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129E23-4BC0-1D61-D3E3-F1A1C78E4DEB}"/>
              </a:ext>
            </a:extLst>
          </p:cNvPr>
          <p:cNvSpPr txBox="1"/>
          <p:nvPr/>
        </p:nvSpPr>
        <p:spPr>
          <a:xfrm>
            <a:off x="2416302" y="354830"/>
            <a:ext cx="8273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C12A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глагол?</a:t>
            </a:r>
            <a:endParaRPr lang="ru-RU" sz="6000" b="1" dirty="0">
              <a:solidFill>
                <a:srgbClr val="2C12A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A0538-6E31-3D83-5DD1-F7086BD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23" y="0"/>
            <a:ext cx="1791915" cy="3429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166FA-4168-901B-DE48-C3E669EEA3C1}"/>
              </a:ext>
            </a:extLst>
          </p:cNvPr>
          <p:cNvSpPr txBox="1"/>
          <p:nvPr/>
        </p:nvSpPr>
        <p:spPr>
          <a:xfrm>
            <a:off x="267462" y="1725322"/>
            <a:ext cx="94800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часть речи, которая отвечает на вопросы что делать? что сделать? что будет делать? Обозначает действие предмета или его состояние (дремать, думать, мечтать, …)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129E23-4BC0-1D61-D3E3-F1A1C78E4DEB}"/>
              </a:ext>
            </a:extLst>
          </p:cNvPr>
          <p:cNvSpPr txBox="1"/>
          <p:nvPr/>
        </p:nvSpPr>
        <p:spPr>
          <a:xfrm>
            <a:off x="870966" y="135374"/>
            <a:ext cx="11321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C12A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 знаете про время глагола?</a:t>
            </a:r>
            <a:endParaRPr lang="ru-RU" sz="6000" b="1" dirty="0">
              <a:solidFill>
                <a:srgbClr val="2C12A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A0538-6E31-3D83-5DD1-F7086BD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01" y="135374"/>
            <a:ext cx="1277245" cy="244413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77CFCD-ADAE-7917-C6F0-18A6B793F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87" y="2508993"/>
            <a:ext cx="10765536" cy="1381442"/>
          </a:xfrm>
        </p:spPr>
        <p:txBody>
          <a:bodyPr>
            <a:normAutofit lnSpcReduction="10000"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         прошедшее         будущее </a:t>
            </a:r>
          </a:p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BBF4778-5059-4C9C-EAA1-59D18FEFDBB6}"/>
              </a:ext>
            </a:extLst>
          </p:cNvPr>
          <p:cNvGrpSpPr/>
          <p:nvPr/>
        </p:nvGrpSpPr>
        <p:grpSpPr>
          <a:xfrm>
            <a:off x="499110" y="3414788"/>
            <a:ext cx="12064746" cy="3087418"/>
            <a:chOff x="431066" y="3541617"/>
            <a:chExt cx="12064746" cy="3087418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B5051728-D253-D774-B681-86B9AC0C2D51}"/>
                </a:ext>
              </a:extLst>
            </p:cNvPr>
            <p:cNvGrpSpPr/>
            <p:nvPr/>
          </p:nvGrpSpPr>
          <p:grpSpPr>
            <a:xfrm>
              <a:off x="1869948" y="3541617"/>
              <a:ext cx="8452104" cy="749967"/>
              <a:chOff x="2020824" y="1557369"/>
              <a:chExt cx="8452104" cy="749967"/>
            </a:xfrm>
          </p:grpSpPr>
          <p:sp>
            <p:nvSpPr>
              <p:cNvPr id="4" name="Стрелка: вниз 3">
                <a:extLst>
                  <a:ext uri="{FF2B5EF4-FFF2-40B4-BE49-F238E27FC236}">
                    <a16:creationId xmlns:a16="http://schemas.microsoft.com/office/drawing/2014/main" id="{1FA436A9-561A-334C-85DF-4BBC6E4D9811}"/>
                  </a:ext>
                </a:extLst>
              </p:cNvPr>
              <p:cNvSpPr/>
              <p:nvPr/>
            </p:nvSpPr>
            <p:spPr>
              <a:xfrm>
                <a:off x="2020824" y="1728216"/>
                <a:ext cx="347472" cy="5486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трелка: вниз 8">
                <a:extLst>
                  <a:ext uri="{FF2B5EF4-FFF2-40B4-BE49-F238E27FC236}">
                    <a16:creationId xmlns:a16="http://schemas.microsoft.com/office/drawing/2014/main" id="{8E1DC6DA-5887-A3D3-5F8D-4337A79DC248}"/>
                  </a:ext>
                </a:extLst>
              </p:cNvPr>
              <p:cNvSpPr/>
              <p:nvPr/>
            </p:nvSpPr>
            <p:spPr>
              <a:xfrm>
                <a:off x="10125456" y="1557369"/>
                <a:ext cx="347472" cy="5486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трелка: вниз 5">
                <a:extLst>
                  <a:ext uri="{FF2B5EF4-FFF2-40B4-BE49-F238E27FC236}">
                    <a16:creationId xmlns:a16="http://schemas.microsoft.com/office/drawing/2014/main" id="{3517A5CA-84A8-193A-1B62-57A9C7535719}"/>
                  </a:ext>
                </a:extLst>
              </p:cNvPr>
              <p:cNvSpPr/>
              <p:nvPr/>
            </p:nvSpPr>
            <p:spPr>
              <a:xfrm>
                <a:off x="6167628" y="1758696"/>
                <a:ext cx="347472" cy="5486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689AB3B8-0235-F7AA-17F3-4BE3D175A23A}"/>
                </a:ext>
              </a:extLst>
            </p:cNvPr>
            <p:cNvGrpSpPr/>
            <p:nvPr/>
          </p:nvGrpSpPr>
          <p:grpSpPr>
            <a:xfrm>
              <a:off x="431066" y="3881132"/>
              <a:ext cx="12064746" cy="2747903"/>
              <a:chOff x="400050" y="1935161"/>
              <a:chExt cx="12064746" cy="274790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8825C-BB30-38DA-653F-EFA06DBD288A}"/>
                  </a:ext>
                </a:extLst>
              </p:cNvPr>
              <p:cNvSpPr txBox="1"/>
              <p:nvPr/>
            </p:nvSpPr>
            <p:spPr>
              <a:xfrm>
                <a:off x="400050" y="2128519"/>
                <a:ext cx="3760470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указывает на то, что действие совершается тогда, когда о нем говорят, т.е. </a:t>
                </a:r>
                <a:r>
                  <a:rPr lang="ru-RU" sz="3200" b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момент речи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F6F57-2CC9-6D6E-8BED-BFD58BBF40F0}"/>
                  </a:ext>
                </a:extLst>
              </p:cNvPr>
              <p:cNvSpPr txBox="1"/>
              <p:nvPr/>
            </p:nvSpPr>
            <p:spPr>
              <a:xfrm>
                <a:off x="8704326" y="1935161"/>
                <a:ext cx="3760470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указывает, что действие совершится </a:t>
                </a:r>
                <a:r>
                  <a:rPr lang="ru-RU" sz="3200" b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после</a:t>
                </a:r>
                <a:r>
                  <a:rPr lang="ru-RU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момента речи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DAD94C-49CD-BFF3-67C7-F9053E7B3A2F}"/>
                  </a:ext>
                </a:extLst>
              </p:cNvPr>
              <p:cNvSpPr txBox="1"/>
              <p:nvPr/>
            </p:nvSpPr>
            <p:spPr>
              <a:xfrm>
                <a:off x="4733544" y="2620961"/>
                <a:ext cx="3624072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указывает на то, что действие совершалось </a:t>
                </a:r>
                <a:r>
                  <a:rPr lang="ru-RU" sz="3200" b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</a:t>
                </a:r>
                <a:r>
                  <a:rPr lang="ru-RU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момента речи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47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129E23-4BC0-1D61-D3E3-F1A1C78E4DEB}"/>
              </a:ext>
            </a:extLst>
          </p:cNvPr>
          <p:cNvSpPr txBox="1"/>
          <p:nvPr/>
        </p:nvSpPr>
        <p:spPr>
          <a:xfrm>
            <a:off x="1062990" y="153662"/>
            <a:ext cx="8273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C12A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 знаете про вид    глагола?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2C12A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A0538-6E31-3D83-5DD1-F7086BD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23" y="0"/>
            <a:ext cx="1791915" cy="342900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053E5F1-6419-8D8B-4D08-A6CA7E093220}"/>
              </a:ext>
            </a:extLst>
          </p:cNvPr>
          <p:cNvGrpSpPr/>
          <p:nvPr/>
        </p:nvGrpSpPr>
        <p:grpSpPr>
          <a:xfrm>
            <a:off x="2572258" y="2225690"/>
            <a:ext cx="4605527" cy="1111870"/>
            <a:chOff x="2572258" y="2225690"/>
            <a:chExt cx="4605527" cy="1111870"/>
          </a:xfrm>
        </p:grpSpPr>
        <p:sp>
          <p:nvSpPr>
            <p:cNvPr id="2" name="Стрелка: вниз 1">
              <a:extLst>
                <a:ext uri="{FF2B5EF4-FFF2-40B4-BE49-F238E27FC236}">
                  <a16:creationId xmlns:a16="http://schemas.microsoft.com/office/drawing/2014/main" id="{4829805A-74B9-9F1A-7C4F-EFA5B29CA8B0}"/>
                </a:ext>
              </a:extLst>
            </p:cNvPr>
            <p:cNvSpPr/>
            <p:nvPr/>
          </p:nvSpPr>
          <p:spPr>
            <a:xfrm rot="1997073">
              <a:off x="2572258" y="2231136"/>
              <a:ext cx="429768" cy="110642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трелка: вниз 2">
              <a:extLst>
                <a:ext uri="{FF2B5EF4-FFF2-40B4-BE49-F238E27FC236}">
                  <a16:creationId xmlns:a16="http://schemas.microsoft.com/office/drawing/2014/main" id="{3CCD609F-A9AD-E88C-B083-0652C1343BF9}"/>
                </a:ext>
              </a:extLst>
            </p:cNvPr>
            <p:cNvSpPr/>
            <p:nvPr/>
          </p:nvSpPr>
          <p:spPr>
            <a:xfrm rot="19773944">
              <a:off x="6748017" y="2225690"/>
              <a:ext cx="429768" cy="110642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E579FC8-DB7F-B74A-3828-DE9EDD53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336" y="3429000"/>
            <a:ext cx="3587496" cy="672433"/>
          </a:xfrm>
        </p:spPr>
        <p:txBody>
          <a:bodyPr>
            <a:normAutofit fontScale="92500"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совершенного вида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FE7300-99E9-1886-BD27-9E8972F81DFA}"/>
              </a:ext>
            </a:extLst>
          </p:cNvPr>
          <p:cNvSpPr txBox="1">
            <a:spLocks/>
          </p:cNvSpPr>
          <p:nvPr/>
        </p:nvSpPr>
        <p:spPr>
          <a:xfrm>
            <a:off x="5910072" y="3429000"/>
            <a:ext cx="4248912" cy="82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несовершенного вида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2CA6831-4BBB-2174-65EA-7C96429955AC}"/>
              </a:ext>
            </a:extLst>
          </p:cNvPr>
          <p:cNvSpPr txBox="1">
            <a:spLocks/>
          </p:cNvSpPr>
          <p:nvPr/>
        </p:nvSpPr>
        <p:spPr>
          <a:xfrm>
            <a:off x="993394" y="4568952"/>
            <a:ext cx="3587496" cy="672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делать?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B88E252-156D-B3BB-207A-C00B57D2B88D}"/>
              </a:ext>
            </a:extLst>
          </p:cNvPr>
          <p:cNvSpPr txBox="1">
            <a:spLocks/>
          </p:cNvSpPr>
          <p:nvPr/>
        </p:nvSpPr>
        <p:spPr>
          <a:xfrm>
            <a:off x="6365827" y="4568952"/>
            <a:ext cx="3587496" cy="672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595</Words>
  <Application>Microsoft Office PowerPoint</Application>
  <PresentationFormat>Широкоэкранный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Спряжение глагола</vt:lpstr>
      <vt:lpstr>С другом хорошо лежать на траве, смотреть на облака  и говорить  о пустяках.  </vt:lpstr>
      <vt:lpstr>Лежать, смотреть, говорить.</vt:lpstr>
      <vt:lpstr>Презентация PowerPoint</vt:lpstr>
      <vt:lpstr>Тема урока: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«Спряжение глагола»</dc:title>
  <dc:creator>Фильчева Елена Игоревна</dc:creator>
  <cp:lastModifiedBy>Фильчева Елена Игоревна</cp:lastModifiedBy>
  <cp:revision>9</cp:revision>
  <dcterms:created xsi:type="dcterms:W3CDTF">2024-04-15T19:34:37Z</dcterms:created>
  <dcterms:modified xsi:type="dcterms:W3CDTF">2024-04-16T13:12:05Z</dcterms:modified>
</cp:coreProperties>
</file>